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5"/>
  </p:sldMasterIdLst>
  <p:notesMasterIdLst>
    <p:notesMasterId r:id="rId31"/>
  </p:notesMasterIdLst>
  <p:handoutMasterIdLst>
    <p:handoutMasterId r:id="rId32"/>
  </p:handoutMasterIdLst>
  <p:sldIdLst>
    <p:sldId id="258" r:id="rId6"/>
    <p:sldId id="282" r:id="rId7"/>
    <p:sldId id="256" r:id="rId8"/>
    <p:sldId id="269" r:id="rId9"/>
    <p:sldId id="264" r:id="rId10"/>
    <p:sldId id="271" r:id="rId11"/>
    <p:sldId id="272" r:id="rId12"/>
    <p:sldId id="266" r:id="rId13"/>
    <p:sldId id="2145705950" r:id="rId14"/>
    <p:sldId id="273" r:id="rId15"/>
    <p:sldId id="274" r:id="rId16"/>
    <p:sldId id="260" r:id="rId17"/>
    <p:sldId id="2145705936" r:id="rId18"/>
    <p:sldId id="275" r:id="rId19"/>
    <p:sldId id="276" r:id="rId20"/>
    <p:sldId id="267" r:id="rId21"/>
    <p:sldId id="2145705952" r:id="rId22"/>
    <p:sldId id="259" r:id="rId23"/>
    <p:sldId id="2145705934" r:id="rId24"/>
    <p:sldId id="2145705935" r:id="rId25"/>
    <p:sldId id="281" r:id="rId26"/>
    <p:sldId id="278" r:id="rId27"/>
    <p:sldId id="279" r:id="rId28"/>
    <p:sldId id="280" r:id="rId29"/>
    <p:sldId id="263" r:id="rId30"/>
  </p:sldIdLst>
  <p:sldSz cx="12192000" cy="6858000"/>
  <p:notesSz cx="6858000" cy="9144000"/>
  <p:embeddedFontLst>
    <p:embeddedFont>
      <p:font typeface="Arial Bold" panose="020B0704020202020204" pitchFamily="34" charset="0"/>
      <p:bold r:id="rId33"/>
    </p:embeddedFont>
    <p:embeddedFont>
      <p:font typeface="Arial Rounded MT Bold" panose="020F0704030504030204" pitchFamily="34" charset="0"/>
      <p:regular r:id="rId34"/>
    </p:embeddedFont>
    <p:embeddedFont>
      <p:font typeface="Microsoft New Tai Lue" panose="020B0502040204020203" pitchFamily="34" charset="0"/>
      <p:regular r:id="rId35"/>
      <p:bold r:id="rId36"/>
    </p:embeddedFont>
    <p:embeddedFont>
      <p:font typeface="Museo Sans Rounded 1000" panose="02000000000000000000" charset="0"/>
      <p:bold r:id="rId37"/>
    </p:embeddedFont>
    <p:embeddedFont>
      <p:font typeface="Museo Sans Rounded 900" panose="02000000000000000000" charset="0"/>
      <p:bold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4C65"/>
    <a:srgbClr val="427BBF"/>
    <a:srgbClr val="011E41"/>
    <a:srgbClr val="00B7A3"/>
    <a:srgbClr val="CD6543"/>
    <a:srgbClr val="D06542"/>
    <a:srgbClr val="3D7CC9"/>
    <a:srgbClr val="E887A1"/>
    <a:srgbClr val="5173AB"/>
    <a:srgbClr val="5D85C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CB47A-F2D1-40FC-B416-4FDDC293B970}" v="2" dt="2024-03-06T13:35:04.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9870" autoAdjust="0"/>
  </p:normalViewPr>
  <p:slideViewPr>
    <p:cSldViewPr snapToGrid="0">
      <p:cViewPr>
        <p:scale>
          <a:sx n="54" d="100"/>
          <a:sy n="54" d="100"/>
        </p:scale>
        <p:origin x="1782" y="-2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Harris" userId="3d0ab589-d159-4da6-b7fc-957ca56c189e" providerId="ADAL" clId="{DF44A399-6A44-4015-ADE5-6E3DF1D0F007}"/>
    <pc:docChg chg="undo custSel addSld delSld modSld">
      <pc:chgData name="Joanne Harris" userId="3d0ab589-d159-4da6-b7fc-957ca56c189e" providerId="ADAL" clId="{DF44A399-6A44-4015-ADE5-6E3DF1D0F007}" dt="2024-01-16T10:46:18.041" v="135" actId="1076"/>
      <pc:docMkLst>
        <pc:docMk/>
      </pc:docMkLst>
      <pc:sldChg chg="new del">
        <pc:chgData name="Joanne Harris" userId="3d0ab589-d159-4da6-b7fc-957ca56c189e" providerId="ADAL" clId="{DF44A399-6A44-4015-ADE5-6E3DF1D0F007}" dt="2024-01-16T10:32:40.546" v="2" actId="2696"/>
        <pc:sldMkLst>
          <pc:docMk/>
          <pc:sldMk cId="3572957560" sldId="2145705951"/>
        </pc:sldMkLst>
      </pc:sldChg>
      <pc:sldChg chg="addSp delSp modSp new mod setBg">
        <pc:chgData name="Joanne Harris" userId="3d0ab589-d159-4da6-b7fc-957ca56c189e" providerId="ADAL" clId="{DF44A399-6A44-4015-ADE5-6E3DF1D0F007}" dt="2024-01-16T10:46:18.041" v="135" actId="1076"/>
        <pc:sldMkLst>
          <pc:docMk/>
          <pc:sldMk cId="990006210" sldId="2145705952"/>
        </pc:sldMkLst>
        <pc:spChg chg="del">
          <ac:chgData name="Joanne Harris" userId="3d0ab589-d159-4da6-b7fc-957ca56c189e" providerId="ADAL" clId="{DF44A399-6A44-4015-ADE5-6E3DF1D0F007}" dt="2024-01-16T10:32:56.480" v="3" actId="478"/>
          <ac:spMkLst>
            <pc:docMk/>
            <pc:sldMk cId="990006210" sldId="2145705952"/>
            <ac:spMk id="2" creationId="{53E5119C-CC89-E2E7-DC8E-BC1E9EB758DD}"/>
          </ac:spMkLst>
        </pc:spChg>
        <pc:spChg chg="del">
          <ac:chgData name="Joanne Harris" userId="3d0ab589-d159-4da6-b7fc-957ca56c189e" providerId="ADAL" clId="{DF44A399-6A44-4015-ADE5-6E3DF1D0F007}" dt="2024-01-16T10:33:00.015" v="4" actId="478"/>
          <ac:spMkLst>
            <pc:docMk/>
            <pc:sldMk cId="990006210" sldId="2145705952"/>
            <ac:spMk id="3" creationId="{9C8D0EC4-E7DD-7C10-FEDC-D0D6F14707C5}"/>
          </ac:spMkLst>
        </pc:spChg>
        <pc:spChg chg="add mod">
          <ac:chgData name="Joanne Harris" userId="3d0ab589-d159-4da6-b7fc-957ca56c189e" providerId="ADAL" clId="{DF44A399-6A44-4015-ADE5-6E3DF1D0F007}" dt="2024-01-16T10:44:03.359" v="107" actId="14100"/>
          <ac:spMkLst>
            <pc:docMk/>
            <pc:sldMk cId="990006210" sldId="2145705952"/>
            <ac:spMk id="4" creationId="{24BF5A4A-37A1-90BC-C738-A5713751E805}"/>
          </ac:spMkLst>
        </pc:spChg>
        <pc:spChg chg="add mod ord">
          <ac:chgData name="Joanne Harris" userId="3d0ab589-d159-4da6-b7fc-957ca56c189e" providerId="ADAL" clId="{DF44A399-6A44-4015-ADE5-6E3DF1D0F007}" dt="2024-01-16T10:46:03.630" v="134" actId="20577"/>
          <ac:spMkLst>
            <pc:docMk/>
            <pc:sldMk cId="990006210" sldId="2145705952"/>
            <ac:spMk id="5" creationId="{A9D165CB-FEB1-D38F-1FA5-3597626CA7E1}"/>
          </ac:spMkLst>
        </pc:spChg>
        <pc:grpChg chg="add del">
          <ac:chgData name="Joanne Harris" userId="3d0ab589-d159-4da6-b7fc-957ca56c189e" providerId="ADAL" clId="{DF44A399-6A44-4015-ADE5-6E3DF1D0F007}" dt="2024-01-16T10:39:41.757" v="62" actId="26606"/>
          <ac:grpSpMkLst>
            <pc:docMk/>
            <pc:sldMk cId="990006210" sldId="2145705952"/>
            <ac:grpSpMk id="11" creationId="{31C49F18-8757-4E87-5C2E-9D6D7B82BA3B}"/>
          </ac:grpSpMkLst>
        </pc:grpChg>
        <pc:picChg chg="add mod">
          <ac:chgData name="Joanne Harris" userId="3d0ab589-d159-4da6-b7fc-957ca56c189e" providerId="ADAL" clId="{DF44A399-6A44-4015-ADE5-6E3DF1D0F007}" dt="2024-01-16T10:46:18.041" v="135" actId="1076"/>
          <ac:picMkLst>
            <pc:docMk/>
            <pc:sldMk cId="990006210" sldId="2145705952"/>
            <ac:picMk id="6" creationId="{47F19F3F-3306-70D9-5C65-E649E5CF8F5A}"/>
          </ac:picMkLst>
        </pc:picChg>
      </pc:sldChg>
    </pc:docChg>
  </pc:docChgLst>
  <pc:docChgLst>
    <pc:chgData name="Gill Bawler" userId="f74b6ecc-4ac2-4d24-8c93-67b47008460a" providerId="ADAL" clId="{164FAE57-FA47-44F9-819F-DC90B4E2A8D1}"/>
    <pc:docChg chg="custSel modSld">
      <pc:chgData name="Gill Bawler" userId="f74b6ecc-4ac2-4d24-8c93-67b47008460a" providerId="ADAL" clId="{164FAE57-FA47-44F9-819F-DC90B4E2A8D1}" dt="2024-01-16T12:05:20.023" v="1231" actId="1076"/>
      <pc:docMkLst>
        <pc:docMk/>
      </pc:docMkLst>
      <pc:sldChg chg="addSp modSp mod">
        <pc:chgData name="Gill Bawler" userId="f74b6ecc-4ac2-4d24-8c93-67b47008460a" providerId="ADAL" clId="{164FAE57-FA47-44F9-819F-DC90B4E2A8D1}" dt="2024-01-16T12:05:20.023" v="1231" actId="1076"/>
        <pc:sldMkLst>
          <pc:docMk/>
          <pc:sldMk cId="990006210" sldId="2145705952"/>
        </pc:sldMkLst>
        <pc:spChg chg="add mod">
          <ac:chgData name="Gill Bawler" userId="f74b6ecc-4ac2-4d24-8c93-67b47008460a" providerId="ADAL" clId="{164FAE57-FA47-44F9-819F-DC90B4E2A8D1}" dt="2024-01-16T12:04:31.276" v="1227" actId="255"/>
          <ac:spMkLst>
            <pc:docMk/>
            <pc:sldMk cId="990006210" sldId="2145705952"/>
            <ac:spMk id="2" creationId="{7E4C4EE8-4AB5-DD63-6DD9-7030F05E4FA1}"/>
          </ac:spMkLst>
        </pc:spChg>
        <pc:spChg chg="mod">
          <ac:chgData name="Gill Bawler" userId="f74b6ecc-4ac2-4d24-8c93-67b47008460a" providerId="ADAL" clId="{164FAE57-FA47-44F9-819F-DC90B4E2A8D1}" dt="2024-01-16T11:54:51.837" v="697" actId="1076"/>
          <ac:spMkLst>
            <pc:docMk/>
            <pc:sldMk cId="990006210" sldId="2145705952"/>
            <ac:spMk id="4" creationId="{24BF5A4A-37A1-90BC-C738-A5713751E805}"/>
          </ac:spMkLst>
        </pc:spChg>
        <pc:spChg chg="mod">
          <ac:chgData name="Gill Bawler" userId="f74b6ecc-4ac2-4d24-8c93-67b47008460a" providerId="ADAL" clId="{164FAE57-FA47-44F9-819F-DC90B4E2A8D1}" dt="2024-01-16T12:05:10.397" v="1229" actId="20577"/>
          <ac:spMkLst>
            <pc:docMk/>
            <pc:sldMk cId="990006210" sldId="2145705952"/>
            <ac:spMk id="5" creationId="{A9D165CB-FEB1-D38F-1FA5-3597626CA7E1}"/>
          </ac:spMkLst>
        </pc:spChg>
        <pc:picChg chg="mod">
          <ac:chgData name="Gill Bawler" userId="f74b6ecc-4ac2-4d24-8c93-67b47008460a" providerId="ADAL" clId="{164FAE57-FA47-44F9-819F-DC90B4E2A8D1}" dt="2024-01-16T12:05:20.023" v="1231" actId="1076"/>
          <ac:picMkLst>
            <pc:docMk/>
            <pc:sldMk cId="990006210" sldId="2145705952"/>
            <ac:picMk id="6" creationId="{47F19F3F-3306-70D9-5C65-E649E5CF8F5A}"/>
          </ac:picMkLst>
        </pc:picChg>
      </pc:sldChg>
    </pc:docChg>
  </pc:docChgLst>
  <pc:docChgLst>
    <pc:chgData name="Charlotte Johnson" userId="S::charlotte.johnson@somerset.gov.uk::b2dd2503-0bc1-4f36-8ffe-105863f29d78" providerId="AD" clId="Web-{77C2C798-EF63-E135-6A15-7AEE369FE723}"/>
    <pc:docChg chg="modSld sldOrd">
      <pc:chgData name="Charlotte Johnson" userId="S::charlotte.johnson@somerset.gov.uk::b2dd2503-0bc1-4f36-8ffe-105863f29d78" providerId="AD" clId="Web-{77C2C798-EF63-E135-6A15-7AEE369FE723}" dt="2024-01-22T16:20:55.909" v="5"/>
      <pc:docMkLst>
        <pc:docMk/>
      </pc:docMkLst>
      <pc:sldChg chg="ord">
        <pc:chgData name="Charlotte Johnson" userId="S::charlotte.johnson@somerset.gov.uk::b2dd2503-0bc1-4f36-8ffe-105863f29d78" providerId="AD" clId="Web-{77C2C798-EF63-E135-6A15-7AEE369FE723}" dt="2024-01-22T16:20:37.689" v="3"/>
        <pc:sldMkLst>
          <pc:docMk/>
          <pc:sldMk cId="2493543306" sldId="263"/>
        </pc:sldMkLst>
      </pc:sldChg>
      <pc:sldChg chg="mod modShow">
        <pc:chgData name="Charlotte Johnson" userId="S::charlotte.johnson@somerset.gov.uk::b2dd2503-0bc1-4f36-8ffe-105863f29d78" providerId="AD" clId="Web-{77C2C798-EF63-E135-6A15-7AEE369FE723}" dt="2024-01-22T16:20:26.484" v="0"/>
        <pc:sldMkLst>
          <pc:docMk/>
          <pc:sldMk cId="976051432" sldId="278"/>
        </pc:sldMkLst>
      </pc:sldChg>
      <pc:sldChg chg="mod modShow">
        <pc:chgData name="Charlotte Johnson" userId="S::charlotte.johnson@somerset.gov.uk::b2dd2503-0bc1-4f36-8ffe-105863f29d78" providerId="AD" clId="Web-{77C2C798-EF63-E135-6A15-7AEE369FE723}" dt="2024-01-22T16:20:37.001" v="1"/>
        <pc:sldMkLst>
          <pc:docMk/>
          <pc:sldMk cId="3120374574" sldId="279"/>
        </pc:sldMkLst>
      </pc:sldChg>
      <pc:sldChg chg="mod modShow">
        <pc:chgData name="Charlotte Johnson" userId="S::charlotte.johnson@somerset.gov.uk::b2dd2503-0bc1-4f36-8ffe-105863f29d78" providerId="AD" clId="Web-{77C2C798-EF63-E135-6A15-7AEE369FE723}" dt="2024-01-22T16:20:37.469" v="2"/>
        <pc:sldMkLst>
          <pc:docMk/>
          <pc:sldMk cId="4234365273" sldId="280"/>
        </pc:sldMkLst>
      </pc:sldChg>
      <pc:sldChg chg="ord">
        <pc:chgData name="Charlotte Johnson" userId="S::charlotte.johnson@somerset.gov.uk::b2dd2503-0bc1-4f36-8ffe-105863f29d78" providerId="AD" clId="Web-{77C2C798-EF63-E135-6A15-7AEE369FE723}" dt="2024-01-22T16:20:55.909" v="5"/>
        <pc:sldMkLst>
          <pc:docMk/>
          <pc:sldMk cId="990006210" sldId="21457059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9207AB-3106-28A7-02F0-D2113E937D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725462-24E0-9F15-CF7A-22E3A53DBC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3F09CB-5942-4542-9A0B-3D4462AB1FA3}" type="datetimeFigureOut">
              <a:rPr lang="en-US" smtClean="0"/>
              <a:t>3/6/2024</a:t>
            </a:fld>
            <a:endParaRPr lang="en-US"/>
          </a:p>
        </p:txBody>
      </p:sp>
      <p:sp>
        <p:nvSpPr>
          <p:cNvPr id="4" name="Footer Placeholder 3">
            <a:extLst>
              <a:ext uri="{FF2B5EF4-FFF2-40B4-BE49-F238E27FC236}">
                <a16:creationId xmlns:a16="http://schemas.microsoft.com/office/drawing/2014/main" id="{BEFA1752-94B4-1044-2347-480198DAC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D6ACEE-E1F7-640F-FB2B-96D6A07BAB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22DB7B-9025-1143-A35B-F1934FE44D95}" type="slidenum">
              <a:rPr lang="en-US" smtClean="0"/>
              <a:t>‹#›</a:t>
            </a:fld>
            <a:endParaRPr lang="en-US"/>
          </a:p>
        </p:txBody>
      </p:sp>
    </p:spTree>
    <p:extLst>
      <p:ext uri="{BB962C8B-B14F-4D97-AF65-F5344CB8AC3E}">
        <p14:creationId xmlns:p14="http://schemas.microsoft.com/office/powerpoint/2010/main" val="151657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2.240"/>
    </inkml:context>
    <inkml:brush xml:id="br0">
      <inkml:brushProperty name="width" value="0.17143" units="cm"/>
      <inkml:brushProperty name="height" value="0.17143" units="cm"/>
      <inkml:brushProperty name="color" value="#19233E"/>
    </inkml:brush>
  </inkml:definitions>
  <inkml:trace contextRef="#ctx0" brushRef="#br0">1 709 12294,'8'-8'409,"0"-2"-275,-1 1 1,1-1-18,0-1 146,3-5-91,-2 4 287,10-14-378,-9 13 70,9-14-95,-10 13 42,6-7 0,-6 10 54,5-6-108,-5 6 110,9-10-92,-8 9 44,9-9-33,-9 10-20,2-2 9,-2 2-9,-2 1-42,1-1 23,-1 1-34,1-1-34,-1 0-2,3-6 28,-3 4-116,11-14 88,-11 15-51,10-11 76,-12 13-3,6-6 6,-6 7-32,7-9 46,-7 10 30,6-8-30,-6 9 2,4-7-5,-4 7 76,4-6-71,-6 8 37,2-2-40,-5 5 40,0 0-48,0-2-33,2 1-34,0-3-53,5-6 86,-2 4 23,7-8-56,-6 8 76,11-10 0,-9 9 75,8-8-78,-12 10 22,1 1 20,-5 4-8653,0 1 8608,-11-2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59.805"/>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773 76 13426,'-8'0'386,"1"0"-321,0 2 24,-1-1 26,-2 2-59,-2 2 59,-1 1-34,-1 0 28,-2 1-30,0 0 2,1 1-76,-2 1 4,0-1 36,-1 2-34,-1-1-3,-2 1-2,-1-1 30,-1 0-2,0-1 22,-8 5 5,7-5-7,-24 10-10,25-8 74,-20 8-84,24-10 2,-13 7-42,13-6-16,-22 9 19,21-9 0,-18 7 40,23-9 50,-7 5-87,12-6 2,-5 2 4,9-5 39,1 0-2326,4-3 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5.123"/>
    </inkml:context>
    <inkml:brush xml:id="br0">
      <inkml:brushProperty name="width" value="0.17143" units="cm"/>
      <inkml:brushProperty name="height" value="0.17143" units="cm"/>
      <inkml:brushProperty name="color" value="#19233E"/>
    </inkml:brush>
  </inkml:definitions>
  <inkml:trace contextRef="#ctx0" brushRef="#br0">1 278 11160,'10'-8'692,"0"1"-505,-2 3-22,2-1-11,0 0 0,1-1-28,0 1 0,2-1 0,1 0 174,16-8-174,-10 5 216,30-16-224,-27 14 81,20-9-129,-25 12 56,11-3-70,-14 6 16,17-6-69,-15 6-6,18-7-2,-16 5-46,17-5 49,-14 4-10,28-10 12,-23 9 3,20-8 0,-27 10 73,7-3-32,-16 7 99,0-1-81,-8 4-2079,-2 0 1,-1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6.216"/>
    </inkml:context>
    <inkml:brush xml:id="br0">
      <inkml:brushProperty name="width" value="0.17143" units="cm"/>
      <inkml:brushProperty name="height" value="0.17143" units="cm"/>
      <inkml:brushProperty name="color" value="#19233E"/>
    </inkml:brush>
  </inkml:definitions>
  <inkml:trace contextRef="#ctx0" brushRef="#br0">1 0 11387,'12'7'915,"-1"-1"-660,-1-1-28,0-1-28,1 1 16,1 1 2,2 1-10,0 1-78,1 1 363,18 11-366,-10-6 180,32 18-245,-30-18 110,25 13-109,-26-14 10,8 3-66,-11-4 39,1-2 0,-1 0 8,7 1-50,-7-2 36,13 5-39,-16-6 53,20 9-50,-19-8 72,21 6-38,-22-8 83,18 4-55,-19-5-29,10 3 0,-18-5 9,3 0-36,-6-2-7,1 0-4,-4-2-10,1 1 7,-3-1 8,4 2 39,-3-1 30,6 5-69,-4-4 50,2 3-8,-4-4-1921,-2 1 994,3 2-776,1 0-1934,2 3 3592,6-4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7.294"/>
    </inkml:context>
    <inkml:brush xml:id="br0">
      <inkml:brushProperty name="width" value="0.17143" units="cm"/>
      <inkml:brushProperty name="height" value="0.17143" units="cm"/>
      <inkml:brushProperty name="color" value="#19233E"/>
    </inkml:brush>
  </inkml:definitions>
  <inkml:trace contextRef="#ctx0" brushRef="#br0">1 5 6974,'8'-3'2218,"-1"1"2358,-7 2-4352,1 6-71,3 2-63,3 8-37,3 1 37,2 2 27,-1 2-10,1 0-62,-1 1 61,0 1-16,1 0 108,5 12-38,3 2-107,1 1 143,10 22-106,-14-28 156,18 39-120,-20-41 25,11 25-117,-15-33 142,4 12-94,-7-16 172,4 17-209,-5-18 148,5 23-131,-8-23 58,6 13-19,-6-17 221,6 7-224,-6-11-11,2 2-9,-4-6 51,1-2-3406,-2-2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39.031"/>
    </inkml:context>
    <inkml:brush xml:id="br0">
      <inkml:brushProperty name="width" value="0.17143" units="cm"/>
      <inkml:brushProperty name="height" value="0.17143" units="cm"/>
      <inkml:brushProperty name="color" value="#19233E"/>
    </inkml:brush>
  </inkml:definitions>
  <inkml:trace contextRef="#ctx0" brushRef="#br0">412 1 8654,'11'0'2360,"-2"0"-926,-9 0-1389,-5 5-4285,1 0 4357,-5 6 869,2-2-734,-5 11-115,1-5 188,-8 17-199,5-11 152,-9 15-152,10-14 3478,-17 23-3539,15-22 94,-13 21-41,16-22 114,-6 12-125,8-14 285,-9 22-294,8-21 89,-10 19-89,10-22 53,-8 11-81,8-11 135,-12 18-152,11-16 42,-10 18-61,12-22 64,-2 7-95,6-12-3,1-1-3,2-5 3,0 2 8,1-2 90,-2 4-56,1-5 65,0 1-99,3-3-9839,-1 0 9701,1-8 0,-1-2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0.064"/>
    </inkml:context>
    <inkml:brush xml:id="br0">
      <inkml:brushProperty name="width" value="0.17143" units="cm"/>
      <inkml:brushProperty name="height" value="0.17143" units="cm"/>
      <inkml:brushProperty name="color" value="#19233E"/>
    </inkml:brush>
  </inkml:definitions>
  <inkml:trace contextRef="#ctx0" brushRef="#br0">578 0 13426,'-7'0'386,"1"0"-321,1 1 24,-2 1 26,-1 0-59,-2 2 59,-1 1-34,-1 0 28,-1 1-30,1 0 2,-1 0-76,-1 2 4,0-1 36,-1 0-34,-1 1-3,-2 0-2,0 0 30,0-1-2,-1 0 22,-7 3 5,6-3-7,-19 8-10,19-7 74,-15 7-84,19-8 2,-10 5-42,10-5-16,-18 8 19,17-7 0,-14 5 40,19-7 50,-6 4-87,9-6 2,-3 3 4,7-4 39,1 0-2326,3-3 1,1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41.279"/>
    </inkml:context>
    <inkml:brush xml:id="br0">
      <inkml:brushProperty name="width" value="0.17143" units="cm"/>
      <inkml:brushProperty name="height" value="0.17143" units="cm"/>
      <inkml:brushProperty name="color" value="#19233E"/>
    </inkml:brush>
  </inkml:definitions>
  <inkml:trace contextRef="#ctx0" brushRef="#br0">537 218 11913,'-10'-1'969,"0"0"-807,2-1 93,-4-1 23,0-3 11,-4 0-127,0-2 0,-2 1-159,2-1-3,0-1-6,0 1 32,-16-11-26,11 7 42,-29-17 22,27 16 140,-20-9-114,24 12 322,-14-4-278,18 9-28,-14-4-100,17 6 78,-10-2-78,13 3-4,-3-1-2,7 3-8,1-1-45,0 0 39,-1-1-23,0 0 37,0 0 6,1 1 22,0-1-3736,2 2 883,-3-2-193,2 2 3018,-7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31T14:21:52.748"/>
    </inkml:context>
    <inkml:brush xml:id="br0">
      <inkml:brushProperty name="width" value="0.17143" units="cm"/>
      <inkml:brushProperty name="height" value="0.17143" units="cm"/>
      <inkml:brushProperty name="color" value="#19233E"/>
    </inkml:brush>
  </inkml:definitions>
  <inkml:trace contextRef="#ctx0" brushRef="#br0">49 5 8973,'6'-3'1624,"-2"2"1067,-4 1-2553,0 9 86,1-1-17,-1 9 9,2-1-54,-2 1 17,1 2 0,-1 2-53,0-1 54,0 10 69,0 12-188,0-7 35,-1 11-94,1-25 77,-2 5-79,2-10 61,-1-1 9,1-1-5,0-1-12,0-1-19,0 0 24,0 9 7,0-7-12,0 12-11,0-14-36,-1 13-4,0-9 158,-1 21-70,1-17 41,-1 18-69,2-21 81,-1 9-101,1-12 47,0 8-83,0-12 27,-1 6-35,0-11-4,0 5 17,1-6 112,0 8-81,0-7 3,0 4 8,0-8-3284,0 1 1604,-5-2-1834,0 0 3461,-14 1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8T15:10:12.224"/>
    </inkml:context>
    <inkml:brush xml:id="br0">
      <inkml:brushProperty name="width" value="0.17143" units="cm"/>
      <inkml:brushProperty name="height" value="0.17143" units="cm"/>
      <inkml:brushProperty name="color" value="#19233E"/>
    </inkml:brush>
  </inkml:definitions>
  <inkml:trace contextRef="#ctx0" brushRef="#br0">699 0 13426,'-8'0'386,"1"0"-321,0 2 24,-1-1 26,-2 2-59,-2 2 59,-1 1-34,-1 0 28,-2 1-30,0 0 2,1 1-76,-2 1 4,0-1 36,-1 2-34,-1-1-3,-2 1-2,-1-1 30,-1 0-2,0-1 22,-8 5 5,7-5-7,-24 10-10,25-8 74,-20 8-84,24-10 2,-13 7-42,13-6-16,-22 9 19,21-9 0,-18 7 40,23-9 50,-7 5-87,12-6 2,-5 2 4,9-5 39,1 0-2326,4-3 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FD522-0373-1649-A319-DCF0D4376215}" type="datetimeFigureOut">
              <a:rPr lang="en-US" smtClean="0"/>
              <a:t>3/6/2024</a:t>
            </a:fld>
            <a:endParaRPr lang="en-US"/>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23193" y="3673366"/>
            <a:ext cx="6219497" cy="516320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69BC-BD2D-6548-8285-DB1A656CEEE1}" type="slidenum">
              <a:rPr lang="en-US" smtClean="0"/>
              <a:t>‹#›</a:t>
            </a:fld>
            <a:endParaRPr lang="en-US"/>
          </a:p>
        </p:txBody>
      </p:sp>
    </p:spTree>
    <p:extLst>
      <p:ext uri="{BB962C8B-B14F-4D97-AF65-F5344CB8AC3E}">
        <p14:creationId xmlns:p14="http://schemas.microsoft.com/office/powerpoint/2010/main" val="101596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jrf.org.uk/blog/design-out-deep-poverty-strengthen-social-safety-ne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Connect Somerset has launched to improve early help in the community. Connect Somerset is about all professionals and community groups working together to help families and residents to improve their lives.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a:t>
            </a:fld>
            <a:endParaRPr lang="en-US"/>
          </a:p>
        </p:txBody>
      </p:sp>
    </p:spTree>
    <p:extLst>
      <p:ext uri="{BB962C8B-B14F-4D97-AF65-F5344CB8AC3E}">
        <p14:creationId xmlns:p14="http://schemas.microsoft.com/office/powerpoint/2010/main" val="2203428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Because of the complexity of the early help system, we need to pull it together to make sense to local residents and to have the most cost-effective impact.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Bringing together or integrating:</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Health and Care system</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Children and Adults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And People and Place – joining up people services with Local Community Networks and what happens in local communities, parishes, town councils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10</a:t>
            </a:fld>
            <a:endParaRPr lang="en-US"/>
          </a:p>
        </p:txBody>
      </p:sp>
    </p:spTree>
    <p:extLst>
      <p:ext uri="{BB962C8B-B14F-4D97-AF65-F5344CB8AC3E}">
        <p14:creationId xmlns:p14="http://schemas.microsoft.com/office/powerpoint/2010/main" val="1914022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We’re building from lots of local and national learning.  Here are the key messages we’re using to guide Connect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(Note alignment to themes from DfE family hubs: Access, Connect,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11</a:t>
            </a:fld>
            <a:endParaRPr lang="en-US"/>
          </a:p>
        </p:txBody>
      </p:sp>
    </p:spTree>
    <p:extLst>
      <p:ext uri="{BB962C8B-B14F-4D97-AF65-F5344CB8AC3E}">
        <p14:creationId xmlns:p14="http://schemas.microsoft.com/office/powerpoint/2010/main" val="340557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Alignment as much as possible across people services – to help unlock funding in the health and care system to benefit schools, children and their families</a:t>
            </a:r>
            <a:r>
              <a:rPr lang="en-US" sz="1400" b="0" i="0">
                <a:solidFill>
                  <a:srgbClr val="000000"/>
                </a:solidFill>
                <a:effectLst/>
                <a:latin typeface="Calibri" panose="020F0502020204030204" pitchFamily="34" charset="0"/>
              </a:rPr>
              <a:t>​</a:t>
            </a:r>
          </a:p>
          <a:p>
            <a:pPr marL="285750" indent="-285750" algn="l" rtl="0" fontAlgn="base">
              <a:buFont typeface="Arial" panose="020B0604020202020204" pitchFamily="34" charset="0"/>
              <a:buChar char="•"/>
            </a:pP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Working very closely with Local Community Networks and School Clusters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12</a:t>
            </a:fld>
            <a:endParaRPr lang="en-US"/>
          </a:p>
        </p:txBody>
      </p:sp>
    </p:spTree>
    <p:extLst>
      <p:ext uri="{BB962C8B-B14F-4D97-AF65-F5344CB8AC3E}">
        <p14:creationId xmlns:p14="http://schemas.microsoft.com/office/powerpoint/2010/main" val="37142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13</a:t>
            </a:fld>
            <a:endParaRPr lang="en-US"/>
          </a:p>
        </p:txBody>
      </p:sp>
    </p:spTree>
    <p:extLst>
      <p:ext uri="{BB962C8B-B14F-4D97-AF65-F5344CB8AC3E}">
        <p14:creationId xmlns:p14="http://schemas.microsoft.com/office/powerpoint/2010/main" val="250460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dirty="0">
                <a:solidFill>
                  <a:srgbClr val="000000"/>
                </a:solidFill>
                <a:effectLst/>
                <a:latin typeface="Calibri" panose="020F0502020204030204" pitchFamily="34" charset="0"/>
              </a:rPr>
              <a:t>So much fantastic local resource that we want to work with to support families and residents.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Calibri" panose="020F050202020403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Calibri" panose="020F0502020204030204" pitchFamily="34" charset="0"/>
            </a:endParaRPr>
          </a:p>
          <a:p>
            <a:pPr algn="l" rtl="0" fontAlgn="base"/>
            <a:r>
              <a:rPr lang="en-GB" sz="1400" b="0" i="0" u="none" strike="noStrike" dirty="0">
                <a:solidFill>
                  <a:srgbClr val="000000"/>
                </a:solidFill>
                <a:effectLst/>
                <a:latin typeface="Calibri" panose="020F0502020204030204" pitchFamily="34" charset="0"/>
              </a:rPr>
              <a:t>In the past, we’d have done a new model, built new hubs.  Now we’re using what people are already accessing – more collaborative and accessible.</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Calibri" panose="020F0502020204030204" pitchFamily="34" charset="0"/>
            </a:endParaRPr>
          </a:p>
          <a:p>
            <a:endParaRPr lang="en-GB" sz="1400" dirty="0"/>
          </a:p>
        </p:txBody>
      </p:sp>
      <p:sp>
        <p:nvSpPr>
          <p:cNvPr id="4" name="Slide Number Placeholder 3"/>
          <p:cNvSpPr>
            <a:spLocks noGrp="1"/>
          </p:cNvSpPr>
          <p:nvPr>
            <p:ph type="sldNum" sz="quarter" idx="5"/>
          </p:nvPr>
        </p:nvSpPr>
        <p:spPr/>
        <p:txBody>
          <a:bodyPr/>
          <a:lstStyle/>
          <a:p>
            <a:fld id="{C5A069BC-BD2D-6548-8285-DB1A656CEEE1}" type="slidenum">
              <a:rPr lang="en-US" smtClean="0"/>
              <a:t>14</a:t>
            </a:fld>
            <a:endParaRPr lang="en-US"/>
          </a:p>
        </p:txBody>
      </p:sp>
    </p:spTree>
    <p:extLst>
      <p:ext uri="{BB962C8B-B14F-4D97-AF65-F5344CB8AC3E}">
        <p14:creationId xmlns:p14="http://schemas.microsoft.com/office/powerpoint/2010/main" val="6321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dirty="0">
                <a:solidFill>
                  <a:srgbClr val="000000"/>
                </a:solidFill>
                <a:effectLst/>
                <a:latin typeface="Calibri" panose="020F0502020204030204" pitchFamily="34" charset="0"/>
              </a:rPr>
              <a:t>Somerset Connect will work with many of the 100 hubs in the County.  A key hub will be identified in each area for coordination.</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Arial" panose="020B0604020202020204" pitchFamily="34" charset="0"/>
            </a:endParaRPr>
          </a:p>
          <a:p>
            <a:pPr algn="l" rtl="0" fontAlgn="base"/>
            <a:r>
              <a:rPr lang="en-GB" sz="1400" b="0" i="0" u="none" strike="noStrike" dirty="0">
                <a:solidFill>
                  <a:srgbClr val="000000"/>
                </a:solidFill>
                <a:effectLst/>
                <a:latin typeface="Calibri" panose="020F0502020204030204" pitchFamily="34" charset="0"/>
              </a:rPr>
              <a:t>Note, early help workforce (below Family Intervention Service threshold) might include:</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algn="l" rtl="0" fontAlgn="base"/>
            <a:r>
              <a:rPr lang="en-GB" sz="1400" b="0" i="0" dirty="0">
                <a:solidFill>
                  <a:srgbClr val="000000"/>
                </a:solidFill>
                <a:effectLst/>
                <a:latin typeface="Calibri" panose="020F0502020204030204" pitchFamily="34" charset="0"/>
              </a:rPr>
              <a:t>​</a:t>
            </a:r>
            <a:endParaRPr lang="en-GB"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Parent and Family Support Advisors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Village agents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One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Neighbourhood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Libraries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Team around the school</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Mental health support teams</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dirty="0">
                <a:solidFill>
                  <a:srgbClr val="000000"/>
                </a:solidFill>
                <a:effectLst/>
                <a:latin typeface="Calibri" panose="020F0502020204030204" pitchFamily="34" charset="0"/>
              </a:rPr>
              <a:t>Inclusion support</a:t>
            </a:r>
            <a:r>
              <a:rPr lang="en-US" sz="1400" b="0" i="0" dirty="0">
                <a:solidFill>
                  <a:srgbClr val="000000"/>
                </a:solidFill>
                <a:effectLst/>
                <a:latin typeface="Calibri" panose="020F0502020204030204" pitchFamily="34" charset="0"/>
              </a:rPr>
              <a:t>​</a:t>
            </a:r>
            <a:endParaRPr lang="en-US" sz="14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5A069BC-BD2D-6548-8285-DB1A656CEEE1}" type="slidenum">
              <a:rPr lang="en-US" smtClean="0"/>
              <a:t>15</a:t>
            </a:fld>
            <a:endParaRPr lang="en-US"/>
          </a:p>
        </p:txBody>
      </p:sp>
    </p:spTree>
    <p:extLst>
      <p:ext uri="{BB962C8B-B14F-4D97-AF65-F5344CB8AC3E}">
        <p14:creationId xmlns:p14="http://schemas.microsoft.com/office/powerpoint/2010/main" val="2710632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Team around the school coordinator funding is being disaggregated to schools due to DfE budget changes.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We need to put a new and more effective model in place – drawing from national practice and evidence from places such as Kent.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Potential Team Around the School named professionals: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Champion</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FIS team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Inclusion team</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Relationship manager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Mental health support team (if applicable)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One Team Coordinator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Later we may be able to add:</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Police PCSO</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Village and Community Agents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Local VCFSE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And Headteacher, PFSA, DSL, SENCO</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16</a:t>
            </a:fld>
            <a:endParaRPr lang="en-US"/>
          </a:p>
        </p:txBody>
      </p:sp>
    </p:spTree>
    <p:extLst>
      <p:ext uri="{BB962C8B-B14F-4D97-AF65-F5344CB8AC3E}">
        <p14:creationId xmlns:p14="http://schemas.microsoft.com/office/powerpoint/2010/main" val="203204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Universal offer is a way of increasing the volume of early help that is accessed, particularly by the most vulnerable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Similar to the NHS Making Every Contact Count approach, all frontline professionals who work with families will use this simple list of what’s available to help.  Importantly they will support that family to access the help, for example, bookmarking the online resource in their browser, taking them down the road to a local community group.</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18</a:t>
            </a:fld>
            <a:endParaRPr lang="en-US"/>
          </a:p>
        </p:txBody>
      </p:sp>
    </p:spTree>
    <p:extLst>
      <p:ext uri="{BB962C8B-B14F-4D97-AF65-F5344CB8AC3E}">
        <p14:creationId xmlns:p14="http://schemas.microsoft.com/office/powerpoint/2010/main" val="91453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7975"/>
            <a:ext cx="5486400" cy="3086100"/>
          </a:xfrm>
        </p:spPr>
      </p:sp>
      <p:sp>
        <p:nvSpPr>
          <p:cNvPr id="3" name="Notes Placeholder 2"/>
          <p:cNvSpPr>
            <a:spLocks noGrp="1"/>
          </p:cNvSpPr>
          <p:nvPr>
            <p:ph type="body" idx="1"/>
          </p:nvPr>
        </p:nvSpPr>
        <p:spPr/>
        <p:txBody>
          <a:bodyPr/>
          <a:lstStyle/>
          <a:p>
            <a:r>
              <a:rPr lang="en-GB" sz="1400" b="0" i="0" u="none" strike="noStrike">
                <a:solidFill>
                  <a:srgbClr val="000000"/>
                </a:solidFill>
                <a:effectLst/>
                <a:latin typeface="Calibri" panose="020F0502020204030204" pitchFamily="34" charset="0"/>
              </a:rPr>
              <a:t>Blueprint infographic describing Connect Somerset</a:t>
            </a:r>
            <a:r>
              <a:rPr lang="en-GB" sz="1400" b="0" i="0">
                <a:solidFill>
                  <a:srgbClr val="000000"/>
                </a:solidFill>
                <a:effectLst/>
                <a:latin typeface="Calibri" panose="020F0502020204030204" pitchFamily="34" charset="0"/>
              </a:rPr>
              <a:t>​</a:t>
            </a: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19</a:t>
            </a:fld>
            <a:endParaRPr lang="en-US"/>
          </a:p>
        </p:txBody>
      </p:sp>
    </p:spTree>
    <p:extLst>
      <p:ext uri="{BB962C8B-B14F-4D97-AF65-F5344CB8AC3E}">
        <p14:creationId xmlns:p14="http://schemas.microsoft.com/office/powerpoint/2010/main" val="251416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20</a:t>
            </a:fld>
            <a:endParaRPr lang="en-US"/>
          </a:p>
        </p:txBody>
      </p:sp>
    </p:spTree>
    <p:extLst>
      <p:ext uri="{BB962C8B-B14F-4D97-AF65-F5344CB8AC3E}">
        <p14:creationId xmlns:p14="http://schemas.microsoft.com/office/powerpoint/2010/main" val="305921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buFont typeface="+mj-lt"/>
              <a:buAutoNum type="arabicPeriod"/>
            </a:pPr>
            <a:r>
              <a:rPr lang="en-GB" sz="1050" b="0" i="1" u="none" strike="noStrike" dirty="0">
                <a:solidFill>
                  <a:srgbClr val="000000"/>
                </a:solidFill>
                <a:effectLst/>
                <a:latin typeface="Calibri" panose="020F0502020204030204" pitchFamily="34" charset="0"/>
              </a:rPr>
              <a:t>Connect</a:t>
            </a:r>
            <a:r>
              <a:rPr lang="en-GB" sz="1050" b="0" i="0" u="none" strike="noStrike" dirty="0">
                <a:solidFill>
                  <a:srgbClr val="000000"/>
                </a:solidFill>
                <a:effectLst/>
                <a:latin typeface="Calibri" panose="020F0502020204030204" pitchFamily="34" charset="0"/>
              </a:rPr>
              <a:t> </a:t>
            </a:r>
            <a:r>
              <a:rPr lang="en-GB" sz="1050" b="0" i="1" u="none" strike="noStrike" dirty="0">
                <a:solidFill>
                  <a:srgbClr val="000000"/>
                </a:solidFill>
                <a:effectLst/>
                <a:latin typeface="Calibri" panose="020F0502020204030204" pitchFamily="34" charset="0"/>
              </a:rPr>
              <a:t>Somerset </a:t>
            </a:r>
            <a:r>
              <a:rPr lang="en-GB" sz="1050" b="0" i="0" u="none" strike="noStrike" dirty="0">
                <a:solidFill>
                  <a:srgbClr val="000000"/>
                </a:solidFill>
                <a:effectLst/>
                <a:latin typeface="Calibri" panose="020F0502020204030204" pitchFamily="34" charset="0"/>
              </a:rPr>
              <a:t>is how we work together across public, voluntary, faith and community sectors to improve the lives of families and residents.</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We’re in the same team — working in the same patch and getting to know each other. It’s about building relationships between professionals and having a phone call or a chat. Rather than referring a family from one professional to another, we build trusting relationships and bring in additional support to wrap around the family, whilst keeping that positive relationship.</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There is a fantastic network of hubs and community resources, such as Warm Welcomes.  We work through these hubs with an offer of help for families and residents, and pulling the workforces together across the public and community sectors.  Hubs have their own services and support, such as community hubs or libraries or a school. And we also have local professionals such as the Village Agent, Health Coach or Parent Family Support Advisor who are able to offer help and navigate the system, and Area Leads who shape delivery. Somerset is big and rural, so a network of spokes offer help at set times in areas where there have been gaps in services. Help might include drop-ins such as from citizens’ advice, housing, special educational needs and disability services, etc.</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Through Connect Somerset, we are getting rid of barriers and making it easier for professionals and communities to work together. For example, by streamlining processes, sharing data between people working with families and residents, aligning service areas so we’re working with the same people, and getting information about local resources and services online in one place to search. We’re improving mechanisms such as the team around the school and social prescribing, to improve how we work with teachers and GPs. And integrating across health and care, children’s and adults, people and place.</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We’re increasing the amount of early help that is there for residents, improving our understanding of needs and how we can target support, and being proactive by reaching out compassionately to offer help. Connecting the most vulnerable adults, older people, children and families to local community resources. You can only ‘reduce demand’ if we first </a:t>
            </a:r>
            <a:r>
              <a:rPr lang="en-GB" sz="1050" b="0" i="1" u="none" strike="noStrike" dirty="0">
                <a:solidFill>
                  <a:srgbClr val="000000"/>
                </a:solidFill>
                <a:effectLst/>
                <a:latin typeface="Calibri" panose="020F0502020204030204" pitchFamily="34" charset="0"/>
              </a:rPr>
              <a:t>increase</a:t>
            </a:r>
            <a:r>
              <a:rPr lang="en-GB" sz="1050" b="0" i="0" u="none" strike="noStrike" dirty="0">
                <a:solidFill>
                  <a:srgbClr val="000000"/>
                </a:solidFill>
                <a:effectLst/>
                <a:latin typeface="Calibri" panose="020F0502020204030204" pitchFamily="34" charset="0"/>
              </a:rPr>
              <a:t> demand, address inequalities and support more people earlier to achieve their outcomes. So we are orientating public services around a community-centric model — recognising this is the first place we all get our resilience from. And we’re improving the efficiency of how services work together so delivery will be more sustainable.</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pPr algn="just" rtl="0" fontAlgn="base">
              <a:buFont typeface="+mj-lt"/>
              <a:buAutoNum type="arabicPeriod"/>
            </a:pPr>
            <a:r>
              <a:rPr lang="en-GB" sz="1050" b="0" i="0" u="none" strike="noStrike" dirty="0">
                <a:solidFill>
                  <a:srgbClr val="000000"/>
                </a:solidFill>
                <a:effectLst/>
                <a:latin typeface="Calibri" panose="020F0502020204030204" pitchFamily="34" charset="0"/>
              </a:rPr>
              <a:t>Finally, we have a clear vision for how we can help improve local help, residence and community resilience, and services that are closer to home. But this is not a shiny new idea, this is about building and connecting together across the amazing hubs, community groups and public and voluntary services across Somerset.</a:t>
            </a:r>
            <a:r>
              <a:rPr lang="en-US" sz="1050" b="0" i="0" dirty="0">
                <a:solidFill>
                  <a:srgbClr val="000000"/>
                </a:solidFill>
                <a:effectLst/>
                <a:latin typeface="Calibri" panose="020F0502020204030204" pitchFamily="34" charset="0"/>
              </a:rPr>
              <a:t>​</a:t>
            </a:r>
            <a:endParaRPr lang="en-US" sz="1050" b="0" i="0" dirty="0">
              <a:solidFill>
                <a:srgbClr val="444444"/>
              </a:solidFill>
              <a:effectLst/>
              <a:latin typeface="Arial" panose="020B0604020202020204" pitchFamily="34" charset="0"/>
            </a:endParaRPr>
          </a:p>
          <a:p>
            <a:endParaRPr lang="en-US" sz="800" dirty="0"/>
          </a:p>
        </p:txBody>
      </p:sp>
      <p:sp>
        <p:nvSpPr>
          <p:cNvPr id="4" name="Slide Number Placeholder 3"/>
          <p:cNvSpPr>
            <a:spLocks noGrp="1"/>
          </p:cNvSpPr>
          <p:nvPr>
            <p:ph type="sldNum" sz="quarter" idx="5"/>
          </p:nvPr>
        </p:nvSpPr>
        <p:spPr/>
        <p:txBody>
          <a:bodyPr/>
          <a:lstStyle/>
          <a:p>
            <a:fld id="{C5A069BC-BD2D-6548-8285-DB1A656CEEE1}" type="slidenum">
              <a:rPr lang="en-US" smtClean="0"/>
              <a:t>2</a:t>
            </a:fld>
            <a:endParaRPr lang="en-US"/>
          </a:p>
        </p:txBody>
      </p:sp>
    </p:spTree>
    <p:extLst>
      <p:ext uri="{BB962C8B-B14F-4D97-AF65-F5344CB8AC3E}">
        <p14:creationId xmlns:p14="http://schemas.microsoft.com/office/powerpoint/2010/main" val="148747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79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A069BC-BD2D-6548-8285-DB1A656CEEE1}" type="slidenum">
              <a:rPr lang="en-US" smtClean="0"/>
              <a:t>21</a:t>
            </a:fld>
            <a:endParaRPr lang="en-US"/>
          </a:p>
        </p:txBody>
      </p:sp>
    </p:spTree>
    <p:extLst>
      <p:ext uri="{BB962C8B-B14F-4D97-AF65-F5344CB8AC3E}">
        <p14:creationId xmlns:p14="http://schemas.microsoft.com/office/powerpoint/2010/main" val="1942222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a:t>The Smith Family is a made-up example of a family with a set of needs, to illustrate how services can support.</a:t>
            </a:r>
            <a:endParaRPr lang="en-US" sz="1400"/>
          </a:p>
        </p:txBody>
      </p:sp>
      <p:sp>
        <p:nvSpPr>
          <p:cNvPr id="4" name="Slide Number Placeholder 3"/>
          <p:cNvSpPr>
            <a:spLocks noGrp="1"/>
          </p:cNvSpPr>
          <p:nvPr>
            <p:ph type="sldNum" sz="quarter" idx="5"/>
          </p:nvPr>
        </p:nvSpPr>
        <p:spPr/>
        <p:txBody>
          <a:bodyPr/>
          <a:lstStyle/>
          <a:p>
            <a:fld id="{C5A069BC-BD2D-6548-8285-DB1A656CEEE1}" type="slidenum">
              <a:rPr lang="en-US" smtClean="0"/>
              <a:t>22</a:t>
            </a:fld>
            <a:endParaRPr lang="en-US"/>
          </a:p>
        </p:txBody>
      </p:sp>
    </p:spTree>
    <p:extLst>
      <p:ext uri="{BB962C8B-B14F-4D97-AF65-F5344CB8AC3E}">
        <p14:creationId xmlns:p14="http://schemas.microsoft.com/office/powerpoint/2010/main" val="57541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23</a:t>
            </a:fld>
            <a:endParaRPr lang="en-US"/>
          </a:p>
        </p:txBody>
      </p:sp>
    </p:spTree>
    <p:extLst>
      <p:ext uri="{BB962C8B-B14F-4D97-AF65-F5344CB8AC3E}">
        <p14:creationId xmlns:p14="http://schemas.microsoft.com/office/powerpoint/2010/main" val="403384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24</a:t>
            </a:fld>
            <a:endParaRPr lang="en-US"/>
          </a:p>
        </p:txBody>
      </p:sp>
    </p:spTree>
    <p:extLst>
      <p:ext uri="{BB962C8B-B14F-4D97-AF65-F5344CB8AC3E}">
        <p14:creationId xmlns:p14="http://schemas.microsoft.com/office/powerpoint/2010/main" val="233767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69BC-BD2D-6548-8285-DB1A656CEEE1}" type="slidenum">
              <a:rPr lang="en-US" smtClean="0"/>
              <a:t>25</a:t>
            </a:fld>
            <a:endParaRPr lang="en-US"/>
          </a:p>
        </p:txBody>
      </p:sp>
    </p:spTree>
    <p:extLst>
      <p:ext uri="{BB962C8B-B14F-4D97-AF65-F5344CB8AC3E}">
        <p14:creationId xmlns:p14="http://schemas.microsoft.com/office/powerpoint/2010/main" val="22174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i="0" u="none" strike="noStrike" dirty="0">
                <a:solidFill>
                  <a:srgbClr val="000000"/>
                </a:solidFill>
                <a:effectLst/>
                <a:latin typeface="Calibri" panose="020F0502020204030204" pitchFamily="34" charset="0"/>
              </a:rPr>
              <a:t>Blog: </a:t>
            </a:r>
            <a:r>
              <a:rPr lang="en-GB" sz="1400" b="0" i="0" u="sng" strike="noStrike" dirty="0">
                <a:solidFill>
                  <a:srgbClr val="047F92"/>
                </a:solidFill>
                <a:effectLst/>
                <a:latin typeface="Calibri" panose="020F0502020204030204" pitchFamily="34" charset="0"/>
                <a:hlinkClick r:id="rId3"/>
              </a:rPr>
              <a:t>www.jrf.org.uk/blog/design-out-deep-poverty-strengthen-social-safety-net</a:t>
            </a:r>
            <a:r>
              <a:rPr lang="en-GB" sz="1400" b="0" i="0" u="none" strike="noStrike" dirty="0">
                <a:solidFill>
                  <a:srgbClr val="000000"/>
                </a:solidFill>
                <a:effectLst/>
                <a:latin typeface="Calibri" panose="020F0502020204030204" pitchFamily="34" charset="0"/>
              </a:rPr>
              <a:t>  </a:t>
            </a:r>
            <a:r>
              <a:rPr lang="en-GB" sz="1400" b="0" i="0" dirty="0">
                <a:solidFill>
                  <a:srgbClr val="000000"/>
                </a:solidFill>
                <a:effectLst/>
                <a:latin typeface="Calibri" panose="020F0502020204030204" pitchFamily="34" charset="0"/>
              </a:rPr>
              <a:t>​</a:t>
            </a:r>
            <a:endParaRPr lang="en-GB" sz="1400" dirty="0"/>
          </a:p>
        </p:txBody>
      </p:sp>
      <p:sp>
        <p:nvSpPr>
          <p:cNvPr id="4" name="Slide Number Placeholder 3"/>
          <p:cNvSpPr>
            <a:spLocks noGrp="1"/>
          </p:cNvSpPr>
          <p:nvPr>
            <p:ph type="sldNum" sz="quarter" idx="5"/>
          </p:nvPr>
        </p:nvSpPr>
        <p:spPr/>
        <p:txBody>
          <a:bodyPr/>
          <a:lstStyle/>
          <a:p>
            <a:fld id="{C5A069BC-BD2D-6548-8285-DB1A656CEEE1}" type="slidenum">
              <a:rPr lang="en-US" smtClean="0"/>
              <a:t>3</a:t>
            </a:fld>
            <a:endParaRPr lang="en-US"/>
          </a:p>
        </p:txBody>
      </p:sp>
    </p:spTree>
    <p:extLst>
      <p:ext uri="{BB962C8B-B14F-4D97-AF65-F5344CB8AC3E}">
        <p14:creationId xmlns:p14="http://schemas.microsoft.com/office/powerpoint/2010/main" val="221965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 cost-of-living-crisis adds to covid and other pressures on families and residents.  Leading to increasing demand, often at a much later date.  Connect Somerset is part of our response to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We’re worried about how the rising cost of living, fuel, food will affect children, young people and their families (figures in diagrams are mostly national)</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Already seeing more complex needs coming through, linked to how covid-19 added stress to families.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Likely to see children and young people not previously know to services requiring statutory support.  </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Increasing demand to acute services across partnership.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Need to quickly make changes in Somerset early help to support these families.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4</a:t>
            </a:fld>
            <a:endParaRPr lang="en-US"/>
          </a:p>
        </p:txBody>
      </p:sp>
    </p:spTree>
    <p:extLst>
      <p:ext uri="{BB962C8B-B14F-4D97-AF65-F5344CB8AC3E}">
        <p14:creationId xmlns:p14="http://schemas.microsoft.com/office/powerpoint/2010/main" val="406106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We’re building on key policies and strategies from DH, DfE, DLUHC and our own Council and ICS.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Council plan </a:t>
            </a:r>
            <a:r>
              <a:rPr lang="en-GB" sz="1400" b="0" i="0" u="none" strike="noStrike">
                <a:solidFill>
                  <a:srgbClr val="000000"/>
                </a:solidFill>
                <a:effectLst/>
                <a:latin typeface="Calibri" panose="020F0502020204030204" pitchFamily="34" charset="0"/>
              </a:rPr>
              <a:t>– priorities include ‘A Healthy and Caring Somerset’, ‘A Flourishing and Resilient Somerset’, ‘A Fairer ambitious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Education for Life strategy </a:t>
            </a:r>
            <a:r>
              <a:rPr lang="en-GB" sz="1400" b="0" i="0" u="none" strike="noStrike">
                <a:solidFill>
                  <a:srgbClr val="000000"/>
                </a:solidFill>
                <a:effectLst/>
                <a:latin typeface="Calibri" panose="020F0502020204030204" pitchFamily="34" charset="0"/>
              </a:rPr>
              <a:t>– ambitious strategy to improve the Somerset Education system and children’s services across the partnership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DHSC Fuller stocktake </a:t>
            </a:r>
            <a:r>
              <a:rPr lang="en-GB" sz="1400" b="0" i="0" u="none" strike="noStrike">
                <a:solidFill>
                  <a:srgbClr val="000000"/>
                </a:solidFill>
                <a:effectLst/>
                <a:latin typeface="Calibri" panose="020F0502020204030204" pitchFamily="34" charset="0"/>
              </a:rPr>
              <a:t>– primary care and communities should integrate as leads to better outcomes and reduced inequality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DLUHC Early Help System Guide </a:t>
            </a:r>
            <a:r>
              <a:rPr lang="en-GB" sz="1400" b="0" i="0" u="none" strike="noStrike">
                <a:solidFill>
                  <a:srgbClr val="000000"/>
                </a:solidFill>
                <a:effectLst/>
                <a:latin typeface="Calibri" panose="020F0502020204030204" pitchFamily="34" charset="0"/>
              </a:rPr>
              <a:t>– integrate at the community level to improve families’ lives.  Endorsed by DfE.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DfE Family Hubs </a:t>
            </a:r>
            <a:r>
              <a:rPr lang="en-GB" sz="1400" b="0" i="0" u="none" strike="noStrike">
                <a:solidFill>
                  <a:srgbClr val="000000"/>
                </a:solidFill>
                <a:effectLst/>
                <a:latin typeface="Calibri" panose="020F0502020204030204" pitchFamily="34" charset="0"/>
              </a:rPr>
              <a:t>– local hubs and service offer with partners.  Themes of Access, Connected and Relationships.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ICS Fit for My Future vision </a:t>
            </a:r>
            <a:r>
              <a:rPr lang="en-GB" sz="1400" b="0" i="0" u="none" strike="noStrike">
                <a:solidFill>
                  <a:srgbClr val="000000"/>
                </a:solidFill>
                <a:effectLst/>
                <a:latin typeface="Calibri" panose="020F0502020204030204" pitchFamily="34" charset="0"/>
              </a:rPr>
              <a:t>– to integrate health and care services with an all-age model of support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Also </a:t>
            </a:r>
            <a:r>
              <a:rPr lang="en-GB" sz="1400" b="1" i="0" u="none" strike="noStrike">
                <a:solidFill>
                  <a:srgbClr val="000000"/>
                </a:solidFill>
                <a:effectLst/>
                <a:latin typeface="Calibri" panose="020F0502020204030204" pitchFamily="34" charset="0"/>
              </a:rPr>
              <a:t>LGR</a:t>
            </a:r>
            <a:r>
              <a:rPr lang="en-GB" sz="1400" b="0" i="0" u="none" strike="noStrike">
                <a:solidFill>
                  <a:srgbClr val="000000"/>
                </a:solidFill>
                <a:effectLst/>
                <a:latin typeface="Calibri" panose="020F0502020204030204" pitchFamily="34" charset="0"/>
              </a:rPr>
              <a:t> – health and care integration is an underpinning design principle to improve efficiency of public sector delivery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5</a:t>
            </a:fld>
            <a:endParaRPr lang="en-US"/>
          </a:p>
        </p:txBody>
      </p:sp>
    </p:spTree>
    <p:extLst>
      <p:ext uri="{BB962C8B-B14F-4D97-AF65-F5344CB8AC3E}">
        <p14:creationId xmlns:p14="http://schemas.microsoft.com/office/powerpoint/2010/main" val="188521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Important when we’re discussing an early help model that we have a clear understanding of ‘demand management’.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This is a representation of an ideal service model where demand for support equals the service volume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But we all know it’s not quite like that, especially given the c. 50% reduction in real-terms spend since 2010</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050"/>
          </a:p>
        </p:txBody>
      </p:sp>
      <p:sp>
        <p:nvSpPr>
          <p:cNvPr id="4" name="Slide Number Placeholder 3"/>
          <p:cNvSpPr>
            <a:spLocks noGrp="1"/>
          </p:cNvSpPr>
          <p:nvPr>
            <p:ph type="sldNum" sz="quarter" idx="5"/>
          </p:nvPr>
        </p:nvSpPr>
        <p:spPr/>
        <p:txBody>
          <a:bodyPr/>
          <a:lstStyle/>
          <a:p>
            <a:fld id="{C5A069BC-BD2D-6548-8285-DB1A656CEEE1}" type="slidenum">
              <a:rPr lang="en-US" smtClean="0"/>
              <a:t>6</a:t>
            </a:fld>
            <a:endParaRPr lang="en-US"/>
          </a:p>
        </p:txBody>
      </p:sp>
    </p:spTree>
    <p:extLst>
      <p:ext uri="{BB962C8B-B14F-4D97-AF65-F5344CB8AC3E}">
        <p14:creationId xmlns:p14="http://schemas.microsoft.com/office/powerpoint/2010/main" val="106215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So the service shrinks, demand grows, and we put up thresholds and barriers to success.  This is a sub-conscious organisational response.</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endParaRPr lang="en-GB" sz="1400">
              <a:solidFill>
                <a:srgbClr val="444444"/>
              </a:solidFill>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Two things: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There isn’t a balance – eventually demand will overwhelm the service.  This statutory minimum service model will break if we don’t put enough money into it.</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400" b="0" i="0" u="none" strike="noStrike">
                <a:solidFill>
                  <a:srgbClr val="000000"/>
                </a:solidFill>
                <a:effectLst/>
                <a:latin typeface="Calibri" panose="020F0502020204030204" pitchFamily="34" charset="0"/>
              </a:rPr>
              <a:t>If you are one of the people waiting for a service or being pushed away – it feels very unkind.  Which mirrors the </a:t>
            </a:r>
            <a:r>
              <a:rPr lang="en-GB" sz="1400" b="0" i="0" u="none" strike="noStrike" err="1">
                <a:solidFill>
                  <a:srgbClr val="000000"/>
                </a:solidFill>
                <a:effectLst/>
                <a:latin typeface="Calibri" panose="020F0502020204030204" pitchFamily="34" charset="0"/>
              </a:rPr>
              <a:t>deteriation</a:t>
            </a:r>
            <a:r>
              <a:rPr lang="en-GB" sz="1400" b="0" i="0" u="none" strike="noStrike">
                <a:solidFill>
                  <a:srgbClr val="000000"/>
                </a:solidFill>
                <a:effectLst/>
                <a:latin typeface="Calibri" panose="020F0502020204030204" pitchFamily="34" charset="0"/>
              </a:rPr>
              <a:t> in relationships between the public and public sector.</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Alternative is to find a way of supporting more people, earlier.  </a:t>
            </a:r>
            <a:r>
              <a:rPr lang="en-GB" sz="1400" b="1" i="0" u="none" strike="noStrike">
                <a:solidFill>
                  <a:srgbClr val="000000"/>
                </a:solidFill>
                <a:effectLst/>
                <a:latin typeface="Calibri" panose="020F0502020204030204" pitchFamily="34" charset="0"/>
              </a:rPr>
              <a:t>Increasing demand so we can meet that demand in a more cost-effective way</a:t>
            </a:r>
            <a:r>
              <a:rPr lang="en-GB" sz="1400" b="0" i="0" u="none" strike="noStrike">
                <a:solidFill>
                  <a:srgbClr val="000000"/>
                </a:solidFill>
                <a:effectLst/>
                <a:latin typeface="Calibri" panose="020F0502020204030204" pitchFamily="34" charset="0"/>
              </a:rPr>
              <a:t>, and therefore reduce demand to expensive acute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7</a:t>
            </a:fld>
            <a:endParaRPr lang="en-US"/>
          </a:p>
        </p:txBody>
      </p:sp>
    </p:spTree>
    <p:extLst>
      <p:ext uri="{BB962C8B-B14F-4D97-AF65-F5344CB8AC3E}">
        <p14:creationId xmlns:p14="http://schemas.microsoft.com/office/powerpoint/2010/main" val="373716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400" b="0" i="0" u="none" strike="noStrike">
                <a:solidFill>
                  <a:srgbClr val="000000"/>
                </a:solidFill>
                <a:effectLst/>
                <a:latin typeface="Calibri" panose="020F0502020204030204" pitchFamily="34" charset="0"/>
              </a:rPr>
              <a:t>This is how the early help system works.  Lots of different agencies and organisations.  </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Most important part is in orange around the family and resident, it’s what we all experience that helps us to be resilient when things go a little wrong in our lives.</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Orange</a:t>
            </a:r>
            <a:r>
              <a:rPr lang="en-GB" sz="1400" b="0" i="0" u="none" strike="noStrike">
                <a:solidFill>
                  <a:srgbClr val="000000"/>
                </a:solidFill>
                <a:effectLst/>
                <a:latin typeface="Calibri" panose="020F0502020204030204" pitchFamily="34" charset="0"/>
              </a:rPr>
              <a:t> – Community</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Blue</a:t>
            </a:r>
            <a:r>
              <a:rPr lang="en-GB" sz="1400" b="0" i="0" u="none" strike="noStrike">
                <a:solidFill>
                  <a:srgbClr val="000000"/>
                </a:solidFill>
                <a:effectLst/>
                <a:latin typeface="Calibri" panose="020F0502020204030204" pitchFamily="34" charset="0"/>
              </a:rPr>
              <a:t> – Universal services</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marL="342900" indent="-342900" algn="l" rtl="0" fontAlgn="base">
              <a:buFont typeface="Arial" panose="020B0604020202020204" pitchFamily="34" charset="0"/>
              <a:buChar char="•"/>
            </a:pPr>
            <a:r>
              <a:rPr lang="en-GB" sz="1400" b="1" i="0" u="none" strike="noStrike">
                <a:solidFill>
                  <a:srgbClr val="000000"/>
                </a:solidFill>
                <a:effectLst/>
                <a:latin typeface="Calibri" panose="020F0502020204030204" pitchFamily="34" charset="0"/>
              </a:rPr>
              <a:t>Pink</a:t>
            </a:r>
            <a:r>
              <a:rPr lang="en-GB" sz="1400" b="0" i="0" u="none" strike="noStrike">
                <a:solidFill>
                  <a:srgbClr val="000000"/>
                </a:solidFill>
                <a:effectLst/>
                <a:latin typeface="Calibri" panose="020F0502020204030204" pitchFamily="34" charset="0"/>
              </a:rPr>
              <a:t> – Acute and targeted services which also provide early help</a:t>
            </a:r>
            <a:r>
              <a:rPr lang="en-US" sz="1400" b="0" i="0">
                <a:solidFill>
                  <a:srgbClr val="000000"/>
                </a:solidFill>
                <a:effectLst/>
                <a:latin typeface="Calibri" panose="020F0502020204030204" pitchFamily="34" charset="0"/>
              </a:rPr>
              <a:t>​</a:t>
            </a:r>
            <a:endParaRPr lang="en-US" sz="14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400" b="0" i="0">
              <a:solidFill>
                <a:srgbClr val="444444"/>
              </a:solidFill>
              <a:effectLst/>
              <a:latin typeface="Arial" panose="020B0604020202020204" pitchFamily="34" charset="0"/>
            </a:endParaRPr>
          </a:p>
          <a:p>
            <a:pPr algn="l" rtl="0" fontAlgn="base"/>
            <a:r>
              <a:rPr lang="en-GB" sz="1400" b="0" i="0" u="none" strike="noStrike">
                <a:solidFill>
                  <a:srgbClr val="000000"/>
                </a:solidFill>
                <a:effectLst/>
                <a:latin typeface="Calibri" panose="020F0502020204030204" pitchFamily="34" charset="0"/>
              </a:rPr>
              <a:t>Early Help is a big and complicated system, with maybe 20,000 to 30,000 people working in Somerset.</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pPr algn="l" rtl="0" fontAlgn="base"/>
            <a:r>
              <a:rPr lang="en-GB" sz="1400" b="0" i="0">
                <a:solidFill>
                  <a:srgbClr val="000000"/>
                </a:solidFill>
                <a:effectLst/>
                <a:latin typeface="Calibri" panose="020F0502020204030204" pitchFamily="34" charset="0"/>
              </a:rPr>
              <a:t>​</a:t>
            </a:r>
            <a:endParaRPr lang="en-GB" sz="1400" b="0" i="0">
              <a:solidFill>
                <a:srgbClr val="444444"/>
              </a:solidFill>
              <a:effectLst/>
              <a:latin typeface="Calibri" panose="020F0502020204030204" pitchFamily="34" charset="0"/>
            </a:endParaRPr>
          </a:p>
          <a:p>
            <a:pPr algn="l" rtl="0" fontAlgn="base"/>
            <a:r>
              <a:rPr lang="en-GB" sz="1400" b="0" i="0" u="none" strike="noStrike">
                <a:solidFill>
                  <a:srgbClr val="000000"/>
                </a:solidFill>
                <a:effectLst/>
                <a:latin typeface="Calibri" panose="020F0502020204030204" pitchFamily="34" charset="0"/>
              </a:rPr>
              <a:t>Not going to tell everyone to adopt a new target operating model, as there is little direct control.  It’s about how we connect professionals and communities, why we got into people services in the first place, how we can improve families and residents’ lives better by working together.</a:t>
            </a:r>
            <a:r>
              <a:rPr lang="en-US" sz="1400" b="0" i="0">
                <a:solidFill>
                  <a:srgbClr val="000000"/>
                </a:solidFill>
                <a:effectLst/>
                <a:latin typeface="Calibri" panose="020F0502020204030204" pitchFamily="34" charset="0"/>
              </a:rPr>
              <a:t>​</a:t>
            </a:r>
            <a:endParaRPr lang="en-US" sz="1400" b="0" i="0">
              <a:solidFill>
                <a:srgbClr val="444444"/>
              </a:solidFill>
              <a:effectLst/>
              <a:latin typeface="Calibri" panose="020F0502020204030204" pitchFamily="34" charset="0"/>
            </a:endParaRPr>
          </a:p>
          <a:p>
            <a:endParaRPr lang="en-GB" sz="1400"/>
          </a:p>
        </p:txBody>
      </p:sp>
      <p:sp>
        <p:nvSpPr>
          <p:cNvPr id="4" name="Slide Number Placeholder 3"/>
          <p:cNvSpPr>
            <a:spLocks noGrp="1"/>
          </p:cNvSpPr>
          <p:nvPr>
            <p:ph type="sldNum" sz="quarter" idx="5"/>
          </p:nvPr>
        </p:nvSpPr>
        <p:spPr/>
        <p:txBody>
          <a:bodyPr/>
          <a:lstStyle/>
          <a:p>
            <a:fld id="{C5A069BC-BD2D-6548-8285-DB1A656CEEE1}" type="slidenum">
              <a:rPr lang="en-US" smtClean="0"/>
              <a:t>8</a:t>
            </a:fld>
            <a:endParaRPr lang="en-US"/>
          </a:p>
        </p:txBody>
      </p:sp>
    </p:spTree>
    <p:extLst>
      <p:ext uri="{BB962C8B-B14F-4D97-AF65-F5344CB8AC3E}">
        <p14:creationId xmlns:p14="http://schemas.microsoft.com/office/powerpoint/2010/main" val="2675166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0" i="0" u="none" strike="noStrike" kern="1200">
                <a:solidFill>
                  <a:schemeClr val="tx1"/>
                </a:solidFill>
                <a:effectLst/>
                <a:latin typeface="+mn-lt"/>
                <a:ea typeface="+mn-ea"/>
                <a:cs typeface="+mn-cs"/>
              </a:rPr>
              <a:t>The quality of each service is important, but the system is equally important.  This is the focus of the transformation programme, but it’s often a cultural shift to try to conceptualise and then redesign the children and family system.</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Example is from Dr Russell </a:t>
            </a:r>
            <a:r>
              <a:rPr lang="en-GB" b="0" i="0" u="none" strike="noStrike" kern="1200" err="1">
                <a:solidFill>
                  <a:schemeClr val="tx1"/>
                </a:solidFill>
                <a:effectLst/>
                <a:latin typeface="+mn-lt"/>
                <a:ea typeface="+mn-ea"/>
                <a:cs typeface="+mn-cs"/>
              </a:rPr>
              <a:t>Ackoff</a:t>
            </a:r>
            <a:r>
              <a:rPr lang="en-GB" b="0" i="0" u="none" strike="noStrike" kern="1200">
                <a:solidFill>
                  <a:schemeClr val="tx1"/>
                </a:solidFill>
                <a:effectLst/>
                <a:latin typeface="+mn-lt"/>
                <a:ea typeface="+mn-ea"/>
                <a:cs typeface="+mn-cs"/>
              </a:rPr>
              <a:t>:</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Suppose you’re building the best car in the world. You would go about it by first bringing each of all the car models in the world to one place. You would then hire the best vehicle engineers and mechanics in the world and ask them to determine which of the cars has the best engine. If the engineers say that the Rolls-Royce has the best engine, you would pick the Rolls-Royce engine for your car. Similarly, you would ask your engineers to find out which of the cars has the best exhaust system and pick that for your future car. Using this method, you and your team would go through the necessary parts for building a car and in the end have a list of the best parts available in the world. You would then give the list to your engineers and mechanics and ask them to assemble the car. What do you think you will get?</a:t>
            </a:r>
          </a:p>
          <a:p>
            <a:pPr fontAlgn="base"/>
            <a:endParaRPr lang="en-GB" b="0" i="0" u="none" strike="noStrike" kern="1200">
              <a:solidFill>
                <a:schemeClr val="tx1"/>
              </a:solidFill>
              <a:effectLst/>
              <a:latin typeface="+mn-lt"/>
              <a:ea typeface="+mn-ea"/>
              <a:cs typeface="+mn-cs"/>
            </a:endParaRPr>
          </a:p>
          <a:p>
            <a:pPr fontAlgn="base"/>
            <a:r>
              <a:rPr lang="en-GB" b="0" i="0" u="none" strike="noStrike" kern="1200">
                <a:solidFill>
                  <a:schemeClr val="tx1"/>
                </a:solidFill>
                <a:effectLst/>
                <a:latin typeface="+mn-lt"/>
                <a:ea typeface="+mn-ea"/>
                <a:cs typeface="+mn-cs"/>
              </a:rPr>
              <a:t>The answer is obvious: you don’t even get a car! The parts won’t simply fit together. An engine from a Rolls-Royce won’t work well with an exhaust system from a Mercedes. </a:t>
            </a:r>
            <a:r>
              <a:rPr lang="en-GB" b="1" i="0" u="none" strike="noStrike" kern="1200">
                <a:solidFill>
                  <a:schemeClr val="tx1"/>
                </a:solidFill>
                <a:effectLst/>
                <a:latin typeface="+mn-lt"/>
                <a:ea typeface="+mn-ea"/>
                <a:cs typeface="+mn-cs"/>
              </a:rPr>
              <a:t>The performance of the car is dependant on the interaction of its parts, not on the performance of the parts taken separately.</a:t>
            </a:r>
            <a:endParaRPr lang="en-GB" b="0" i="0" u="none" strike="noStrike" kern="1200">
              <a:solidFill>
                <a:schemeClr val="tx1"/>
              </a:solidFill>
              <a:effectLst/>
              <a:latin typeface="+mn-lt"/>
              <a:ea typeface="+mn-ea"/>
              <a:cs typeface="+mn-cs"/>
            </a:endParaRPr>
          </a:p>
          <a:p>
            <a:pPr marL="0" indent="0">
              <a:buFont typeface="Arial" panose="020B0604020202020204" pitchFamily="34" charset="0"/>
              <a:buNone/>
            </a:pPr>
            <a:endParaRPr lang="en-GB"/>
          </a:p>
          <a:p>
            <a:pPr marL="0" indent="0">
              <a:buFont typeface="Arial" panose="020B0604020202020204" pitchFamily="34" charset="0"/>
              <a:buNone/>
            </a:pPr>
            <a:r>
              <a:rPr lang="en-GB" err="1"/>
              <a:t>Demming</a:t>
            </a:r>
            <a:r>
              <a:rPr lang="en-GB"/>
              <a:t> estimated that 94% of performance is down to, or can best be improved by, the system. i.e. the performance of a system (such as early help) is how the parts fit and interact with each other, so we have to do the service design in tandem with the system design.</a:t>
            </a:r>
          </a:p>
          <a:p>
            <a:pPr algn="just">
              <a:spcAft>
                <a:spcPts val="600"/>
              </a:spcAft>
            </a:pP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069BC-BD2D-6548-8285-DB1A656CEE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888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tart with title">
    <p:bg>
      <p:bgPr>
        <a:solidFill>
          <a:srgbClr val="FDFAEF"/>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A278045-E6CA-F5A3-2EAB-E9EC41D396D1}"/>
              </a:ext>
            </a:extLst>
          </p:cNvPr>
          <p:cNvSpPr>
            <a:spLocks noGrp="1"/>
          </p:cNvSpPr>
          <p:nvPr>
            <p:ph type="body" sz="half" idx="2"/>
          </p:nvPr>
        </p:nvSpPr>
        <p:spPr>
          <a:xfrm>
            <a:off x="3846018" y="6237373"/>
            <a:ext cx="4499963" cy="435801"/>
          </a:xfrm>
        </p:spPr>
        <p:txBody>
          <a:bodyPr>
            <a:normAutofit/>
          </a:bodyPr>
          <a:lstStyle>
            <a:lvl1pPr marL="0" indent="0" algn="ctr">
              <a:buNone/>
              <a:defRPr sz="2000" b="1">
                <a:solidFill>
                  <a:srgbClr val="DA4E6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A group of people with text&#10;&#10;Description automatically generated">
            <a:extLst>
              <a:ext uri="{FF2B5EF4-FFF2-40B4-BE49-F238E27FC236}">
                <a16:creationId xmlns:a16="http://schemas.microsoft.com/office/drawing/2014/main" id="{81203CC9-0D89-6765-A9E4-8B885A8A4439}"/>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232678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AEEAB97-D854-E39C-8165-66E5989B5F10}"/>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06/03/2024</a:t>
            </a:fld>
            <a:endParaRPr lang="en-GB"/>
          </a:p>
        </p:txBody>
      </p:sp>
      <p:pic>
        <p:nvPicPr>
          <p:cNvPr id="3" name="Picture 2" descr="A red and white rectangle&#10;&#10;Description automatically generated">
            <a:extLst>
              <a:ext uri="{FF2B5EF4-FFF2-40B4-BE49-F238E27FC236}">
                <a16:creationId xmlns:a16="http://schemas.microsoft.com/office/drawing/2014/main" id="{F20B3C76-86A3-81C7-4165-20CA5924ED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315397" cy="6927411"/>
          </a:xfrm>
          <a:prstGeom prst="rect">
            <a:avLst/>
          </a:prstGeom>
        </p:spPr>
      </p:pic>
      <p:sp>
        <p:nvSpPr>
          <p:cNvPr id="6" name="Content Placeholder 5">
            <a:extLst>
              <a:ext uri="{FF2B5EF4-FFF2-40B4-BE49-F238E27FC236}">
                <a16:creationId xmlns:a16="http://schemas.microsoft.com/office/drawing/2014/main" id="{39763C33-6404-F3FB-1E18-110E489CEE30}"/>
              </a:ext>
            </a:extLst>
          </p:cNvPr>
          <p:cNvSpPr>
            <a:spLocks noGrp="1"/>
          </p:cNvSpPr>
          <p:nvPr>
            <p:ph sz="quarter" idx="4"/>
          </p:nvPr>
        </p:nvSpPr>
        <p:spPr>
          <a:xfrm>
            <a:off x="6604255" y="759125"/>
            <a:ext cx="4675517" cy="4563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4FB115CE-1869-B1ED-D956-9972104AF587}"/>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FBBABD4-BA30-28E1-197F-3CA09F15105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FDFAEF"/>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67845DB-92D5-532B-B29C-E45E0ACBE391}"/>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06/03/2024</a:t>
            </a:fld>
            <a:endParaRPr lang="en-GB"/>
          </a:p>
        </p:txBody>
      </p:sp>
      <p:pic>
        <p:nvPicPr>
          <p:cNvPr id="4" name="Picture 3" descr="A blue and white rectangle&#10;&#10;Description automatically generated">
            <a:extLst>
              <a:ext uri="{FF2B5EF4-FFF2-40B4-BE49-F238E27FC236}">
                <a16:creationId xmlns:a16="http://schemas.microsoft.com/office/drawing/2014/main" id="{E8C89B43-04BB-D306-A105-FD1377EA226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0"/>
            <a:ext cx="12256655" cy="6894368"/>
          </a:xfrm>
          <a:prstGeom prst="rect">
            <a:avLst/>
          </a:prstGeom>
        </p:spPr>
      </p:pic>
      <p:sp>
        <p:nvSpPr>
          <p:cNvPr id="3" name="Content Placeholder 2">
            <a:extLst>
              <a:ext uri="{FF2B5EF4-FFF2-40B4-BE49-F238E27FC236}">
                <a16:creationId xmlns:a16="http://schemas.microsoft.com/office/drawing/2014/main" id="{A80D9C90-8D7C-E6EB-F02C-15D5B36B4EF2}"/>
              </a:ext>
            </a:extLst>
          </p:cNvPr>
          <p:cNvSpPr>
            <a:spLocks noGrp="1"/>
          </p:cNvSpPr>
          <p:nvPr>
            <p:ph idx="1"/>
          </p:nvPr>
        </p:nvSpPr>
        <p:spPr>
          <a:xfrm>
            <a:off x="6728604" y="987425"/>
            <a:ext cx="4626783" cy="4542107"/>
          </a:xfrm>
        </p:spPr>
        <p:txBody>
          <a:bodyPr/>
          <a:lstStyle>
            <a:lvl1pPr>
              <a:defRPr sz="3200">
                <a:solidFill>
                  <a:srgbClr val="1A162E"/>
                </a:solidFill>
              </a:defRPr>
            </a:lvl1pPr>
            <a:lvl2pPr>
              <a:defRPr sz="2800">
                <a:solidFill>
                  <a:srgbClr val="1A162E"/>
                </a:solidFill>
              </a:defRPr>
            </a:lvl2pPr>
            <a:lvl3pPr>
              <a:defRPr sz="2400">
                <a:solidFill>
                  <a:srgbClr val="1A162E"/>
                </a:solidFill>
              </a:defRPr>
            </a:lvl3pPr>
            <a:lvl4pPr>
              <a:defRPr sz="2000">
                <a:solidFill>
                  <a:srgbClr val="1A162E"/>
                </a:solidFill>
              </a:defRPr>
            </a:lvl4pPr>
            <a:lvl5pPr>
              <a:defRPr sz="2000">
                <a:solidFill>
                  <a:srgbClr val="1A162E"/>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F444E478-4486-EDF2-9DC3-2249C75C03C5}"/>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12" name="Text Placeholder 3">
            <a:extLst>
              <a:ext uri="{FF2B5EF4-FFF2-40B4-BE49-F238E27FC236}">
                <a16:creationId xmlns:a16="http://schemas.microsoft.com/office/drawing/2014/main" id="{651060E7-7951-0A93-B0F1-0F8E34F62B62}"/>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90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14FF2A1-4F5A-280E-3768-A882E23EA7EB}"/>
              </a:ext>
            </a:extLst>
          </p:cNvPr>
          <p:cNvSpPr>
            <a:spLocks noGrp="1"/>
          </p:cNvSpPr>
          <p:nvPr>
            <p:ph type="dt" sz="half" idx="10"/>
          </p:nvPr>
        </p:nvSpPr>
        <p:spPr>
          <a:xfrm>
            <a:off x="838200" y="6356350"/>
            <a:ext cx="2743200" cy="365125"/>
          </a:xfrm>
          <a:prstGeom prst="rect">
            <a:avLst/>
          </a:prstGeom>
        </p:spPr>
        <p:txBody>
          <a:bodyPr/>
          <a:lstStyle/>
          <a:p>
            <a:fld id="{9607B174-2BB6-4438-A16C-DDD7D6B79855}" type="datetimeFigureOut">
              <a:rPr lang="en-GB" smtClean="0"/>
              <a:t>06/03/2024</a:t>
            </a:fld>
            <a:endParaRPr lang="en-GB"/>
          </a:p>
        </p:txBody>
      </p:sp>
      <p:pic>
        <p:nvPicPr>
          <p:cNvPr id="7" name="Picture 6" descr="A white and brown rectangle&#10;&#10;Description automatically generated">
            <a:extLst>
              <a:ext uri="{FF2B5EF4-FFF2-40B4-BE49-F238E27FC236}">
                <a16:creationId xmlns:a16="http://schemas.microsoft.com/office/drawing/2014/main" id="{FE8D6440-4781-C3F4-816B-8E4D54681D5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74086" cy="6905132"/>
          </a:xfrm>
          <a:prstGeom prst="rect">
            <a:avLst/>
          </a:prstGeom>
        </p:spPr>
      </p:pic>
      <p:sp>
        <p:nvSpPr>
          <p:cNvPr id="2" name="Title 1">
            <a:extLst>
              <a:ext uri="{FF2B5EF4-FFF2-40B4-BE49-F238E27FC236}">
                <a16:creationId xmlns:a16="http://schemas.microsoft.com/office/drawing/2014/main" id="{026D1222-31AB-7246-4CAD-D284E49A5113}"/>
              </a:ext>
            </a:extLst>
          </p:cNvPr>
          <p:cNvSpPr>
            <a:spLocks noGrp="1"/>
          </p:cNvSpPr>
          <p:nvPr>
            <p:ph type="title"/>
          </p:nvPr>
        </p:nvSpPr>
        <p:spPr>
          <a:xfrm>
            <a:off x="226178" y="457198"/>
            <a:ext cx="4499963" cy="2298033"/>
          </a:xfrm>
        </p:spPr>
        <p:txBody>
          <a:bodyPr anchor="b">
            <a:noAutofit/>
          </a:bodyPr>
          <a:lstStyle>
            <a:lvl1pPr>
              <a:defRPr sz="4400">
                <a:solidFill>
                  <a:srgbClr val="1A162E"/>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6224224" y="727075"/>
            <a:ext cx="555843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E3432B-8F27-71E5-80E1-130384A773B4}"/>
              </a:ext>
            </a:extLst>
          </p:cNvPr>
          <p:cNvSpPr>
            <a:spLocks noGrp="1"/>
          </p:cNvSpPr>
          <p:nvPr>
            <p:ph type="body" sz="half" idx="2"/>
          </p:nvPr>
        </p:nvSpPr>
        <p:spPr>
          <a:xfrm>
            <a:off x="226178" y="2942931"/>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460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photo">
    <p:bg>
      <p:bgPr>
        <a:solidFill>
          <a:srgbClr val="FDFAEF"/>
        </a:solidFill>
        <a:effectLst/>
      </p:bgPr>
    </p:bg>
    <p:spTree>
      <p:nvGrpSpPr>
        <p:cNvPr id="1" name=""/>
        <p:cNvGrpSpPr/>
        <p:nvPr/>
      </p:nvGrpSpPr>
      <p:grpSpPr>
        <a:xfrm>
          <a:off x="0" y="0"/>
          <a:ext cx="0" cy="0"/>
          <a:chOff x="0" y="0"/>
          <a:chExt cx="0" cy="0"/>
        </a:xfrm>
      </p:grpSpPr>
      <p:pic>
        <p:nvPicPr>
          <p:cNvPr id="4" name="Picture 3" descr="A red and white rectangle&#10;&#10;Description automatically generated">
            <a:extLst>
              <a:ext uri="{FF2B5EF4-FFF2-40B4-BE49-F238E27FC236}">
                <a16:creationId xmlns:a16="http://schemas.microsoft.com/office/drawing/2014/main" id="{D3C7883B-02EA-7C46-5BBC-3BAD5DF472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3" y="0"/>
            <a:ext cx="12190354" cy="6858000"/>
          </a:xfrm>
          <a:prstGeom prst="rect">
            <a:avLst/>
          </a:prstGeom>
        </p:spPr>
      </p:pic>
      <p:sp>
        <p:nvSpPr>
          <p:cNvPr id="3" name="Picture Placeholder 2">
            <a:extLst>
              <a:ext uri="{FF2B5EF4-FFF2-40B4-BE49-F238E27FC236}">
                <a16:creationId xmlns:a16="http://schemas.microsoft.com/office/drawing/2014/main" id="{F4045C10-9FAE-B433-219E-863EE7A7E6ED}"/>
              </a:ext>
            </a:extLst>
          </p:cNvPr>
          <p:cNvSpPr>
            <a:spLocks noGrp="1"/>
          </p:cNvSpPr>
          <p:nvPr>
            <p:ph type="pic" idx="1"/>
          </p:nvPr>
        </p:nvSpPr>
        <p:spPr>
          <a:xfrm>
            <a:off x="0" y="0"/>
            <a:ext cx="5002306" cy="69422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7" name="Text Placeholder 3">
            <a:extLst>
              <a:ext uri="{FF2B5EF4-FFF2-40B4-BE49-F238E27FC236}">
                <a16:creationId xmlns:a16="http://schemas.microsoft.com/office/drawing/2014/main" id="{889EC82E-D848-6D82-B9DA-E8E143B63BA6}"/>
              </a:ext>
            </a:extLst>
          </p:cNvPr>
          <p:cNvSpPr>
            <a:spLocks noGrp="1"/>
          </p:cNvSpPr>
          <p:nvPr>
            <p:ph type="body" sz="half" idx="2"/>
          </p:nvPr>
        </p:nvSpPr>
        <p:spPr>
          <a:xfrm>
            <a:off x="5927731" y="1565313"/>
            <a:ext cx="4499963"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8641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logo Start">
    <p:bg>
      <p:bgPr>
        <a:solidFill>
          <a:srgbClr val="FDFAEF"/>
        </a:solidFill>
        <a:effectLst/>
      </p:bgPr>
    </p:bg>
    <p:spTree>
      <p:nvGrpSpPr>
        <p:cNvPr id="1" name=""/>
        <p:cNvGrpSpPr/>
        <p:nvPr/>
      </p:nvGrpSpPr>
      <p:grpSpPr>
        <a:xfrm>
          <a:off x="0" y="0"/>
          <a:ext cx="0" cy="0"/>
          <a:chOff x="0" y="0"/>
          <a:chExt cx="0" cy="0"/>
        </a:xfrm>
      </p:grpSpPr>
      <p:pic>
        <p:nvPicPr>
          <p:cNvPr id="3" name="Picture 2" descr="A group of people with text&#10;&#10;Description automatically generated">
            <a:extLst>
              <a:ext uri="{FF2B5EF4-FFF2-40B4-BE49-F238E27FC236}">
                <a16:creationId xmlns:a16="http://schemas.microsoft.com/office/drawing/2014/main" id="{17C72BE8-3127-E4A1-3778-DAF783380F7C}"/>
              </a:ext>
            </a:extLst>
          </p:cNvPr>
          <p:cNvPicPr>
            <a:picLocks noChangeAspect="1"/>
          </p:cNvPicPr>
          <p:nvPr userDrawn="1"/>
        </p:nvPicPr>
        <p:blipFill rotWithShape="1">
          <a:blip r:embed="rId2"/>
          <a:srcRect l="1256" t="-454" r="1258" b="325"/>
          <a:stretch/>
        </p:blipFill>
        <p:spPr>
          <a:xfrm>
            <a:off x="0" y="-53788"/>
            <a:ext cx="12192000" cy="6911788"/>
          </a:xfrm>
          <a:prstGeom prst="rect">
            <a:avLst/>
          </a:prstGeom>
        </p:spPr>
      </p:pic>
    </p:spTree>
    <p:extLst>
      <p:ext uri="{BB962C8B-B14F-4D97-AF65-F5344CB8AC3E}">
        <p14:creationId xmlns:p14="http://schemas.microsoft.com/office/powerpoint/2010/main" val="45712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B82-4277-3312-1C52-B26D489669B0}"/>
              </a:ext>
            </a:extLst>
          </p:cNvPr>
          <p:cNvSpPr>
            <a:spLocks noGrp="1"/>
          </p:cNvSpPr>
          <p:nvPr>
            <p:ph type="ctrTitle"/>
          </p:nvPr>
        </p:nvSpPr>
        <p:spPr>
          <a:xfrm>
            <a:off x="992038" y="656536"/>
            <a:ext cx="10207924" cy="2387600"/>
          </a:xfrm>
        </p:spPr>
        <p:txBody>
          <a:bodyPr anchor="b">
            <a:normAutofit/>
          </a:bodyPr>
          <a:lstStyle>
            <a:lvl1pPr algn="ctr">
              <a:defRPr sz="5400">
                <a:solidFill>
                  <a:srgbClr val="011E4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9382C7A0-5E04-92B4-10D2-16F4DC01B608}"/>
              </a:ext>
            </a:extLst>
          </p:cNvPr>
          <p:cNvSpPr>
            <a:spLocks noGrp="1"/>
          </p:cNvSpPr>
          <p:nvPr>
            <p:ph type="subTitle" idx="1"/>
          </p:nvPr>
        </p:nvSpPr>
        <p:spPr>
          <a:xfrm>
            <a:off x="992038" y="3136211"/>
            <a:ext cx="10207924" cy="9613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2D9185-E31F-DF4B-4B01-128E17FD59A9}"/>
              </a:ext>
            </a:extLst>
          </p:cNvPr>
          <p:cNvSpPr>
            <a:spLocks noGrp="1"/>
          </p:cNvSpPr>
          <p:nvPr>
            <p:ph type="dt" sz="half" idx="10"/>
          </p:nvPr>
        </p:nvSpPr>
        <p:spPr>
          <a:xfrm>
            <a:off x="8456762" y="4501671"/>
            <a:ext cx="2743200" cy="365125"/>
          </a:xfrm>
          <a:prstGeom prst="rect">
            <a:avLst/>
          </a:prstGeom>
        </p:spPr>
        <p:txBody>
          <a:bodyPr/>
          <a:lstStyle/>
          <a:p>
            <a:fld id="{9607B174-2BB6-4438-A16C-DDD7D6B79855}" type="datetimeFigureOut">
              <a:rPr lang="en-GB" smtClean="0"/>
              <a:t>06/03/2024</a:t>
            </a:fld>
            <a:endParaRPr lang="en-GB"/>
          </a:p>
        </p:txBody>
      </p:sp>
    </p:spTree>
    <p:extLst>
      <p:ext uri="{BB962C8B-B14F-4D97-AF65-F5344CB8AC3E}">
        <p14:creationId xmlns:p14="http://schemas.microsoft.com/office/powerpoint/2010/main" val="183692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5D44-FA00-AAD6-43C4-E081B4FE67C9}"/>
              </a:ext>
            </a:extLst>
          </p:cNvPr>
          <p:cNvSpPr>
            <a:spLocks noGrp="1"/>
          </p:cNvSpPr>
          <p:nvPr>
            <p:ph type="title"/>
          </p:nvPr>
        </p:nvSpPr>
        <p:spPr/>
        <p:txBody>
          <a:bodyPr/>
          <a:lstStyle>
            <a:lvl1pPr>
              <a:defRPr>
                <a:solidFill>
                  <a:srgbClr val="011E4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DCE8FE-BF56-8810-787B-FD783601617A}"/>
              </a:ext>
            </a:extLst>
          </p:cNvPr>
          <p:cNvSpPr>
            <a:spLocks noGrp="1"/>
          </p:cNvSpPr>
          <p:nvPr>
            <p:ph idx="1"/>
          </p:nvPr>
        </p:nvSpPr>
        <p:spPr>
          <a:xfrm>
            <a:off x="838200" y="1825625"/>
            <a:ext cx="10515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99EEA14D-B82F-5CC4-0859-5AAB61C3C70D}"/>
              </a:ext>
            </a:extLst>
          </p:cNvPr>
          <p:cNvSpPr txBox="1"/>
          <p:nvPr userDrawn="1"/>
        </p:nvSpPr>
        <p:spPr>
          <a:xfrm>
            <a:off x="11667281" y="62387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09006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88C6E7-4C2C-0317-54A4-49BCAFF56F21}"/>
              </a:ext>
            </a:extLst>
          </p:cNvPr>
          <p:cNvSpPr/>
          <p:nvPr userDrawn="1"/>
        </p:nvSpPr>
        <p:spPr>
          <a:xfrm>
            <a:off x="0" y="0"/>
            <a:ext cx="12192000" cy="6858000"/>
          </a:xfrm>
          <a:prstGeom prst="rect">
            <a:avLst/>
          </a:prstGeom>
          <a:solidFill>
            <a:srgbClr val="DC4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06/03/2024</a:t>
            </a:fld>
            <a:endParaRPr lang="en-GB"/>
          </a:p>
        </p:txBody>
      </p:sp>
    </p:spTree>
    <p:extLst>
      <p:ext uri="{BB962C8B-B14F-4D97-AF65-F5344CB8AC3E}">
        <p14:creationId xmlns:p14="http://schemas.microsoft.com/office/powerpoint/2010/main" val="179748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pic>
        <p:nvPicPr>
          <p:cNvPr id="6" name="Picture 5" descr="A blue square with white lines&#10;&#10;Description automatically generated">
            <a:extLst>
              <a:ext uri="{FF2B5EF4-FFF2-40B4-BE49-F238E27FC236}">
                <a16:creationId xmlns:a16="http://schemas.microsoft.com/office/drawing/2014/main" id="{3AB3CF9E-B193-D827-10C2-8F497A68A8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06/03/2024</a:t>
            </a:fld>
            <a:endParaRPr lang="en-GB"/>
          </a:p>
        </p:txBody>
      </p:sp>
    </p:spTree>
    <p:extLst>
      <p:ext uri="{BB962C8B-B14F-4D97-AF65-F5344CB8AC3E}">
        <p14:creationId xmlns:p14="http://schemas.microsoft.com/office/powerpoint/2010/main" val="227608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pic>
        <p:nvPicPr>
          <p:cNvPr id="6" name="Picture 5" descr="A blue square with white dots&#10;&#10;Description automatically generated with medium confidence">
            <a:extLst>
              <a:ext uri="{FF2B5EF4-FFF2-40B4-BE49-F238E27FC236}">
                <a16:creationId xmlns:a16="http://schemas.microsoft.com/office/drawing/2014/main" id="{1F1AAA5D-6E8F-6C87-0A37-BE7C8993F6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88B6E49-BBDF-82F6-0069-77C71A2A8C6F}"/>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14EA0-FCF7-6FD6-8837-E5F51BC0734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0F9CD-D3A3-ADE0-0A4F-FD0B6275DCF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9607B174-2BB6-4438-A16C-DDD7D6B79855}" type="datetimeFigureOut">
              <a:rPr lang="en-GB" smtClean="0"/>
              <a:pPr/>
              <a:t>06/03/2024</a:t>
            </a:fld>
            <a:endParaRPr lang="en-GB"/>
          </a:p>
        </p:txBody>
      </p:sp>
    </p:spTree>
    <p:extLst>
      <p:ext uri="{BB962C8B-B14F-4D97-AF65-F5344CB8AC3E}">
        <p14:creationId xmlns:p14="http://schemas.microsoft.com/office/powerpoint/2010/main" val="324527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1A3C-A179-552C-B824-0AB02314B2F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770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5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ABE383-5A3C-828F-A7F6-981829F24D58}"/>
              </a:ext>
            </a:extLst>
          </p:cNvPr>
          <p:cNvSpPr/>
          <p:nvPr userDrawn="1"/>
        </p:nvSpPr>
        <p:spPr>
          <a:xfrm>
            <a:off x="0" y="0"/>
            <a:ext cx="12192000" cy="6858000"/>
          </a:xfrm>
          <a:prstGeom prst="rect">
            <a:avLst/>
          </a:prstGeom>
          <a:solidFill>
            <a:srgbClr val="FDFA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B330957-24B3-E68C-7FAD-1EF904814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CA96FB-07F7-EB9A-D42C-420F7014766F}"/>
              </a:ext>
            </a:extLst>
          </p:cNvPr>
          <p:cNvSpPr>
            <a:spLocks noGrp="1"/>
          </p:cNvSpPr>
          <p:nvPr>
            <p:ph type="body" idx="1"/>
          </p:nvPr>
        </p:nvSpPr>
        <p:spPr>
          <a:xfrm>
            <a:off x="838200" y="1825625"/>
            <a:ext cx="10515600" cy="38759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screenshot, text&#10;&#10;Description automatically generated">
            <a:extLst>
              <a:ext uri="{FF2B5EF4-FFF2-40B4-BE49-F238E27FC236}">
                <a16:creationId xmlns:a16="http://schemas.microsoft.com/office/drawing/2014/main" id="{BA4D618A-7800-39CF-3396-FD1F397426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1676952"/>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49" r:id="rId3"/>
    <p:sldLayoutId id="2147483650" r:id="rId4"/>
    <p:sldLayoutId id="2147483651" r:id="rId5"/>
    <p:sldLayoutId id="2147483658" r:id="rId6"/>
    <p:sldLayoutId id="2147483660" r:id="rId7"/>
    <p:sldLayoutId id="2147483654" r:id="rId8"/>
    <p:sldLayoutId id="2147483655" r:id="rId9"/>
    <p:sldLayoutId id="2147483653" r:id="rId10"/>
    <p:sldLayoutId id="2147483656" r:id="rId11"/>
    <p:sldLayoutId id="2147483657" r:id="rId12"/>
    <p:sldLayoutId id="2147483661" r:id="rId13"/>
  </p:sldLayoutIdLst>
  <p:txStyles>
    <p:titleStyle>
      <a:lvl1pPr algn="l" defTabSz="914400" rtl="0" eaLnBrk="1" latinLnBrk="0" hangingPunct="1">
        <a:lnSpc>
          <a:spcPct val="90000"/>
        </a:lnSpc>
        <a:spcBef>
          <a:spcPct val="0"/>
        </a:spcBef>
        <a:buNone/>
        <a:defRPr sz="4400" b="1" kern="1200">
          <a:solidFill>
            <a:srgbClr val="011E41"/>
          </a:solidFill>
          <a:latin typeface="+mj-lt"/>
          <a:ea typeface="+mj-ea"/>
          <a:cs typeface="Microsoft New Tai Lue"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162E"/>
          </a:solidFill>
          <a:latin typeface="+mn-lt"/>
          <a:ea typeface="+mn-ea"/>
          <a:cs typeface="Microsoft New Tai Lue"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162E"/>
          </a:solidFill>
          <a:latin typeface="+mn-lt"/>
          <a:ea typeface="+mn-ea"/>
          <a:cs typeface="Microsoft New Tai Lue"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162E"/>
          </a:solidFill>
          <a:latin typeface="+mn-lt"/>
          <a:ea typeface="+mn-ea"/>
          <a:cs typeface="Microsoft New Tai Lue"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162E"/>
          </a:solidFill>
          <a:latin typeface="+mn-lt"/>
          <a:ea typeface="+mn-ea"/>
          <a:cs typeface="Microsoft New Tai Lue"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nectsomerset.org.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3.emf"/><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3" Type="http://schemas.openxmlformats.org/officeDocument/2006/relationships/customXml" Target="../ink/ink1.xml"/><Relationship Id="rId18" Type="http://schemas.openxmlformats.org/officeDocument/2006/relationships/image" Target="../media/image72.png"/><Relationship Id="rId26" Type="http://schemas.openxmlformats.org/officeDocument/2006/relationships/image" Target="../media/image76.png"/><Relationship Id="rId21" Type="http://schemas.openxmlformats.org/officeDocument/2006/relationships/customXml" Target="../ink/ink5.xml"/><Relationship Id="rId34" Type="http://schemas.openxmlformats.org/officeDocument/2006/relationships/image" Target="../media/image82.png"/><Relationship Id="rId7" Type="http://schemas.openxmlformats.org/officeDocument/2006/relationships/image" Target="../media/image64.jpeg"/><Relationship Id="rId12" Type="http://schemas.openxmlformats.org/officeDocument/2006/relationships/image" Target="../media/image69.emf"/><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9.xml"/><Relationship Id="rId2" Type="http://schemas.openxmlformats.org/officeDocument/2006/relationships/notesSlide" Target="../notesSlides/notesSlide15.xml"/><Relationship Id="rId16" Type="http://schemas.openxmlformats.org/officeDocument/2006/relationships/image" Target="../media/image71.png"/><Relationship Id="rId20" Type="http://schemas.openxmlformats.org/officeDocument/2006/relationships/image" Target="../media/image73.png"/><Relationship Id="rId29" Type="http://schemas.openxmlformats.org/officeDocument/2006/relationships/image" Target="../media/image78.png"/><Relationship Id="rId1" Type="http://schemas.openxmlformats.org/officeDocument/2006/relationships/slideLayout" Target="../slideLayouts/slideLayout9.xml"/><Relationship Id="rId6" Type="http://schemas.openxmlformats.org/officeDocument/2006/relationships/image" Target="../media/image63.jpeg"/><Relationship Id="rId11" Type="http://schemas.openxmlformats.org/officeDocument/2006/relationships/image" Target="../media/image68.jpeg"/><Relationship Id="rId24" Type="http://schemas.openxmlformats.org/officeDocument/2006/relationships/image" Target="../media/image75.png"/><Relationship Id="rId32" Type="http://schemas.openxmlformats.org/officeDocument/2006/relationships/image" Target="../media/image81.jpeg"/><Relationship Id="rId37" Type="http://schemas.openxmlformats.org/officeDocument/2006/relationships/customXml" Target="../ink/ink12.xml"/><Relationship Id="rId5" Type="http://schemas.openxmlformats.org/officeDocument/2006/relationships/image" Target="../media/image62.pn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77.png"/><Relationship Id="rId36" Type="http://schemas.openxmlformats.org/officeDocument/2006/relationships/customXml" Target="../ink/ink11.xml"/><Relationship Id="rId10" Type="http://schemas.openxmlformats.org/officeDocument/2006/relationships/image" Target="../media/image67.jpeg"/><Relationship Id="rId19" Type="http://schemas.openxmlformats.org/officeDocument/2006/relationships/customXml" Target="../ink/ink4.xml"/><Relationship Id="rId31" Type="http://schemas.openxmlformats.org/officeDocument/2006/relationships/image" Target="../media/image80.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0.png"/><Relationship Id="rId22" Type="http://schemas.openxmlformats.org/officeDocument/2006/relationships/image" Target="../media/image74.png"/><Relationship Id="rId27" Type="http://schemas.openxmlformats.org/officeDocument/2006/relationships/customXml" Target="../ink/ink8.xml"/><Relationship Id="rId30" Type="http://schemas.openxmlformats.org/officeDocument/2006/relationships/image" Target="../media/image79.jpeg"/><Relationship Id="rId35" Type="http://schemas.openxmlformats.org/officeDocument/2006/relationships/customXml" Target="../ink/ink10.xml"/><Relationship Id="rId8" Type="http://schemas.openxmlformats.org/officeDocument/2006/relationships/image" Target="../media/image65.jpeg"/><Relationship Id="rId3" Type="http://schemas.openxmlformats.org/officeDocument/2006/relationships/image" Target="../media/image51.emf"/></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51.emf"/><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6.xml"/><Relationship Id="rId16" Type="http://schemas.openxmlformats.org/officeDocument/2006/relationships/image" Target="../media/image95.png"/><Relationship Id="rId1" Type="http://schemas.openxmlformats.org/officeDocument/2006/relationships/slideLayout" Target="../slideLayouts/slideLayout5.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mailto:Joanne.Harris@somerset.gov.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connectsomerset.org.uk/help4al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png"/><Relationship Id="rId3" Type="http://schemas.openxmlformats.org/officeDocument/2006/relationships/image" Target="../media/image103.png"/><Relationship Id="rId21" Type="http://schemas.openxmlformats.org/officeDocument/2006/relationships/image" Target="../media/image121.svg"/><Relationship Id="rId34" Type="http://schemas.openxmlformats.org/officeDocument/2006/relationships/image" Target="../media/image134.sv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svg"/><Relationship Id="rId33" Type="http://schemas.openxmlformats.org/officeDocument/2006/relationships/image" Target="../media/image133.png"/><Relationship Id="rId2" Type="http://schemas.openxmlformats.org/officeDocument/2006/relationships/notesSlide" Target="../notesSlides/notesSlide18.xml"/><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svg"/><Relationship Id="rId1" Type="http://schemas.openxmlformats.org/officeDocument/2006/relationships/slideLayout" Target="../slideLayouts/slideLayout3.xml"/><Relationship Id="rId6" Type="http://schemas.openxmlformats.org/officeDocument/2006/relationships/image" Target="../media/image106.sv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svg"/><Relationship Id="rId28" Type="http://schemas.openxmlformats.org/officeDocument/2006/relationships/image" Target="../media/image128.pn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png"/><Relationship Id="rId27" Type="http://schemas.openxmlformats.org/officeDocument/2006/relationships/image" Target="../media/image127.svg"/><Relationship Id="rId30" Type="http://schemas.openxmlformats.org/officeDocument/2006/relationships/image" Target="../media/image130.png"/><Relationship Id="rId35" Type="http://schemas.openxmlformats.org/officeDocument/2006/relationships/image" Target="../media/image100.png"/><Relationship Id="rId8" Type="http://schemas.openxmlformats.org/officeDocument/2006/relationships/image" Target="../media/image10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svg"/><Relationship Id="rId18" Type="http://schemas.openxmlformats.org/officeDocument/2006/relationships/image" Target="../media/image149.png"/><Relationship Id="rId3" Type="http://schemas.openxmlformats.org/officeDocument/2006/relationships/image" Target="../media/image54.emf"/><Relationship Id="rId21" Type="http://schemas.openxmlformats.org/officeDocument/2006/relationships/image" Target="../media/image152.svg"/><Relationship Id="rId7" Type="http://schemas.openxmlformats.org/officeDocument/2006/relationships/image" Target="../media/image138.svg"/><Relationship Id="rId12" Type="http://schemas.openxmlformats.org/officeDocument/2006/relationships/image" Target="../media/image143.png"/><Relationship Id="rId17" Type="http://schemas.openxmlformats.org/officeDocument/2006/relationships/image" Target="../media/image148.svg"/><Relationship Id="rId2" Type="http://schemas.openxmlformats.org/officeDocument/2006/relationships/notesSlide" Target="../notesSlides/notesSlide19.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9.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svg"/><Relationship Id="rId15" Type="http://schemas.openxmlformats.org/officeDocument/2006/relationships/image" Target="../media/image146.svg"/><Relationship Id="rId10" Type="http://schemas.openxmlformats.org/officeDocument/2006/relationships/image" Target="../media/image141.png"/><Relationship Id="rId19" Type="http://schemas.openxmlformats.org/officeDocument/2006/relationships/image" Target="../media/image150.svg"/><Relationship Id="rId4" Type="http://schemas.openxmlformats.org/officeDocument/2006/relationships/image" Target="../media/image135.png"/><Relationship Id="rId9" Type="http://schemas.openxmlformats.org/officeDocument/2006/relationships/image" Target="../media/image140.svg"/><Relationship Id="rId14" Type="http://schemas.openxmlformats.org/officeDocument/2006/relationships/image" Target="../media/image145.png"/></Relationships>
</file>

<file path=ppt/slides/_rels/slide21.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5.emf"/></Relationships>
</file>

<file path=ppt/slides/_rels/slide2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57.emf"/></Relationships>
</file>

<file path=ppt/slides/_rels/slide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5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emf"/><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D7061F-0FF7-345E-6698-E4D2F50BD91B}"/>
              </a:ext>
            </a:extLst>
          </p:cNvPr>
          <p:cNvSpPr txBox="1"/>
          <p:nvPr/>
        </p:nvSpPr>
        <p:spPr>
          <a:xfrm>
            <a:off x="3273136" y="5112327"/>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CF584B9C-5D51-F1B6-4E5D-4CE93BE07143}"/>
              </a:ext>
            </a:extLst>
          </p:cNvPr>
          <p:cNvSpPr txBox="1"/>
          <p:nvPr/>
        </p:nvSpPr>
        <p:spPr>
          <a:xfrm>
            <a:off x="7471177" y="5739767"/>
            <a:ext cx="441223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a:solidFill>
                  <a:srgbClr val="427BBF"/>
                </a:solidFill>
                <a:latin typeface="Museo Sans Rounded 900" panose="02000000000000000000" pitchFamily="50" charset="0"/>
                <a:hlinkClick r:id="rId3">
                  <a:extLst>
                    <a:ext uri="{A12FA001-AC4F-418D-AE19-62706E023703}">
                      <ahyp:hlinkClr xmlns:ahyp="http://schemas.microsoft.com/office/drawing/2018/hyperlinkcolor" val="tx"/>
                    </a:ext>
                  </a:extLst>
                </a:hlinkClick>
              </a:rPr>
              <a:t>ConnectSomerset.org.uk</a:t>
            </a:r>
            <a:endParaRPr lang="en-GB" sz="2800">
              <a:solidFill>
                <a:srgbClr val="427BBF"/>
              </a:solidFill>
              <a:latin typeface="Museo Sans Rounded 900" panose="02000000000000000000" pitchFamily="50" charset="0"/>
            </a:endParaRPr>
          </a:p>
        </p:txBody>
      </p:sp>
      <p:pic>
        <p:nvPicPr>
          <p:cNvPr id="3" name="Picture 2" descr="A picture containing screenshot, graphics, graphic design, text&#10;&#10;Description automatically generated">
            <a:extLst>
              <a:ext uri="{FF2B5EF4-FFF2-40B4-BE49-F238E27FC236}">
                <a16:creationId xmlns:a16="http://schemas.microsoft.com/office/drawing/2014/main" id="{C38D19C5-27AC-6C4A-B03E-312B3AB9ED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0" y="-25400"/>
            <a:ext cx="12282311" cy="6908800"/>
          </a:xfrm>
          <a:prstGeom prst="rect">
            <a:avLst/>
          </a:prstGeom>
        </p:spPr>
      </p:pic>
    </p:spTree>
    <p:extLst>
      <p:ext uri="{BB962C8B-B14F-4D97-AF65-F5344CB8AC3E}">
        <p14:creationId xmlns:p14="http://schemas.microsoft.com/office/powerpoint/2010/main" val="207389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FC38FE-21AA-1C5D-9026-C2C55D9788E4}"/>
              </a:ext>
            </a:extLst>
          </p:cNvPr>
          <p:cNvSpPr txBox="1"/>
          <p:nvPr/>
        </p:nvSpPr>
        <p:spPr>
          <a:xfrm>
            <a:off x="181795" y="139700"/>
            <a:ext cx="658495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Integration</a:t>
            </a:r>
            <a:endParaRPr lang="en-US" sz="4400">
              <a:solidFill>
                <a:srgbClr val="011E41"/>
              </a:solidFill>
              <a:latin typeface="Museo Sans Rounded 900" panose="02000000000000000000" pitchFamily="50" charset="0"/>
            </a:endParaRPr>
          </a:p>
        </p:txBody>
      </p:sp>
      <p:grpSp>
        <p:nvGrpSpPr>
          <p:cNvPr id="3" name="Group 2">
            <a:extLst>
              <a:ext uri="{FF2B5EF4-FFF2-40B4-BE49-F238E27FC236}">
                <a16:creationId xmlns:a16="http://schemas.microsoft.com/office/drawing/2014/main" id="{09002C52-A94B-8389-6753-83F9B5C973F9}"/>
              </a:ext>
            </a:extLst>
          </p:cNvPr>
          <p:cNvGrpSpPr/>
          <p:nvPr/>
        </p:nvGrpSpPr>
        <p:grpSpPr>
          <a:xfrm>
            <a:off x="1000353" y="139700"/>
            <a:ext cx="10578156" cy="5951535"/>
            <a:chOff x="806922" y="0"/>
            <a:chExt cx="10578156" cy="5951535"/>
          </a:xfrm>
        </p:grpSpPr>
        <p:pic>
          <p:nvPicPr>
            <p:cNvPr id="5" name="Picture 4" descr="A diagram of people and people&#10;&#10;Description automatically generated">
              <a:extLst>
                <a:ext uri="{FF2B5EF4-FFF2-40B4-BE49-F238E27FC236}">
                  <a16:creationId xmlns:a16="http://schemas.microsoft.com/office/drawing/2014/main" id="{95DAECE9-97D5-AEB8-7CA1-8602DC0B4B01}"/>
                </a:ext>
              </a:extLst>
            </p:cNvPr>
            <p:cNvPicPr>
              <a:picLocks noChangeAspect="1"/>
            </p:cNvPicPr>
            <p:nvPr/>
          </p:nvPicPr>
          <p:blipFill>
            <a:blip r:embed="rId3"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806922" y="0"/>
              <a:ext cx="10578156" cy="5951535"/>
            </a:xfrm>
            <a:prstGeom prst="rect">
              <a:avLst/>
            </a:prstGeom>
          </p:spPr>
        </p:pic>
        <p:sp>
          <p:nvSpPr>
            <p:cNvPr id="6" name="Rectangle: Rounded Corners 5">
              <a:extLst>
                <a:ext uri="{FF2B5EF4-FFF2-40B4-BE49-F238E27FC236}">
                  <a16:creationId xmlns:a16="http://schemas.microsoft.com/office/drawing/2014/main" id="{E25A2987-935F-788B-B7AE-224DAFB940E9}"/>
                </a:ext>
              </a:extLst>
            </p:cNvPr>
            <p:cNvSpPr/>
            <p:nvPr/>
          </p:nvSpPr>
          <p:spPr>
            <a:xfrm>
              <a:off x="4737054" y="586156"/>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AA745197-463C-351B-9F3D-BC0644DEBC6A}"/>
                </a:ext>
              </a:extLst>
            </p:cNvPr>
            <p:cNvSpPr/>
            <p:nvPr/>
          </p:nvSpPr>
          <p:spPr>
            <a:xfrm>
              <a:off x="8822546" y="1559172"/>
              <a:ext cx="2279208"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01421F0E-C6B3-ED1F-20A1-1BF7B67F8D46}"/>
                </a:ext>
              </a:extLst>
            </p:cNvPr>
            <p:cNvSpPr/>
            <p:nvPr/>
          </p:nvSpPr>
          <p:spPr>
            <a:xfrm>
              <a:off x="8312593" y="2878638"/>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B5AC9EEC-3041-5AE4-327B-6BEECE913E7D}"/>
                </a:ext>
              </a:extLst>
            </p:cNvPr>
            <p:cNvSpPr/>
            <p:nvPr/>
          </p:nvSpPr>
          <p:spPr>
            <a:xfrm>
              <a:off x="7990208" y="4554418"/>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B3A58179-0D97-5FEC-4442-B66F736CC5E5}"/>
                </a:ext>
              </a:extLst>
            </p:cNvPr>
            <p:cNvSpPr/>
            <p:nvPr/>
          </p:nvSpPr>
          <p:spPr>
            <a:xfrm>
              <a:off x="1454623" y="1544876"/>
              <a:ext cx="2209800" cy="926364"/>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637A08CC-76D5-45C5-9F69-99DD76E1763D}"/>
                </a:ext>
              </a:extLst>
            </p:cNvPr>
            <p:cNvSpPr/>
            <p:nvPr/>
          </p:nvSpPr>
          <p:spPr>
            <a:xfrm>
              <a:off x="1309946" y="4132711"/>
              <a:ext cx="2029691" cy="876715"/>
            </a:xfrm>
            <a:prstGeom prst="roundRect">
              <a:avLst/>
            </a:prstGeom>
            <a:solidFill>
              <a:srgbClr val="FCF9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diagram of people and people&#10;&#10;Description automatically generated">
              <a:extLst>
                <a:ext uri="{FF2B5EF4-FFF2-40B4-BE49-F238E27FC236}">
                  <a16:creationId xmlns:a16="http://schemas.microsoft.com/office/drawing/2014/main" id="{FFEBCB06-95D0-875B-B30F-64C0F37B99AE}"/>
                </a:ext>
              </a:extLst>
            </p:cNvPr>
            <p:cNvPicPr>
              <a:picLocks noChangeAspect="1"/>
            </p:cNvPicPr>
            <p:nvPr/>
          </p:nvPicPr>
          <p:blipFill rotWithShape="1">
            <a:blip r:embed="rId4"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1454623" y="3755353"/>
              <a:ext cx="1842759" cy="1018310"/>
            </a:xfrm>
            <a:prstGeom prst="rect">
              <a:avLst/>
            </a:prstGeom>
          </p:spPr>
        </p:pic>
        <p:pic>
          <p:nvPicPr>
            <p:cNvPr id="13" name="Picture 12" descr="A diagram of people and people&#10;&#10;Description automatically generated">
              <a:extLst>
                <a:ext uri="{FF2B5EF4-FFF2-40B4-BE49-F238E27FC236}">
                  <a16:creationId xmlns:a16="http://schemas.microsoft.com/office/drawing/2014/main" id="{F8836C9B-F0BD-AA6E-5183-6EB57E4ABDE9}"/>
                </a:ext>
              </a:extLst>
            </p:cNvPr>
            <p:cNvPicPr>
              <a:picLocks noChangeAspect="1"/>
            </p:cNvPicPr>
            <p:nvPr/>
          </p:nvPicPr>
          <p:blipFill rotWithShape="1">
            <a:blip r:embed="rId5"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7974353" y="4271506"/>
              <a:ext cx="1925783" cy="942109"/>
            </a:xfrm>
            <a:prstGeom prst="rect">
              <a:avLst/>
            </a:prstGeom>
          </p:spPr>
        </p:pic>
        <p:pic>
          <p:nvPicPr>
            <p:cNvPr id="14" name="Picture 13" descr="A diagram of people and people&#10;&#10;Description automatically generated">
              <a:extLst>
                <a:ext uri="{FF2B5EF4-FFF2-40B4-BE49-F238E27FC236}">
                  <a16:creationId xmlns:a16="http://schemas.microsoft.com/office/drawing/2014/main" id="{6270F06D-7D13-C7E2-802D-B98E54553E8A}"/>
                </a:ext>
              </a:extLst>
            </p:cNvPr>
            <p:cNvPicPr>
              <a:picLocks noChangeAspect="1"/>
            </p:cNvPicPr>
            <p:nvPr/>
          </p:nvPicPr>
          <p:blipFill rotWithShape="1">
            <a:blip r:embed="rId6"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678378" y="943011"/>
              <a:ext cx="1711037" cy="1094320"/>
            </a:xfrm>
            <a:prstGeom prst="rect">
              <a:avLst/>
            </a:prstGeom>
          </p:spPr>
        </p:pic>
        <p:pic>
          <p:nvPicPr>
            <p:cNvPr id="15" name="Picture 14" descr="A diagram of people and people&#10;&#10;Description automatically generated">
              <a:extLst>
                <a:ext uri="{FF2B5EF4-FFF2-40B4-BE49-F238E27FC236}">
                  <a16:creationId xmlns:a16="http://schemas.microsoft.com/office/drawing/2014/main" id="{377F72BA-AD56-6858-99AC-231E25BDE2FB}"/>
                </a:ext>
              </a:extLst>
            </p:cNvPr>
            <p:cNvPicPr>
              <a:picLocks noChangeAspect="1"/>
            </p:cNvPicPr>
            <p:nvPr/>
          </p:nvPicPr>
          <p:blipFill rotWithShape="1">
            <a:blip r:embed="rId7"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271562" y="3114401"/>
              <a:ext cx="2209800" cy="1018310"/>
            </a:xfrm>
            <a:prstGeom prst="rect">
              <a:avLst/>
            </a:prstGeom>
          </p:spPr>
        </p:pic>
        <p:pic>
          <p:nvPicPr>
            <p:cNvPr id="17" name="Picture 16" descr="A diagram of people and people&#10;&#10;Description automatically generated">
              <a:extLst>
                <a:ext uri="{FF2B5EF4-FFF2-40B4-BE49-F238E27FC236}">
                  <a16:creationId xmlns:a16="http://schemas.microsoft.com/office/drawing/2014/main" id="{E059E035-502E-1D8B-1B4D-C5533D946646}"/>
                </a:ext>
              </a:extLst>
            </p:cNvPr>
            <p:cNvPicPr>
              <a:picLocks noChangeAspect="1"/>
            </p:cNvPicPr>
            <p:nvPr/>
          </p:nvPicPr>
          <p:blipFill rotWithShape="1">
            <a:blip r:embed="rId8"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6486244" y="389000"/>
              <a:ext cx="1842655" cy="962892"/>
            </a:xfrm>
            <a:prstGeom prst="rect">
              <a:avLst/>
            </a:prstGeom>
          </p:spPr>
        </p:pic>
        <p:pic>
          <p:nvPicPr>
            <p:cNvPr id="18" name="Picture 17" descr="A diagram of people and people&#10;&#10;Description automatically generated">
              <a:extLst>
                <a:ext uri="{FF2B5EF4-FFF2-40B4-BE49-F238E27FC236}">
                  <a16:creationId xmlns:a16="http://schemas.microsoft.com/office/drawing/2014/main" id="{4142CFA4-E658-C794-CD93-B271ABF25715}"/>
                </a:ext>
              </a:extLst>
            </p:cNvPr>
            <p:cNvPicPr>
              <a:picLocks noChangeAspect="1"/>
            </p:cNvPicPr>
            <p:nvPr/>
          </p:nvPicPr>
          <p:blipFill rotWithShape="1">
            <a:blip r:embed="rId9"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1497983" y="1774510"/>
              <a:ext cx="2223655" cy="1018310"/>
            </a:xfrm>
            <a:prstGeom prst="rect">
              <a:avLst/>
            </a:prstGeom>
          </p:spPr>
        </p:pic>
        <p:pic>
          <p:nvPicPr>
            <p:cNvPr id="19" name="Picture 18" descr="A diagram of people and people&#10;&#10;Description automatically generated">
              <a:extLst>
                <a:ext uri="{FF2B5EF4-FFF2-40B4-BE49-F238E27FC236}">
                  <a16:creationId xmlns:a16="http://schemas.microsoft.com/office/drawing/2014/main" id="{13731E28-8756-FEE2-EEE4-DFD65D6DC846}"/>
                </a:ext>
              </a:extLst>
            </p:cNvPr>
            <p:cNvPicPr>
              <a:picLocks noChangeAspect="1"/>
            </p:cNvPicPr>
            <p:nvPr/>
          </p:nvPicPr>
          <p:blipFill rotWithShape="1">
            <a:blip r:embed="rId10"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402274" y="3336281"/>
              <a:ext cx="606908" cy="622712"/>
            </a:xfrm>
            <a:prstGeom prst="rect">
              <a:avLst/>
            </a:prstGeom>
          </p:spPr>
        </p:pic>
        <p:pic>
          <p:nvPicPr>
            <p:cNvPr id="20" name="Picture 19" descr="A diagram of people and people&#10;&#10;Description automatically generated">
              <a:extLst>
                <a:ext uri="{FF2B5EF4-FFF2-40B4-BE49-F238E27FC236}">
                  <a16:creationId xmlns:a16="http://schemas.microsoft.com/office/drawing/2014/main" id="{D4EA8332-401B-5622-A98F-F806CB4892F7}"/>
                </a:ext>
              </a:extLst>
            </p:cNvPr>
            <p:cNvPicPr>
              <a:picLocks noChangeAspect="1"/>
            </p:cNvPicPr>
            <p:nvPr/>
          </p:nvPicPr>
          <p:blipFill rotWithShape="1">
            <a:blip r:embed="rId11" cstate="hqprint">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p:blipFill>
          <p:spPr>
            <a:xfrm>
              <a:off x="8794264" y="1195989"/>
              <a:ext cx="637884" cy="615226"/>
            </a:xfrm>
            <a:prstGeom prst="rect">
              <a:avLst/>
            </a:prstGeom>
          </p:spPr>
        </p:pic>
      </p:grpSp>
    </p:spTree>
    <p:extLst>
      <p:ext uri="{BB962C8B-B14F-4D97-AF65-F5344CB8AC3E}">
        <p14:creationId xmlns:p14="http://schemas.microsoft.com/office/powerpoint/2010/main" val="1463764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33648-D57C-6C09-4D95-AAEC5DD8EACA}"/>
              </a:ext>
            </a:extLst>
          </p:cNvPr>
          <p:cNvPicPr>
            <a:picLocks noChangeAspect="1"/>
          </p:cNvPicPr>
          <p:nvPr/>
        </p:nvPicPr>
        <p:blipFill rotWithShape="1">
          <a:blip r:embed="rId3">
            <a:extLst>
              <a:ext uri="{28A0092B-C50C-407E-A947-70E740481C1C}">
                <a14:useLocalDpi xmlns:a14="http://schemas.microsoft.com/office/drawing/2010/main" val="0"/>
              </a:ext>
            </a:extLst>
          </a:blip>
          <a:srcRect l="1235"/>
          <a:stretch/>
        </p:blipFill>
        <p:spPr>
          <a:xfrm>
            <a:off x="0" y="0"/>
            <a:ext cx="12192000" cy="6963478"/>
          </a:xfrm>
          <a:prstGeom prst="rect">
            <a:avLst/>
          </a:prstGeom>
        </p:spPr>
      </p:pic>
      <p:pic>
        <p:nvPicPr>
          <p:cNvPr id="2" name="Picture 1">
            <a:extLst>
              <a:ext uri="{FF2B5EF4-FFF2-40B4-BE49-F238E27FC236}">
                <a16:creationId xmlns:a16="http://schemas.microsoft.com/office/drawing/2014/main" id="{17650E71-F1D1-3740-B388-1F7A8B4FFE87}"/>
              </a:ext>
            </a:extLst>
          </p:cNvPr>
          <p:cNvPicPr>
            <a:picLocks noChangeAspect="1"/>
          </p:cNvPicPr>
          <p:nvPr/>
        </p:nvPicPr>
        <p:blipFill rotWithShape="1">
          <a:blip r:embed="rId4">
            <a:extLst>
              <a:ext uri="{28A0092B-C50C-407E-A947-70E740481C1C}">
                <a14:useLocalDpi xmlns:a14="http://schemas.microsoft.com/office/drawing/2010/main" val="0"/>
              </a:ext>
            </a:extLst>
          </a:blip>
          <a:srcRect l="6714" r="4419" b="8551"/>
          <a:stretch/>
        </p:blipFill>
        <p:spPr>
          <a:xfrm rot="5400000">
            <a:off x="-1184108" y="1184108"/>
            <a:ext cx="6963478" cy="4595262"/>
          </a:xfrm>
          <a:prstGeom prst="rect">
            <a:avLst/>
          </a:prstGeom>
          <a:ln>
            <a:noFill/>
          </a:ln>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Key messages</a:t>
            </a:r>
            <a:endParaRPr lang="en-US" sz="4400">
              <a:solidFill>
                <a:srgbClr val="011E41"/>
              </a:solidFill>
              <a:latin typeface="Museo Sans Rounded 900" panose="02000000000000000000" pitchFamily="50" charset="0"/>
            </a:endParaRPr>
          </a:p>
        </p:txBody>
      </p:sp>
      <p:sp>
        <p:nvSpPr>
          <p:cNvPr id="3" name="TextBox 2">
            <a:extLst>
              <a:ext uri="{FF2B5EF4-FFF2-40B4-BE49-F238E27FC236}">
                <a16:creationId xmlns:a16="http://schemas.microsoft.com/office/drawing/2014/main" id="{A79814C5-770E-E232-030A-0122EB8451A8}"/>
              </a:ext>
            </a:extLst>
          </p:cNvPr>
          <p:cNvSpPr txBox="1"/>
          <p:nvPr/>
        </p:nvSpPr>
        <p:spPr>
          <a:xfrm>
            <a:off x="4872525" y="1048841"/>
            <a:ext cx="6350000" cy="6001643"/>
          </a:xfrm>
          <a:prstGeom prst="rect">
            <a:avLst/>
          </a:prstGeom>
          <a:noFill/>
        </p:spPr>
        <p:txBody>
          <a:bodyPr wrap="square" rtlCol="0">
            <a:spAutoFit/>
          </a:bodyPr>
          <a:lstStyle/>
          <a:p>
            <a:pPr>
              <a:buClr>
                <a:schemeClr val="bg1"/>
              </a:buClr>
              <a:buSzPct val="200000"/>
            </a:pPr>
            <a:r>
              <a:rPr lang="en-GB" sz="2400">
                <a:solidFill>
                  <a:srgbClr val="011E41"/>
                </a:solidFill>
              </a:rPr>
              <a:t>‌</a:t>
            </a:r>
            <a:r>
              <a:rPr lang="en-GB" sz="2400" b="1">
                <a:solidFill>
                  <a:srgbClr val="011E41"/>
                </a:solidFill>
              </a:rPr>
              <a:t>Help</a:t>
            </a:r>
            <a:r>
              <a:rPr lang="en-GB" sz="2400">
                <a:solidFill>
                  <a:srgbClr val="011E41"/>
                </a:solidFill>
              </a:rPr>
              <a:t> </a:t>
            </a:r>
            <a:r>
              <a:rPr lang="en-GB" sz="2400" b="1">
                <a:solidFill>
                  <a:srgbClr val="011E41"/>
                </a:solidFill>
              </a:rPr>
              <a:t>more</a:t>
            </a:r>
            <a:r>
              <a:rPr lang="en-GB" sz="2400">
                <a:solidFill>
                  <a:srgbClr val="011E41"/>
                </a:solidFill>
              </a:rPr>
              <a:t> residents and help them </a:t>
            </a:r>
            <a:r>
              <a:rPr lang="en-GB" sz="2400" b="1">
                <a:solidFill>
                  <a:srgbClr val="011E41"/>
                </a:solidFill>
              </a:rPr>
              <a:t>earlier</a:t>
            </a:r>
          </a:p>
          <a:p>
            <a:endParaRPr lang="en-GB" sz="2400" b="1">
              <a:solidFill>
                <a:srgbClr val="011E41"/>
              </a:solidFill>
            </a:endParaRPr>
          </a:p>
          <a:p>
            <a:pPr>
              <a:buClr>
                <a:schemeClr val="bg1"/>
              </a:buClr>
              <a:buSzPct val="200000"/>
            </a:pPr>
            <a:r>
              <a:rPr lang="en-GB" sz="2400">
                <a:solidFill>
                  <a:srgbClr val="011E41"/>
                </a:solidFill>
              </a:rPr>
              <a:t>Support </a:t>
            </a:r>
            <a:r>
              <a:rPr lang="en-GB" sz="2400" b="1">
                <a:solidFill>
                  <a:srgbClr val="011E41"/>
                </a:solidFill>
              </a:rPr>
              <a:t>schools</a:t>
            </a:r>
            <a:r>
              <a:rPr lang="en-GB" sz="2400">
                <a:solidFill>
                  <a:srgbClr val="011E41"/>
                </a:solidFill>
              </a:rPr>
              <a:t> to be at centre of their community and draw on community resources</a:t>
            </a:r>
          </a:p>
          <a:p>
            <a:endParaRPr lang="en-GB" sz="2400">
              <a:solidFill>
                <a:srgbClr val="011E41"/>
              </a:solidFill>
            </a:endParaRPr>
          </a:p>
          <a:p>
            <a:pPr>
              <a:buClr>
                <a:schemeClr val="bg1"/>
              </a:buClr>
              <a:buSzPct val="200000"/>
            </a:pPr>
            <a:r>
              <a:rPr lang="en-GB" sz="2400">
                <a:solidFill>
                  <a:srgbClr val="011E41"/>
                </a:solidFill>
              </a:rPr>
              <a:t>Enable residents and their families to be </a:t>
            </a:r>
            <a:r>
              <a:rPr lang="en-GB" sz="2400" b="1">
                <a:solidFill>
                  <a:srgbClr val="011E41"/>
                </a:solidFill>
              </a:rPr>
              <a:t>resilient</a:t>
            </a:r>
            <a:r>
              <a:rPr lang="en-GB" sz="2400">
                <a:solidFill>
                  <a:srgbClr val="011E41"/>
                </a:solidFill>
              </a:rPr>
              <a:t> and </a:t>
            </a:r>
            <a:r>
              <a:rPr lang="en-GB" sz="2400" b="1">
                <a:solidFill>
                  <a:srgbClr val="011E41"/>
                </a:solidFill>
              </a:rPr>
              <a:t>connected</a:t>
            </a:r>
            <a:r>
              <a:rPr lang="en-GB" sz="2400">
                <a:solidFill>
                  <a:srgbClr val="011E41"/>
                </a:solidFill>
              </a:rPr>
              <a:t> to their community</a:t>
            </a:r>
          </a:p>
          <a:p>
            <a:endParaRPr lang="en-GB" sz="2400">
              <a:solidFill>
                <a:srgbClr val="011E41"/>
              </a:solidFill>
            </a:endParaRPr>
          </a:p>
          <a:p>
            <a:pPr>
              <a:buClr>
                <a:schemeClr val="bg1"/>
              </a:buClr>
              <a:buSzPct val="200000"/>
            </a:pPr>
            <a:r>
              <a:rPr lang="en-GB" sz="2400">
                <a:solidFill>
                  <a:srgbClr val="011E41"/>
                </a:solidFill>
              </a:rPr>
              <a:t>‌</a:t>
            </a:r>
            <a:r>
              <a:rPr lang="en-GB" sz="2400" b="1">
                <a:solidFill>
                  <a:srgbClr val="011E41"/>
                </a:solidFill>
              </a:rPr>
              <a:t>Integrate</a:t>
            </a:r>
            <a:r>
              <a:rPr lang="en-GB" sz="2400">
                <a:solidFill>
                  <a:srgbClr val="011E41"/>
                </a:solidFill>
              </a:rPr>
              <a:t> services and support, </a:t>
            </a:r>
            <a:r>
              <a:rPr lang="en-GB" sz="2400" b="1">
                <a:solidFill>
                  <a:srgbClr val="011E41"/>
                </a:solidFill>
              </a:rPr>
              <a:t>closer to home</a:t>
            </a:r>
          </a:p>
          <a:p>
            <a:endParaRPr lang="en-GB" sz="2400">
              <a:solidFill>
                <a:srgbClr val="011E41"/>
              </a:solidFill>
            </a:endParaRPr>
          </a:p>
          <a:p>
            <a:pPr>
              <a:buClr>
                <a:schemeClr val="bg1"/>
              </a:buClr>
              <a:buSzPct val="200000"/>
            </a:pPr>
            <a:r>
              <a:rPr lang="en-GB" sz="2400">
                <a:solidFill>
                  <a:srgbClr val="011E41"/>
                </a:solidFill>
              </a:rPr>
              <a:t>Improve residents’ </a:t>
            </a:r>
            <a:r>
              <a:rPr lang="en-GB" sz="2400" b="1">
                <a:solidFill>
                  <a:srgbClr val="011E41"/>
                </a:solidFill>
              </a:rPr>
              <a:t>lives</a:t>
            </a:r>
            <a:r>
              <a:rPr lang="en-GB" sz="2400">
                <a:solidFill>
                  <a:srgbClr val="011E41"/>
                </a:solidFill>
              </a:rPr>
              <a:t>, reduce </a:t>
            </a:r>
            <a:r>
              <a:rPr lang="en-GB" sz="2400" b="1">
                <a:solidFill>
                  <a:srgbClr val="011E41"/>
                </a:solidFill>
              </a:rPr>
              <a:t>inequality</a:t>
            </a:r>
            <a:r>
              <a:rPr lang="en-GB" sz="2400">
                <a:solidFill>
                  <a:srgbClr val="011E41"/>
                </a:solidFill>
              </a:rPr>
              <a:t> and reduce </a:t>
            </a:r>
            <a:r>
              <a:rPr lang="en-GB" sz="2400" b="1">
                <a:solidFill>
                  <a:srgbClr val="011E41"/>
                </a:solidFill>
              </a:rPr>
              <a:t>demand</a:t>
            </a:r>
            <a:r>
              <a:rPr lang="en-GB" sz="2400">
                <a:solidFill>
                  <a:srgbClr val="011E41"/>
                </a:solidFill>
              </a:rPr>
              <a:t> for expensive acute services</a:t>
            </a:r>
          </a:p>
          <a:p>
            <a:endParaRPr lang="en-US" sz="2400">
              <a:solidFill>
                <a:srgbClr val="011E41"/>
              </a:solidFill>
            </a:endParaRPr>
          </a:p>
        </p:txBody>
      </p:sp>
      <p:sp>
        <p:nvSpPr>
          <p:cNvPr id="5" name="TextBox 4">
            <a:extLst>
              <a:ext uri="{FF2B5EF4-FFF2-40B4-BE49-F238E27FC236}">
                <a16:creationId xmlns:a16="http://schemas.microsoft.com/office/drawing/2014/main" id="{67DE7094-60B1-0EB2-2B09-FE06F517D13D}"/>
              </a:ext>
            </a:extLst>
          </p:cNvPr>
          <p:cNvSpPr txBox="1"/>
          <p:nvPr/>
        </p:nvSpPr>
        <p:spPr>
          <a:xfrm>
            <a:off x="3718463" y="929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1</a:t>
            </a:r>
          </a:p>
          <a:p>
            <a:endParaRPr lang="en-US" sz="4400" b="1">
              <a:solidFill>
                <a:schemeClr val="bg1"/>
              </a:solidFill>
            </a:endParaRPr>
          </a:p>
        </p:txBody>
      </p:sp>
      <p:sp>
        <p:nvSpPr>
          <p:cNvPr id="6" name="TextBox 5">
            <a:extLst>
              <a:ext uri="{FF2B5EF4-FFF2-40B4-BE49-F238E27FC236}">
                <a16:creationId xmlns:a16="http://schemas.microsoft.com/office/drawing/2014/main" id="{31DBE910-ACFF-9961-0BB7-0540C48AB674}"/>
              </a:ext>
            </a:extLst>
          </p:cNvPr>
          <p:cNvSpPr txBox="1"/>
          <p:nvPr/>
        </p:nvSpPr>
        <p:spPr>
          <a:xfrm>
            <a:off x="3718463" y="19452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2</a:t>
            </a:r>
          </a:p>
          <a:p>
            <a:endParaRPr lang="en-US" sz="4400" b="1">
              <a:solidFill>
                <a:schemeClr val="bg1"/>
              </a:solidFill>
            </a:endParaRPr>
          </a:p>
        </p:txBody>
      </p:sp>
      <p:sp>
        <p:nvSpPr>
          <p:cNvPr id="7" name="TextBox 6">
            <a:extLst>
              <a:ext uri="{FF2B5EF4-FFF2-40B4-BE49-F238E27FC236}">
                <a16:creationId xmlns:a16="http://schemas.microsoft.com/office/drawing/2014/main" id="{E7F9C83A-3951-E5D7-6A5E-BEF88AA50523}"/>
              </a:ext>
            </a:extLst>
          </p:cNvPr>
          <p:cNvSpPr txBox="1"/>
          <p:nvPr/>
        </p:nvSpPr>
        <p:spPr>
          <a:xfrm>
            <a:off x="3718463" y="32787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3</a:t>
            </a:r>
          </a:p>
          <a:p>
            <a:endParaRPr lang="en-US" sz="4400" b="1">
              <a:solidFill>
                <a:schemeClr val="bg1"/>
              </a:solidFill>
            </a:endParaRPr>
          </a:p>
        </p:txBody>
      </p:sp>
      <p:sp>
        <p:nvSpPr>
          <p:cNvPr id="8" name="TextBox 7">
            <a:extLst>
              <a:ext uri="{FF2B5EF4-FFF2-40B4-BE49-F238E27FC236}">
                <a16:creationId xmlns:a16="http://schemas.microsoft.com/office/drawing/2014/main" id="{FAD7EF75-8CF4-F551-14F5-80F770DB783D}"/>
              </a:ext>
            </a:extLst>
          </p:cNvPr>
          <p:cNvSpPr txBox="1"/>
          <p:nvPr/>
        </p:nvSpPr>
        <p:spPr>
          <a:xfrm>
            <a:off x="3718463" y="43836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4</a:t>
            </a:r>
          </a:p>
          <a:p>
            <a:endParaRPr lang="en-US" sz="4400" b="1">
              <a:solidFill>
                <a:schemeClr val="bg1"/>
              </a:solidFill>
            </a:endParaRPr>
          </a:p>
        </p:txBody>
      </p:sp>
      <p:sp>
        <p:nvSpPr>
          <p:cNvPr id="9" name="TextBox 8">
            <a:extLst>
              <a:ext uri="{FF2B5EF4-FFF2-40B4-BE49-F238E27FC236}">
                <a16:creationId xmlns:a16="http://schemas.microsoft.com/office/drawing/2014/main" id="{DE09ED92-6877-1769-C92D-6CF313F41C3F}"/>
              </a:ext>
            </a:extLst>
          </p:cNvPr>
          <p:cNvSpPr txBox="1"/>
          <p:nvPr/>
        </p:nvSpPr>
        <p:spPr>
          <a:xfrm>
            <a:off x="3718463" y="5640982"/>
            <a:ext cx="599538" cy="1446550"/>
          </a:xfrm>
          <a:prstGeom prst="rect">
            <a:avLst/>
          </a:prstGeom>
          <a:noFill/>
        </p:spPr>
        <p:txBody>
          <a:bodyPr wrap="square" rtlCol="0">
            <a:spAutoFit/>
          </a:bodyPr>
          <a:lstStyle/>
          <a:p>
            <a:pPr>
              <a:buClr>
                <a:schemeClr val="bg1"/>
              </a:buClr>
              <a:buSzPct val="200000"/>
            </a:pPr>
            <a:r>
              <a:rPr lang="en-GB" sz="4400" b="1">
                <a:solidFill>
                  <a:srgbClr val="011E41"/>
                </a:solidFill>
              </a:rPr>
              <a:t>5</a:t>
            </a:r>
          </a:p>
          <a:p>
            <a:endParaRPr lang="en-US" sz="4400" b="1">
              <a:solidFill>
                <a:schemeClr val="bg1"/>
              </a:solidFill>
            </a:endParaRPr>
          </a:p>
        </p:txBody>
      </p:sp>
      <p:pic>
        <p:nvPicPr>
          <p:cNvPr id="11" name="Picture 10">
            <a:extLst>
              <a:ext uri="{FF2B5EF4-FFF2-40B4-BE49-F238E27FC236}">
                <a16:creationId xmlns:a16="http://schemas.microsoft.com/office/drawing/2014/main" id="{56D0DF33-D5FF-7D45-4AC9-F9A2513DCE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1795" y="6119848"/>
            <a:ext cx="1949450" cy="488817"/>
          </a:xfrm>
          <a:prstGeom prst="rect">
            <a:avLst/>
          </a:prstGeom>
        </p:spPr>
      </p:pic>
    </p:spTree>
    <p:extLst>
      <p:ext uri="{BB962C8B-B14F-4D97-AF65-F5344CB8AC3E}">
        <p14:creationId xmlns:p14="http://schemas.microsoft.com/office/powerpoint/2010/main" val="253685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D4D03-953A-7C9A-83FE-28FE34331761}"/>
              </a:ext>
            </a:extLst>
          </p:cNvPr>
          <p:cNvPicPr>
            <a:picLocks noChangeAspect="1"/>
          </p:cNvPicPr>
          <p:nvPr/>
        </p:nvPicPr>
        <p:blipFill rotWithShape="1">
          <a:blip r:embed="rId3"/>
          <a:srcRect l="5344" t="3146"/>
          <a:stretch/>
        </p:blipFill>
        <p:spPr>
          <a:xfrm>
            <a:off x="0" y="0"/>
            <a:ext cx="8649130" cy="5863568"/>
          </a:xfrm>
          <a:prstGeom prst="rect">
            <a:avLst/>
          </a:prstGeom>
        </p:spPr>
      </p:pic>
      <p:sp>
        <p:nvSpPr>
          <p:cNvPr id="4" name="TextBox 3">
            <a:extLst>
              <a:ext uri="{FF2B5EF4-FFF2-40B4-BE49-F238E27FC236}">
                <a16:creationId xmlns:a16="http://schemas.microsoft.com/office/drawing/2014/main" id="{1A1C10DE-F96B-7F7D-092F-0B9086A62A5F}"/>
              </a:ext>
            </a:extLst>
          </p:cNvPr>
          <p:cNvSpPr txBox="1"/>
          <p:nvPr/>
        </p:nvSpPr>
        <p:spPr>
          <a:xfrm>
            <a:off x="254430" y="218975"/>
            <a:ext cx="4762070"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Neighbourhoods</a:t>
            </a:r>
            <a:endParaRPr lang="en-US" sz="4400">
              <a:solidFill>
                <a:srgbClr val="011E41"/>
              </a:solidFill>
              <a:latin typeface="Museo Sans Rounded 900" panose="02000000000000000000" pitchFamily="50" charset="0"/>
            </a:endParaRPr>
          </a:p>
        </p:txBody>
      </p:sp>
      <p:sp>
        <p:nvSpPr>
          <p:cNvPr id="7" name="TextBox 6">
            <a:extLst>
              <a:ext uri="{FF2B5EF4-FFF2-40B4-BE49-F238E27FC236}">
                <a16:creationId xmlns:a16="http://schemas.microsoft.com/office/drawing/2014/main" id="{E3484F53-8796-B44F-5056-3ECF346990E4}"/>
              </a:ext>
            </a:extLst>
          </p:cNvPr>
          <p:cNvSpPr txBox="1"/>
          <p:nvPr/>
        </p:nvSpPr>
        <p:spPr>
          <a:xfrm>
            <a:off x="8649130" y="994432"/>
            <a:ext cx="3365070" cy="4439677"/>
          </a:xfrm>
          <a:prstGeom prst="rect">
            <a:avLst/>
          </a:prstGeom>
          <a:noFill/>
        </p:spPr>
        <p:txBody>
          <a:bodyPr wrap="square" rtlCol="0">
            <a:spAutoFit/>
          </a:bodyPr>
          <a:lstStyle/>
          <a:p>
            <a:pPr marL="285750" indent="-285750">
              <a:buFont typeface="Arial" panose="020B0604020202020204" pitchFamily="34" charset="0"/>
              <a:buChar char="•"/>
            </a:pPr>
            <a:r>
              <a:rPr lang="en-GB" sz="1850">
                <a:solidFill>
                  <a:srgbClr val="19233E"/>
                </a:solidFill>
              </a:rPr>
              <a:t>Coterminous with Adult Services </a:t>
            </a:r>
            <a:r>
              <a:rPr lang="en-GB" sz="1850" b="1">
                <a:solidFill>
                  <a:srgbClr val="DB316C"/>
                </a:solidFill>
              </a:rPr>
              <a:t>Neighbourhoods</a:t>
            </a:r>
            <a:br>
              <a:rPr lang="en-GB" sz="1850" b="1">
                <a:solidFill>
                  <a:srgbClr val="19233E"/>
                </a:solidFill>
              </a:rPr>
            </a:br>
            <a:endParaRPr lang="en-GB" sz="1400" b="1">
              <a:solidFill>
                <a:srgbClr val="19233E"/>
              </a:solidFill>
            </a:endParaRPr>
          </a:p>
          <a:p>
            <a:pPr marL="285750" indent="-285750">
              <a:buFont typeface="Arial" panose="020B0604020202020204" pitchFamily="34" charset="0"/>
              <a:buChar char="•"/>
            </a:pPr>
            <a:r>
              <a:rPr lang="en-GB" sz="1850">
                <a:solidFill>
                  <a:srgbClr val="19233E"/>
                </a:solidFill>
              </a:rPr>
              <a:t>Working very closely with </a:t>
            </a:r>
            <a:r>
              <a:rPr lang="en-GB" sz="1850" b="1">
                <a:solidFill>
                  <a:srgbClr val="DB316C"/>
                </a:solidFill>
              </a:rPr>
              <a:t>Local Community Networks</a:t>
            </a:r>
            <a:r>
              <a:rPr lang="en-GB" sz="1850" b="1">
                <a:solidFill>
                  <a:srgbClr val="19233E"/>
                </a:solidFill>
              </a:rPr>
              <a:t> </a:t>
            </a:r>
            <a:r>
              <a:rPr lang="en-GB" sz="1850">
                <a:solidFill>
                  <a:srgbClr val="19233E"/>
                </a:solidFill>
              </a:rPr>
              <a:t>and </a:t>
            </a:r>
            <a:r>
              <a:rPr lang="en-GB" sz="1850" b="1">
                <a:solidFill>
                  <a:srgbClr val="DB316C"/>
                </a:solidFill>
              </a:rPr>
              <a:t>School Clusters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Aligned with </a:t>
            </a:r>
            <a:r>
              <a:rPr lang="en-GB" sz="1850" b="1">
                <a:solidFill>
                  <a:srgbClr val="DB316C"/>
                </a:solidFill>
              </a:rPr>
              <a:t>Primary Care Networks</a:t>
            </a:r>
            <a:br>
              <a:rPr lang="en-GB" sz="1850" b="1">
                <a:solidFill>
                  <a:srgbClr val="DB316C"/>
                </a:solidFill>
              </a:rPr>
            </a:br>
            <a:endParaRPr lang="en-GB" sz="1400" b="1">
              <a:solidFill>
                <a:srgbClr val="DB316C"/>
              </a:solidFill>
            </a:endParaRPr>
          </a:p>
          <a:p>
            <a:pPr marL="285750" indent="-285750">
              <a:buFont typeface="Arial" panose="020B0604020202020204" pitchFamily="34" charset="0"/>
              <a:buChar char="•"/>
            </a:pPr>
            <a:r>
              <a:rPr lang="en-GB" sz="1850">
                <a:solidFill>
                  <a:srgbClr val="19233E"/>
                </a:solidFill>
              </a:rPr>
              <a:t>Best alignment with system to maximise integration and more effective support for families and residents</a:t>
            </a:r>
          </a:p>
          <a:p>
            <a:pPr marL="285750" indent="-285750">
              <a:buFont typeface="Arial" panose="020B0604020202020204" pitchFamily="34" charset="0"/>
              <a:buChar char="•"/>
            </a:pPr>
            <a:endParaRPr lang="en-US" sz="1850"/>
          </a:p>
        </p:txBody>
      </p:sp>
      <p:pic>
        <p:nvPicPr>
          <p:cNvPr id="9" name="Picture 8" descr="A map of different colored states&#10;&#10;Description automatically generated">
            <a:extLst>
              <a:ext uri="{FF2B5EF4-FFF2-40B4-BE49-F238E27FC236}">
                <a16:creationId xmlns:a16="http://schemas.microsoft.com/office/drawing/2014/main" id="{735AB52A-6AC9-91BA-B7CC-372346A3C0A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5741" y="1208479"/>
            <a:ext cx="6961239" cy="4113936"/>
          </a:xfrm>
          <a:prstGeom prst="rect">
            <a:avLst/>
          </a:prstGeom>
        </p:spPr>
      </p:pic>
    </p:spTree>
    <p:extLst>
      <p:ext uri="{BB962C8B-B14F-4D97-AF65-F5344CB8AC3E}">
        <p14:creationId xmlns:p14="http://schemas.microsoft.com/office/powerpoint/2010/main" val="250493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4B26D-8B49-36C5-D81B-CCD47F6264B5}"/>
              </a:ext>
            </a:extLst>
          </p:cNvPr>
          <p:cNvSpPr txBox="1"/>
          <p:nvPr/>
        </p:nvSpPr>
        <p:spPr>
          <a:xfrm>
            <a:off x="254429" y="218975"/>
            <a:ext cx="584157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Find your Champion</a:t>
            </a:r>
            <a:endParaRPr lang="en-US" sz="4400">
              <a:solidFill>
                <a:srgbClr val="011E41"/>
              </a:solidFill>
              <a:latin typeface="Museo Sans Rounded 900" panose="02000000000000000000" pitchFamily="50" charset="0"/>
            </a:endParaRPr>
          </a:p>
        </p:txBody>
      </p:sp>
      <p:pic>
        <p:nvPicPr>
          <p:cNvPr id="3" name="Graphic 2">
            <a:extLst>
              <a:ext uri="{FF2B5EF4-FFF2-40B4-BE49-F238E27FC236}">
                <a16:creationId xmlns:a16="http://schemas.microsoft.com/office/drawing/2014/main" id="{ADC59011-4ABF-E9F8-8135-EE6AA950F092}"/>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31" y="1761294"/>
            <a:ext cx="5121602" cy="2928594"/>
          </a:xfrm>
          <a:prstGeom prst="rect">
            <a:avLst/>
          </a:prstGeom>
        </p:spPr>
      </p:pic>
      <p:pic>
        <p:nvPicPr>
          <p:cNvPr id="4" name="Graphic 3">
            <a:extLst>
              <a:ext uri="{FF2B5EF4-FFF2-40B4-BE49-F238E27FC236}">
                <a16:creationId xmlns:a16="http://schemas.microsoft.com/office/drawing/2014/main" id="{FBDA9175-8B16-C204-6279-FCD1A5022A8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6033" y="1084846"/>
            <a:ext cx="6561536" cy="4339598"/>
          </a:xfrm>
          <a:prstGeom prst="rect">
            <a:avLst/>
          </a:prstGeom>
        </p:spPr>
      </p:pic>
    </p:spTree>
    <p:extLst>
      <p:ext uri="{BB962C8B-B14F-4D97-AF65-F5344CB8AC3E}">
        <p14:creationId xmlns:p14="http://schemas.microsoft.com/office/powerpoint/2010/main" val="413843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D7A5AB-04D4-046F-BBC0-5DEA94D79094}"/>
              </a:ext>
            </a:extLst>
          </p:cNvPr>
          <p:cNvSpPr txBox="1"/>
          <p:nvPr/>
        </p:nvSpPr>
        <p:spPr>
          <a:xfrm>
            <a:off x="278331" y="1272758"/>
            <a:ext cx="7137400" cy="4708981"/>
          </a:xfrm>
          <a:prstGeom prst="rect">
            <a:avLst/>
          </a:prstGeom>
          <a:noFill/>
        </p:spPr>
        <p:txBody>
          <a:bodyPr wrap="square" rtlCol="0">
            <a:spAutoFit/>
          </a:bodyPr>
          <a:lstStyle/>
          <a:p>
            <a:pPr marL="285750" indent="-285750">
              <a:buFont typeface="Arial" panose="020B0604020202020204" pitchFamily="34" charset="0"/>
              <a:buChar char="•"/>
            </a:pPr>
            <a:r>
              <a:rPr lang="en-GB" sz="2000">
                <a:solidFill>
                  <a:srgbClr val="19233E"/>
                </a:solidFill>
                <a:cs typeface="Microsoft New Tai Lue"/>
              </a:rPr>
              <a:t>100 </a:t>
            </a:r>
            <a:r>
              <a:rPr lang="en-GB" sz="2000" b="1">
                <a:solidFill>
                  <a:srgbClr val="19233E"/>
                </a:solidFill>
                <a:cs typeface="Microsoft New Tai Lue"/>
              </a:rPr>
              <a:t>Warm Welcome </a:t>
            </a:r>
            <a:r>
              <a:rPr lang="en-GB" sz="2000">
                <a:solidFill>
                  <a:srgbClr val="19233E"/>
                </a:solidFill>
                <a:cs typeface="Microsoft New Tai Lue"/>
              </a:rPr>
              <a:t>hubs</a:t>
            </a:r>
          </a:p>
          <a:p>
            <a:pPr marL="285750" indent="-285750">
              <a:buFont typeface="Arial" panose="020B0604020202020204" pitchFamily="34" charset="0"/>
              <a:buChar char="•"/>
            </a:pPr>
            <a:r>
              <a:rPr lang="en-GB" sz="2000">
                <a:solidFill>
                  <a:srgbClr val="19233E"/>
                </a:solidFill>
                <a:cs typeface="Microsoft New Tai Lue"/>
              </a:rPr>
              <a:t>273 </a:t>
            </a:r>
            <a:r>
              <a:rPr lang="en-GB" sz="2000" b="1">
                <a:solidFill>
                  <a:srgbClr val="19233E"/>
                </a:solidFill>
                <a:cs typeface="Microsoft New Tai Lue"/>
              </a:rPr>
              <a:t>Schools</a:t>
            </a:r>
            <a:r>
              <a:rPr lang="en-GB" sz="2000">
                <a:solidFill>
                  <a:srgbClr val="19233E"/>
                </a:solidFill>
                <a:cs typeface="Microsoft New Tai Lue"/>
              </a:rPr>
              <a:t> and </a:t>
            </a:r>
            <a:r>
              <a:rPr lang="en-GB" sz="2000" b="1">
                <a:solidFill>
                  <a:srgbClr val="19233E"/>
                </a:solidFill>
                <a:cs typeface="Microsoft New Tai Lue"/>
              </a:rPr>
              <a:t>Colleges</a:t>
            </a:r>
          </a:p>
          <a:p>
            <a:pPr marL="285750" indent="-285750">
              <a:buFont typeface="Arial" panose="020B0604020202020204" pitchFamily="34" charset="0"/>
              <a:buChar char="•"/>
            </a:pPr>
            <a:r>
              <a:rPr lang="en-GB" sz="2000" b="1">
                <a:solidFill>
                  <a:srgbClr val="19233E"/>
                </a:solidFill>
                <a:cs typeface="Microsoft New Tai Lue"/>
              </a:rPr>
              <a:t>Community Hubs</a:t>
            </a:r>
            <a:r>
              <a:rPr lang="en-GB" sz="2000">
                <a:solidFill>
                  <a:srgbClr val="19233E"/>
                </a:solidFill>
                <a:cs typeface="Microsoft New Tai Lue"/>
              </a:rPr>
              <a:t>, Talking Cafés, etc</a:t>
            </a:r>
          </a:p>
          <a:p>
            <a:pPr marL="285750" indent="-285750">
              <a:buFont typeface="Arial" panose="020B0604020202020204" pitchFamily="34" charset="0"/>
              <a:buChar char="•"/>
            </a:pPr>
            <a:r>
              <a:rPr lang="en-GB" sz="2000">
                <a:solidFill>
                  <a:srgbClr val="19233E"/>
                </a:solidFill>
                <a:cs typeface="Microsoft New Tai Lue"/>
              </a:rPr>
              <a:t>18 </a:t>
            </a:r>
            <a:r>
              <a:rPr lang="en-GB" sz="2000" b="1">
                <a:solidFill>
                  <a:srgbClr val="19233E"/>
                </a:solidFill>
                <a:cs typeface="Microsoft New Tai Lue"/>
              </a:rPr>
              <a:t>Local Community Networks</a:t>
            </a:r>
            <a:endParaRPr lang="en-GB" sz="2000">
              <a:solidFill>
                <a:srgbClr val="19233E"/>
              </a:solidFill>
              <a:cs typeface="Microsoft New Tai Lue"/>
            </a:endParaRPr>
          </a:p>
          <a:p>
            <a:pPr marL="285750" indent="-285750">
              <a:buFont typeface="Arial" panose="020B0604020202020204" pitchFamily="34" charset="0"/>
              <a:buChar char="•"/>
            </a:pPr>
            <a:r>
              <a:rPr lang="en-GB" sz="2000">
                <a:solidFill>
                  <a:srgbClr val="19233E"/>
                </a:solidFill>
                <a:cs typeface="Microsoft New Tai Lue"/>
              </a:rPr>
              <a:t>13 </a:t>
            </a:r>
            <a:r>
              <a:rPr lang="en-GB" sz="2000" b="1">
                <a:solidFill>
                  <a:srgbClr val="19233E"/>
                </a:solidFill>
                <a:cs typeface="Microsoft New Tai Lue"/>
              </a:rPr>
              <a:t>Primary Care Networks</a:t>
            </a:r>
            <a:r>
              <a:rPr lang="en-GB" sz="2000">
                <a:solidFill>
                  <a:srgbClr val="19233E"/>
                </a:solidFill>
                <a:cs typeface="Microsoft New Tai Lue"/>
              </a:rPr>
              <a:t> and Adult Social Care </a:t>
            </a:r>
            <a:r>
              <a:rPr lang="en-GB" sz="2000" b="1">
                <a:solidFill>
                  <a:srgbClr val="19233E"/>
                </a:solidFill>
                <a:cs typeface="Microsoft New Tai Lue"/>
              </a:rPr>
              <a:t>Neighbourhoods</a:t>
            </a:r>
            <a:endParaRPr lang="en-GB" sz="2000" b="1">
              <a:solidFill>
                <a:srgbClr val="19233E"/>
              </a:solidFill>
            </a:endParaRPr>
          </a:p>
          <a:p>
            <a:pPr marL="285750" indent="-285750">
              <a:buFont typeface="Arial" panose="020B0604020202020204" pitchFamily="34" charset="0"/>
              <a:buChar char="•"/>
            </a:pPr>
            <a:r>
              <a:rPr lang="en-GB" sz="2000">
                <a:solidFill>
                  <a:srgbClr val="19233E"/>
                </a:solidFill>
                <a:cs typeface="Microsoft New Tai Lue"/>
              </a:rPr>
              <a:t>2760 registered </a:t>
            </a:r>
            <a:r>
              <a:rPr lang="en-GB" sz="2000" b="1">
                <a:solidFill>
                  <a:srgbClr val="19233E"/>
                </a:solidFill>
                <a:cs typeface="Microsoft New Tai Lue"/>
              </a:rPr>
              <a:t>charities </a:t>
            </a:r>
            <a:r>
              <a:rPr lang="en-GB" sz="2000">
                <a:solidFill>
                  <a:srgbClr val="19233E"/>
                </a:solidFill>
                <a:cs typeface="Microsoft New Tai Lue"/>
              </a:rPr>
              <a:t>with 10,300 </a:t>
            </a:r>
            <a:r>
              <a:rPr lang="en-GB" sz="2000" b="1">
                <a:solidFill>
                  <a:srgbClr val="19233E"/>
                </a:solidFill>
                <a:cs typeface="Microsoft New Tai Lue"/>
              </a:rPr>
              <a:t>volunteers</a:t>
            </a:r>
          </a:p>
          <a:p>
            <a:pPr marL="285750" indent="-285750">
              <a:buFont typeface="Arial" panose="020B0604020202020204" pitchFamily="34" charset="0"/>
              <a:buChar char="•"/>
            </a:pPr>
            <a:r>
              <a:rPr lang="en-GB" sz="2000" b="1">
                <a:solidFill>
                  <a:srgbClr val="19233E"/>
                </a:solidFill>
                <a:cs typeface="Microsoft New Tai Lue"/>
              </a:rPr>
              <a:t>Parent, Family Support Advisers</a:t>
            </a:r>
            <a:r>
              <a:rPr lang="en-GB" sz="2000">
                <a:solidFill>
                  <a:srgbClr val="19233E"/>
                </a:solidFill>
                <a:cs typeface="Microsoft New Tai Lue"/>
              </a:rPr>
              <a:t>,</a:t>
            </a:r>
            <a:r>
              <a:rPr lang="en-GB" sz="2000" b="1">
                <a:solidFill>
                  <a:srgbClr val="19233E"/>
                </a:solidFill>
                <a:cs typeface="Microsoft New Tai Lue"/>
              </a:rPr>
              <a:t> </a:t>
            </a:r>
            <a:br>
              <a:rPr lang="en-GB" sz="2000" b="1">
                <a:solidFill>
                  <a:srgbClr val="19233E"/>
                </a:solidFill>
              </a:rPr>
            </a:br>
            <a:r>
              <a:rPr lang="en-GB" sz="2000" b="1">
                <a:solidFill>
                  <a:srgbClr val="19233E"/>
                </a:solidFill>
                <a:cs typeface="Microsoft New Tai Lue"/>
              </a:rPr>
              <a:t>Village agents</a:t>
            </a:r>
            <a:r>
              <a:rPr lang="en-GB" sz="2000">
                <a:solidFill>
                  <a:srgbClr val="19233E"/>
                </a:solidFill>
                <a:cs typeface="Microsoft New Tai Lue"/>
              </a:rPr>
              <a:t>, </a:t>
            </a:r>
            <a:r>
              <a:rPr lang="en-GB" sz="2000" b="1">
                <a:solidFill>
                  <a:srgbClr val="19233E"/>
                </a:solidFill>
                <a:cs typeface="Microsoft New Tai Lue"/>
              </a:rPr>
              <a:t>Community Agents</a:t>
            </a:r>
            <a:r>
              <a:rPr lang="en-GB" sz="2000">
                <a:solidFill>
                  <a:srgbClr val="19233E"/>
                </a:solidFill>
                <a:cs typeface="Microsoft New Tai Lue"/>
              </a:rPr>
              <a:t>,</a:t>
            </a:r>
            <a:r>
              <a:rPr lang="en-GB" sz="2000" b="1">
                <a:solidFill>
                  <a:srgbClr val="19233E"/>
                </a:solidFill>
                <a:cs typeface="Microsoft New Tai Lue"/>
              </a:rPr>
              <a:t> One Teams</a:t>
            </a:r>
          </a:p>
          <a:p>
            <a:pPr marL="285750" indent="-285750">
              <a:buFont typeface="Arial" panose="020B0604020202020204" pitchFamily="34" charset="0"/>
              <a:buChar char="•"/>
            </a:pPr>
            <a:r>
              <a:rPr lang="en-GB" sz="2000" b="1">
                <a:solidFill>
                  <a:srgbClr val="19233E"/>
                </a:solidFill>
                <a:cs typeface="Microsoft New Tai Lue"/>
              </a:rPr>
              <a:t>Health Connections</a:t>
            </a:r>
            <a:r>
              <a:rPr lang="en-GB" sz="2000">
                <a:solidFill>
                  <a:srgbClr val="19233E"/>
                </a:solidFill>
                <a:cs typeface="Microsoft New Tai Lue"/>
              </a:rPr>
              <a:t>, Social Prescribing </a:t>
            </a:r>
            <a:br>
              <a:rPr lang="en-GB" sz="2000">
                <a:solidFill>
                  <a:srgbClr val="19233E"/>
                </a:solidFill>
              </a:rPr>
            </a:br>
            <a:r>
              <a:rPr lang="en-GB" sz="2000" b="1">
                <a:solidFill>
                  <a:srgbClr val="19233E"/>
                </a:solidFill>
                <a:cs typeface="Microsoft New Tai Lue"/>
              </a:rPr>
              <a:t>Link Workers</a:t>
            </a:r>
            <a:r>
              <a:rPr lang="en-GB" sz="2000">
                <a:solidFill>
                  <a:srgbClr val="19233E"/>
                </a:solidFill>
                <a:cs typeface="Microsoft New Tai Lue"/>
              </a:rPr>
              <a:t>, </a:t>
            </a:r>
            <a:r>
              <a:rPr lang="en-GB" sz="2000" b="1">
                <a:solidFill>
                  <a:srgbClr val="19233E"/>
                </a:solidFill>
                <a:cs typeface="Microsoft New Tai Lue"/>
              </a:rPr>
              <a:t>Health Coaches</a:t>
            </a:r>
          </a:p>
          <a:p>
            <a:pPr marL="285750" indent="-285750">
              <a:buFont typeface="Arial" panose="020B0604020202020204" pitchFamily="34" charset="0"/>
              <a:buChar char="•"/>
            </a:pPr>
            <a:r>
              <a:rPr lang="en-GB" sz="2000">
                <a:solidFill>
                  <a:srgbClr val="19233E"/>
                </a:solidFill>
                <a:cs typeface="Microsoft New Tai Lue"/>
              </a:rPr>
              <a:t>Public services in </a:t>
            </a:r>
            <a:r>
              <a:rPr lang="en-GB" sz="2000" b="1">
                <a:solidFill>
                  <a:srgbClr val="19233E"/>
                </a:solidFill>
                <a:cs typeface="Microsoft New Tai Lue"/>
              </a:rPr>
              <a:t>schools</a:t>
            </a:r>
            <a:r>
              <a:rPr lang="en-GB" sz="2000">
                <a:solidFill>
                  <a:srgbClr val="19233E"/>
                </a:solidFill>
                <a:cs typeface="Microsoft New Tai Lue"/>
              </a:rPr>
              <a:t> and </a:t>
            </a:r>
            <a:r>
              <a:rPr lang="en-GB" sz="2000" b="1">
                <a:solidFill>
                  <a:srgbClr val="19233E"/>
                </a:solidFill>
                <a:cs typeface="Microsoft New Tai Lue"/>
              </a:rPr>
              <a:t>early years</a:t>
            </a:r>
            <a:r>
              <a:rPr lang="en-GB" sz="2000">
                <a:solidFill>
                  <a:srgbClr val="19233E"/>
                </a:solidFill>
                <a:cs typeface="Microsoft New Tai Lue"/>
              </a:rPr>
              <a:t> settings, </a:t>
            </a:r>
            <a:r>
              <a:rPr lang="en-GB" sz="2000" b="1">
                <a:solidFill>
                  <a:srgbClr val="19233E"/>
                </a:solidFill>
                <a:cs typeface="Microsoft New Tai Lue"/>
              </a:rPr>
              <a:t>GP</a:t>
            </a:r>
            <a:r>
              <a:rPr lang="en-GB" sz="2000">
                <a:solidFill>
                  <a:srgbClr val="19233E"/>
                </a:solidFill>
                <a:cs typeface="Microsoft New Tai Lue"/>
              </a:rPr>
              <a:t> surgeries, </a:t>
            </a:r>
            <a:r>
              <a:rPr lang="en-GB" sz="2000" b="1">
                <a:solidFill>
                  <a:srgbClr val="19233E"/>
                </a:solidFill>
                <a:cs typeface="Microsoft New Tai Lue"/>
              </a:rPr>
              <a:t>libraries</a:t>
            </a:r>
            <a:r>
              <a:rPr lang="en-GB" sz="2000">
                <a:solidFill>
                  <a:srgbClr val="19233E"/>
                </a:solidFill>
                <a:cs typeface="Microsoft New Tai Lue"/>
              </a:rPr>
              <a:t>, </a:t>
            </a:r>
            <a:r>
              <a:rPr lang="en-GB" sz="2000" b="1">
                <a:solidFill>
                  <a:srgbClr val="19233E"/>
                </a:solidFill>
                <a:cs typeface="Microsoft New Tai Lue"/>
              </a:rPr>
              <a:t>social care</a:t>
            </a:r>
            <a:r>
              <a:rPr lang="en-GB" sz="2000">
                <a:solidFill>
                  <a:srgbClr val="19233E"/>
                </a:solidFill>
                <a:cs typeface="Microsoft New Tai Lue"/>
              </a:rPr>
              <a:t>, </a:t>
            </a:r>
            <a:r>
              <a:rPr lang="en-GB" sz="2000" b="1">
                <a:solidFill>
                  <a:srgbClr val="19233E"/>
                </a:solidFill>
                <a:cs typeface="Microsoft New Tai Lue"/>
              </a:rPr>
              <a:t>hospitals</a:t>
            </a:r>
            <a:r>
              <a:rPr lang="en-GB" sz="2000">
                <a:solidFill>
                  <a:srgbClr val="19233E"/>
                </a:solidFill>
                <a:cs typeface="Microsoft New Tai Lue"/>
              </a:rPr>
              <a:t> and </a:t>
            </a:r>
            <a:r>
              <a:rPr lang="en-GB" sz="2000" b="1">
                <a:solidFill>
                  <a:srgbClr val="19233E"/>
                </a:solidFill>
                <a:cs typeface="Microsoft New Tai Lue"/>
              </a:rPr>
              <a:t>community</a:t>
            </a:r>
            <a:r>
              <a:rPr lang="en-GB" sz="2000">
                <a:solidFill>
                  <a:srgbClr val="19233E"/>
                </a:solidFill>
                <a:cs typeface="Microsoft New Tai Lue"/>
              </a:rPr>
              <a:t> settings, </a:t>
            </a:r>
            <a:r>
              <a:rPr lang="en-GB" sz="2000" b="1">
                <a:solidFill>
                  <a:srgbClr val="19233E"/>
                </a:solidFill>
                <a:cs typeface="Microsoft New Tai Lue"/>
              </a:rPr>
              <a:t>health visiting</a:t>
            </a:r>
            <a:r>
              <a:rPr lang="en-GB" sz="2000">
                <a:solidFill>
                  <a:srgbClr val="19233E"/>
                </a:solidFill>
                <a:cs typeface="Microsoft New Tai Lue"/>
              </a:rPr>
              <a:t>, </a:t>
            </a:r>
            <a:r>
              <a:rPr lang="en-GB" sz="2000" b="1">
                <a:solidFill>
                  <a:srgbClr val="19233E"/>
                </a:solidFill>
                <a:cs typeface="Microsoft New Tai Lue"/>
              </a:rPr>
              <a:t>police</a:t>
            </a:r>
            <a:r>
              <a:rPr lang="en-GB" sz="2000">
                <a:solidFill>
                  <a:srgbClr val="19233E"/>
                </a:solidFill>
                <a:cs typeface="Microsoft New Tai Lue"/>
              </a:rPr>
              <a:t>, etc</a:t>
            </a:r>
          </a:p>
          <a:p>
            <a:pPr marL="285750" indent="-285750">
              <a:buFont typeface="Arial" panose="020B0604020202020204" pitchFamily="34" charset="0"/>
              <a:buChar char="•"/>
            </a:pPr>
            <a:endParaRPr lang="en-US" sz="2000"/>
          </a:p>
        </p:txBody>
      </p:sp>
      <p:pic>
        <p:nvPicPr>
          <p:cNvPr id="12" name="Picture 11">
            <a:extLst>
              <a:ext uri="{FF2B5EF4-FFF2-40B4-BE49-F238E27FC236}">
                <a16:creationId xmlns:a16="http://schemas.microsoft.com/office/drawing/2014/main" id="{4722B986-38CC-2F86-AA58-D472F3AC3E9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9231" y="1063030"/>
            <a:ext cx="4127500" cy="4826000"/>
          </a:xfrm>
          <a:prstGeom prst="rect">
            <a:avLst/>
          </a:prstGeom>
        </p:spPr>
      </p:pic>
      <p:sp>
        <p:nvSpPr>
          <p:cNvPr id="2" name="TextBox 1">
            <a:extLst>
              <a:ext uri="{FF2B5EF4-FFF2-40B4-BE49-F238E27FC236}">
                <a16:creationId xmlns:a16="http://schemas.microsoft.com/office/drawing/2014/main" id="{9090F85B-2C84-17A7-5D50-CF3ACB9997F9}"/>
              </a:ext>
            </a:extLst>
          </p:cNvPr>
          <p:cNvSpPr txBox="1"/>
          <p:nvPr/>
        </p:nvSpPr>
        <p:spPr>
          <a:xfrm>
            <a:off x="254429" y="218975"/>
            <a:ext cx="1052025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Fantastic local hubs and resources</a:t>
            </a:r>
          </a:p>
        </p:txBody>
      </p:sp>
    </p:spTree>
    <p:extLst>
      <p:ext uri="{BB962C8B-B14F-4D97-AF65-F5344CB8AC3E}">
        <p14:creationId xmlns:p14="http://schemas.microsoft.com/office/powerpoint/2010/main" val="2621201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CE97035-590B-62CB-C990-ADCE335C35BD}"/>
              </a:ext>
            </a:extLst>
          </p:cNvPr>
          <p:cNvPicPr>
            <a:picLocks noChangeAspect="1"/>
          </p:cNvPicPr>
          <p:nvPr/>
        </p:nvPicPr>
        <p:blipFill rotWithShape="1">
          <a:blip r:embed="rId3">
            <a:extLst>
              <a:ext uri="{28A0092B-C50C-407E-A947-70E740481C1C}">
                <a14:useLocalDpi xmlns:a14="http://schemas.microsoft.com/office/drawing/2010/main" val="0"/>
              </a:ext>
            </a:extLst>
          </a:blip>
          <a:srcRect l="1228" r="5" b="1515"/>
          <a:stretch/>
        </p:blipFill>
        <p:spPr>
          <a:xfrm>
            <a:off x="-1" y="0"/>
            <a:ext cx="12192001" cy="6858000"/>
          </a:xfrm>
          <a:prstGeom prst="rect">
            <a:avLst/>
          </a:prstGeom>
        </p:spPr>
      </p:pic>
      <p:sp>
        <p:nvSpPr>
          <p:cNvPr id="10" name="TextBox 9">
            <a:extLst>
              <a:ext uri="{FF2B5EF4-FFF2-40B4-BE49-F238E27FC236}">
                <a16:creationId xmlns:a16="http://schemas.microsoft.com/office/drawing/2014/main" id="{A9D7A5AB-04D4-046F-BBC0-5DEA94D79094}"/>
              </a:ext>
            </a:extLst>
          </p:cNvPr>
          <p:cNvSpPr txBox="1"/>
          <p:nvPr/>
        </p:nvSpPr>
        <p:spPr>
          <a:xfrm>
            <a:off x="162350" y="917912"/>
            <a:ext cx="6770323" cy="5940088"/>
          </a:xfrm>
          <a:prstGeom prst="rect">
            <a:avLst/>
          </a:prstGeom>
          <a:noFill/>
        </p:spPr>
        <p:txBody>
          <a:bodyPr wrap="square" rtlCol="0">
            <a:spAutoFit/>
          </a:bodyPr>
          <a:lstStyle/>
          <a:p>
            <a:endParaRPr lang="en-GB" sz="2000">
              <a:solidFill>
                <a:srgbClr val="19233E"/>
              </a:solidFill>
            </a:endParaRPr>
          </a:p>
          <a:p>
            <a:pPr marL="457200" indent="-457200">
              <a:buFont typeface="+mj-lt"/>
              <a:buAutoNum type="arabicPeriod"/>
            </a:pPr>
            <a:r>
              <a:rPr lang="en-GB" sz="2000">
                <a:solidFill>
                  <a:srgbClr val="19233E"/>
                </a:solidFill>
              </a:rPr>
              <a:t>Champion </a:t>
            </a:r>
            <a:r>
              <a:rPr lang="en-GB" sz="2000" b="1">
                <a:solidFill>
                  <a:srgbClr val="19233E"/>
                </a:solidFill>
              </a:rPr>
              <a:t>capacity</a:t>
            </a:r>
            <a:r>
              <a:rPr lang="en-GB" sz="2000">
                <a:solidFill>
                  <a:srgbClr val="19233E"/>
                </a:solidFill>
              </a:rPr>
              <a:t> to join up the public sector delivery, including schools, and connect to the voluntary, faith and community sectors, and lead local culture change</a:t>
            </a:r>
          </a:p>
          <a:p>
            <a:pPr marL="457200" indent="-457200">
              <a:buFont typeface="+mj-lt"/>
              <a:buAutoNum type="arabicPeriod"/>
            </a:pPr>
            <a:r>
              <a:rPr lang="en-GB" sz="2000">
                <a:solidFill>
                  <a:srgbClr val="19233E"/>
                </a:solidFill>
              </a:rPr>
              <a:t>Build around </a:t>
            </a:r>
            <a:r>
              <a:rPr lang="en-GB" sz="2000" b="1">
                <a:solidFill>
                  <a:srgbClr val="19233E"/>
                </a:solidFill>
              </a:rPr>
              <a:t>schools</a:t>
            </a:r>
            <a:r>
              <a:rPr lang="en-GB" sz="2000">
                <a:solidFill>
                  <a:srgbClr val="19233E"/>
                </a:solidFill>
              </a:rPr>
              <a:t> as anchors of their communities and connect them to local resources</a:t>
            </a:r>
          </a:p>
          <a:p>
            <a:pPr marL="457200" indent="-457200">
              <a:buFont typeface="+mj-lt"/>
              <a:buAutoNum type="arabicPeriod"/>
            </a:pPr>
            <a:r>
              <a:rPr lang="en-GB" sz="2000">
                <a:solidFill>
                  <a:srgbClr val="19233E"/>
                </a:solidFill>
              </a:rPr>
              <a:t>‌</a:t>
            </a:r>
            <a:r>
              <a:rPr lang="en-GB" sz="2000" b="1">
                <a:solidFill>
                  <a:srgbClr val="19233E"/>
                </a:solidFill>
              </a:rPr>
              <a:t>Coordinate</a:t>
            </a:r>
            <a:r>
              <a:rPr lang="en-GB" sz="2000">
                <a:solidFill>
                  <a:srgbClr val="19233E"/>
                </a:solidFill>
              </a:rPr>
              <a:t> and make most of local resources, services and hubs</a:t>
            </a:r>
          </a:p>
          <a:p>
            <a:pPr marL="457200" indent="-457200">
              <a:buFont typeface="+mj-lt"/>
              <a:buAutoNum type="arabicPeriod"/>
            </a:pPr>
            <a:r>
              <a:rPr lang="en-GB" sz="2000">
                <a:solidFill>
                  <a:srgbClr val="19233E"/>
                </a:solidFill>
              </a:rPr>
              <a:t>‌</a:t>
            </a:r>
            <a:r>
              <a:rPr lang="en-GB" sz="2000" b="1">
                <a:solidFill>
                  <a:srgbClr val="19233E"/>
                </a:solidFill>
              </a:rPr>
              <a:t>More early help</a:t>
            </a:r>
            <a:r>
              <a:rPr lang="en-GB" sz="2000">
                <a:solidFill>
                  <a:srgbClr val="19233E"/>
                </a:solidFill>
              </a:rPr>
              <a:t>, drop-ins and support, especially where there are gaps in </a:t>
            </a:r>
            <a:r>
              <a:rPr lang="en-GB" sz="2000" b="1">
                <a:solidFill>
                  <a:srgbClr val="19233E"/>
                </a:solidFill>
              </a:rPr>
              <a:t>rural areas</a:t>
            </a:r>
          </a:p>
          <a:p>
            <a:pPr marL="457200" indent="-457200">
              <a:buFont typeface="+mj-lt"/>
              <a:buAutoNum type="arabicPeriod"/>
            </a:pPr>
            <a:r>
              <a:rPr lang="en-GB" sz="2000">
                <a:solidFill>
                  <a:srgbClr val="19233E"/>
                </a:solidFill>
              </a:rPr>
              <a:t>Reduce </a:t>
            </a:r>
            <a:r>
              <a:rPr lang="en-GB" sz="2000" b="1">
                <a:solidFill>
                  <a:srgbClr val="19233E"/>
                </a:solidFill>
              </a:rPr>
              <a:t>barriers</a:t>
            </a:r>
            <a:r>
              <a:rPr lang="en-GB" sz="2000">
                <a:solidFill>
                  <a:srgbClr val="19233E"/>
                </a:solidFill>
              </a:rPr>
              <a:t> to working together – such as process, IT and data sharing</a:t>
            </a:r>
          </a:p>
          <a:p>
            <a:pPr marL="457200" indent="-457200">
              <a:buFont typeface="+mj-lt"/>
              <a:buAutoNum type="arabicPeriod"/>
            </a:pPr>
            <a:r>
              <a:rPr lang="en-GB" sz="2000">
                <a:solidFill>
                  <a:srgbClr val="19233E"/>
                </a:solidFill>
              </a:rPr>
              <a:t>Bring together our databases of local resources – one place to </a:t>
            </a:r>
            <a:r>
              <a:rPr lang="en-GB" sz="2000" b="1">
                <a:solidFill>
                  <a:srgbClr val="19233E"/>
                </a:solidFill>
              </a:rPr>
              <a:t>search</a:t>
            </a:r>
          </a:p>
          <a:p>
            <a:pPr marL="457200" indent="-457200">
              <a:buFont typeface="+mj-lt"/>
              <a:buAutoNum type="arabicPeriod"/>
            </a:pPr>
            <a:r>
              <a:rPr lang="en-GB" sz="2000">
                <a:solidFill>
                  <a:srgbClr val="19233E"/>
                </a:solidFill>
              </a:rPr>
              <a:t>‌</a:t>
            </a:r>
            <a:r>
              <a:rPr lang="en-GB" sz="2000" b="1">
                <a:solidFill>
                  <a:srgbClr val="19233E"/>
                </a:solidFill>
              </a:rPr>
              <a:t>Integrate</a:t>
            </a:r>
            <a:r>
              <a:rPr lang="en-GB" sz="2000">
                <a:solidFill>
                  <a:srgbClr val="19233E"/>
                </a:solidFill>
              </a:rPr>
              <a:t> health and care, children and adults, people and place where it makes sense </a:t>
            </a:r>
            <a:endParaRPr lang="en-GB" sz="2000" b="1">
              <a:solidFill>
                <a:srgbClr val="19233E"/>
              </a:solidFill>
            </a:endParaRPr>
          </a:p>
          <a:p>
            <a:pPr marL="457200" indent="-457200">
              <a:buFont typeface="+mj-lt"/>
              <a:buAutoNum type="arabicPeriod"/>
            </a:pPr>
            <a:r>
              <a:rPr lang="en-GB" sz="2000">
                <a:solidFill>
                  <a:srgbClr val="19233E"/>
                </a:solidFill>
              </a:rPr>
              <a:t>‌</a:t>
            </a:r>
            <a:r>
              <a:rPr lang="en-GB" sz="2000" b="1">
                <a:solidFill>
                  <a:srgbClr val="19233E"/>
                </a:solidFill>
              </a:rPr>
              <a:t>Foundation </a:t>
            </a:r>
            <a:r>
              <a:rPr lang="en-GB" sz="2000">
                <a:solidFill>
                  <a:srgbClr val="19233E"/>
                </a:solidFill>
              </a:rPr>
              <a:t>for more services to move to local delivery – closer to home</a:t>
            </a:r>
          </a:p>
        </p:txBody>
      </p:sp>
      <p:pic>
        <p:nvPicPr>
          <p:cNvPr id="2" name="Picture 4">
            <a:extLst>
              <a:ext uri="{FF2B5EF4-FFF2-40B4-BE49-F238E27FC236}">
                <a16:creationId xmlns:a16="http://schemas.microsoft.com/office/drawing/2014/main" id="{553ADD90-8B55-0352-B5D6-BD0ECC1E4F2E}"/>
              </a:ext>
            </a:extLst>
          </p:cNvPr>
          <p:cNvPicPr>
            <a:picLocks noChangeAspect="1" noChangeArrowheads="1"/>
          </p:cNvPicPr>
          <p:nvPr/>
        </p:nvPicPr>
        <p:blipFill>
          <a:blip r:embed="rId4"/>
          <a:srcRect t="14040" b="14040"/>
          <a:stretch/>
        </p:blipFill>
        <p:spPr bwMode="auto">
          <a:xfrm>
            <a:off x="11006167" y="2591151"/>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037384-36DA-382E-86D8-A0A83BB064D7}"/>
              </a:ext>
            </a:extLst>
          </p:cNvPr>
          <p:cNvPicPr>
            <a:picLocks noChangeAspect="1" noChangeArrowheads="1"/>
          </p:cNvPicPr>
          <p:nvPr/>
        </p:nvPicPr>
        <p:blipFill>
          <a:blip r:embed="rId5"/>
          <a:srcRect l="17301" r="17301"/>
          <a:stretch/>
        </p:blipFill>
        <p:spPr bwMode="auto">
          <a:xfrm>
            <a:off x="8073305" y="1437826"/>
            <a:ext cx="863236" cy="820536"/>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3BC4A38-211A-0A58-6501-E1FB3965255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p:blipFill>
        <p:spPr bwMode="auto">
          <a:xfrm>
            <a:off x="9890779" y="5571335"/>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323175A-3173-68EE-FC59-56843907D0F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p:blipFill>
        <p:spPr bwMode="auto">
          <a:xfrm>
            <a:off x="8627757" y="5752951"/>
            <a:ext cx="900000" cy="900000"/>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8AC1D4F-3027-C04C-B27B-6AB949988EA4}"/>
              </a:ext>
            </a:extLst>
          </p:cNvPr>
          <p:cNvPicPr>
            <a:picLocks noChangeAspect="1" noChangeArrowheads="1"/>
          </p:cNvPicPr>
          <p:nvPr/>
        </p:nvPicPr>
        <p:blipFill>
          <a:blip r:embed="rId8"/>
          <a:srcRect l="11679" r="11679"/>
          <a:stretch/>
        </p:blipFill>
        <p:spPr bwMode="auto">
          <a:xfrm>
            <a:off x="9162430" y="1202051"/>
            <a:ext cx="900000" cy="887159"/>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AB26147-2965-4F01-B616-8CB0D5CBC20C}"/>
              </a:ext>
            </a:extLst>
          </p:cNvPr>
          <p:cNvSpPr txBox="1"/>
          <p:nvPr/>
        </p:nvSpPr>
        <p:spPr>
          <a:xfrm>
            <a:off x="8334884" y="3931447"/>
            <a:ext cx="2022962" cy="954107"/>
          </a:xfrm>
          <a:prstGeom prst="rect">
            <a:avLst/>
          </a:prstGeom>
          <a:solidFill>
            <a:srgbClr val="FFFFFF">
              <a:alpha val="0"/>
            </a:srgbClr>
          </a:solidFill>
        </p:spPr>
        <p:txBody>
          <a:bodyPr wrap="square" rtlCol="0">
            <a:spAutoFit/>
          </a:bodyPr>
          <a:lstStyle/>
          <a:p>
            <a:pPr algn="ctr"/>
            <a:r>
              <a:rPr lang="en-GB" sz="2800" b="1">
                <a:latin typeface="Arial Rounded MT Bold" panose="020F0704030504030204" pitchFamily="34" charset="77"/>
              </a:rPr>
              <a:t>Hubs &amp; Spokes</a:t>
            </a:r>
            <a:endParaRPr lang="en-GB" sz="2800">
              <a:latin typeface="Arial Rounded MT Bold" panose="020F0704030504030204" pitchFamily="34" charset="77"/>
            </a:endParaRPr>
          </a:p>
        </p:txBody>
      </p:sp>
      <p:pic>
        <p:nvPicPr>
          <p:cNvPr id="17" name="Picture 4">
            <a:extLst>
              <a:ext uri="{FF2B5EF4-FFF2-40B4-BE49-F238E27FC236}">
                <a16:creationId xmlns:a16="http://schemas.microsoft.com/office/drawing/2014/main" id="{B42A0E9D-0E6D-D5F8-2134-E35F9B4CCC32}"/>
              </a:ext>
            </a:extLst>
          </p:cNvPr>
          <p:cNvPicPr>
            <a:picLocks noChangeAspect="1" noChangeArrowheads="1"/>
          </p:cNvPicPr>
          <p:nvPr/>
        </p:nvPicPr>
        <p:blipFill>
          <a:blip r:embed="rId9"/>
          <a:srcRect l="34239" r="34239"/>
          <a:stretch/>
        </p:blipFill>
        <p:spPr bwMode="auto">
          <a:xfrm rot="21349132">
            <a:off x="10761842" y="4780327"/>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E019F5F8-C22A-2CA6-AFD9-7BE4FDE289AA}"/>
              </a:ext>
            </a:extLst>
          </p:cNvPr>
          <p:cNvPicPr>
            <a:picLocks noChangeAspect="1" noChangeArrowheads="1"/>
          </p:cNvPicPr>
          <p:nvPr/>
        </p:nvPicPr>
        <p:blipFill>
          <a:blip r:embed="rId10"/>
          <a:srcRect l="21829" r="21829"/>
          <a:stretch/>
        </p:blipFill>
        <p:spPr bwMode="auto">
          <a:xfrm>
            <a:off x="10160920" y="1679431"/>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55A83E1B-8ECA-24FB-B23C-E9117A4499C9}"/>
              </a:ext>
            </a:extLst>
          </p:cNvPr>
          <p:cNvPicPr>
            <a:picLocks noChangeAspect="1" noChangeArrowheads="1"/>
          </p:cNvPicPr>
          <p:nvPr/>
        </p:nvPicPr>
        <p:blipFill>
          <a:blip r:embed="rId11"/>
          <a:srcRect l="15238" r="15238"/>
          <a:stretch/>
        </p:blipFill>
        <p:spPr bwMode="auto">
          <a:xfrm rot="162063">
            <a:off x="7179366" y="2138193"/>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12AFF26B-5428-E328-1E13-91732B60A520}"/>
              </a:ext>
            </a:extLst>
          </p:cNvPr>
          <p:cNvSpPr/>
          <p:nvPr/>
        </p:nvSpPr>
        <p:spPr>
          <a:xfrm rot="3734876">
            <a:off x="7224243" y="2114982"/>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28E3D82-1853-683A-42BB-8B8B55F39BA7}"/>
              </a:ext>
            </a:extLst>
          </p:cNvPr>
          <p:cNvSpPr/>
          <p:nvPr/>
        </p:nvSpPr>
        <p:spPr>
          <a:xfrm rot="1965291">
            <a:off x="8070030" y="1402338"/>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020CD750-863D-77DF-24EA-A84EB75A320D}"/>
              </a:ext>
            </a:extLst>
          </p:cNvPr>
          <p:cNvSpPr/>
          <p:nvPr/>
        </p:nvSpPr>
        <p:spPr>
          <a:xfrm>
            <a:off x="9203177" y="1257455"/>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4C4F3B1-2D7B-FAAF-2B4D-73CC6CE2BDF5}"/>
              </a:ext>
            </a:extLst>
          </p:cNvPr>
          <p:cNvSpPr/>
          <p:nvPr/>
        </p:nvSpPr>
        <p:spPr>
          <a:xfrm rot="3734876">
            <a:off x="10193834" y="1676961"/>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537571C-A3A4-A65E-65F7-5472AEE84670}"/>
              </a:ext>
            </a:extLst>
          </p:cNvPr>
          <p:cNvSpPr/>
          <p:nvPr/>
        </p:nvSpPr>
        <p:spPr>
          <a:xfrm>
            <a:off x="11022791" y="252841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CE3A205-A321-267D-1B3A-CBA64ACF268F}"/>
              </a:ext>
            </a:extLst>
          </p:cNvPr>
          <p:cNvSpPr/>
          <p:nvPr/>
        </p:nvSpPr>
        <p:spPr>
          <a:xfrm rot="19567551">
            <a:off x="10763161" y="473728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6B794E9-228A-B17C-58C7-11C704E2F7D3}"/>
              </a:ext>
            </a:extLst>
          </p:cNvPr>
          <p:cNvSpPr/>
          <p:nvPr/>
        </p:nvSpPr>
        <p:spPr>
          <a:xfrm rot="12890525">
            <a:off x="9939970" y="5535787"/>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3FBF879-DFA3-1982-3FF5-306C3856AA00}"/>
              </a:ext>
            </a:extLst>
          </p:cNvPr>
          <p:cNvSpPr/>
          <p:nvPr/>
        </p:nvSpPr>
        <p:spPr>
          <a:xfrm rot="19567551">
            <a:off x="8639421" y="5745970"/>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A197828E-C880-AD07-5B18-BF86FC71186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748707" y="3084639"/>
            <a:ext cx="1195315" cy="693283"/>
          </a:xfrm>
          <a:prstGeom prst="rect">
            <a:avLst/>
          </a:prstGeom>
        </p:spPr>
      </p:pic>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C0F183A8-184D-66FE-F2F9-BEF85184AB1F}"/>
                  </a:ext>
                </a:extLst>
              </p14:cNvPr>
              <p14:cNvContentPartPr/>
              <p14:nvPr/>
            </p14:nvContentPartPr>
            <p14:xfrm rot="3034191">
              <a:off x="8045336" y="3508237"/>
              <a:ext cx="196560" cy="255240"/>
            </p14:xfrm>
          </p:contentPart>
        </mc:Choice>
        <mc:Fallback xmlns="">
          <p:pic>
            <p:nvPicPr>
              <p:cNvPr id="37" name="Ink 36">
                <a:extLst>
                  <a:ext uri="{FF2B5EF4-FFF2-40B4-BE49-F238E27FC236}">
                    <a16:creationId xmlns:a16="http://schemas.microsoft.com/office/drawing/2014/main" id="{C0F183A8-184D-66FE-F2F9-BEF85184AB1F}"/>
                  </a:ext>
                </a:extLst>
              </p:cNvPr>
              <p:cNvPicPr/>
              <p:nvPr/>
            </p:nvPicPr>
            <p:blipFill>
              <a:blip r:embed="rId14"/>
              <a:stretch>
                <a:fillRect/>
              </a:stretch>
            </p:blipFill>
            <p:spPr>
              <a:xfrm rot="3034191">
                <a:off x="8014376" y="3477277"/>
                <a:ext cx="25776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D3AD394D-8B51-0E1A-17F8-827207B87B87}"/>
                  </a:ext>
                </a:extLst>
              </p14:cNvPr>
              <p14:cNvContentPartPr/>
              <p14:nvPr/>
            </p14:nvContentPartPr>
            <p14:xfrm>
              <a:off x="8049246" y="4451134"/>
              <a:ext cx="246240" cy="100440"/>
            </p14:xfrm>
          </p:contentPart>
        </mc:Choice>
        <mc:Fallback xmlns="">
          <p:pic>
            <p:nvPicPr>
              <p:cNvPr id="39" name="Ink 38">
                <a:extLst>
                  <a:ext uri="{FF2B5EF4-FFF2-40B4-BE49-F238E27FC236}">
                    <a16:creationId xmlns:a16="http://schemas.microsoft.com/office/drawing/2014/main" id="{D3AD394D-8B51-0E1A-17F8-827207B87B87}"/>
                  </a:ext>
                </a:extLst>
              </p:cNvPr>
              <p:cNvPicPr/>
              <p:nvPr/>
            </p:nvPicPr>
            <p:blipFill>
              <a:blip r:embed="rId16"/>
              <a:stretch>
                <a:fillRect/>
              </a:stretch>
            </p:blipFill>
            <p:spPr>
              <a:xfrm>
                <a:off x="8018286" y="4420174"/>
                <a:ext cx="3074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Ink 39">
                <a:extLst>
                  <a:ext uri="{FF2B5EF4-FFF2-40B4-BE49-F238E27FC236}">
                    <a16:creationId xmlns:a16="http://schemas.microsoft.com/office/drawing/2014/main" id="{18466E9A-B1B0-A96B-C80F-609F06C44C34}"/>
                  </a:ext>
                </a:extLst>
              </p14:cNvPr>
              <p14:cNvContentPartPr/>
              <p14:nvPr/>
            </p14:nvContentPartPr>
            <p14:xfrm rot="318416">
              <a:off x="8164528" y="2920954"/>
              <a:ext cx="294840" cy="141840"/>
            </p14:xfrm>
          </p:contentPart>
        </mc:Choice>
        <mc:Fallback xmlns="">
          <p:pic>
            <p:nvPicPr>
              <p:cNvPr id="40" name="Ink 39">
                <a:extLst>
                  <a:ext uri="{FF2B5EF4-FFF2-40B4-BE49-F238E27FC236}">
                    <a16:creationId xmlns:a16="http://schemas.microsoft.com/office/drawing/2014/main" id="{18466E9A-B1B0-A96B-C80F-609F06C44C34}"/>
                  </a:ext>
                </a:extLst>
              </p:cNvPr>
              <p:cNvPicPr/>
              <p:nvPr/>
            </p:nvPicPr>
            <p:blipFill>
              <a:blip r:embed="rId18"/>
              <a:stretch>
                <a:fillRect/>
              </a:stretch>
            </p:blipFill>
            <p:spPr>
              <a:xfrm rot="318416">
                <a:off x="8133568" y="2889994"/>
                <a:ext cx="356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 name="Ink 40">
                <a:extLst>
                  <a:ext uri="{FF2B5EF4-FFF2-40B4-BE49-F238E27FC236}">
                    <a16:creationId xmlns:a16="http://schemas.microsoft.com/office/drawing/2014/main" id="{C894E539-4318-ADDD-F002-B6E901EEDBD2}"/>
                  </a:ext>
                </a:extLst>
              </p14:cNvPr>
              <p14:cNvContentPartPr/>
              <p14:nvPr/>
            </p14:nvContentPartPr>
            <p14:xfrm>
              <a:off x="8764508" y="2417187"/>
              <a:ext cx="144000" cy="291960"/>
            </p14:xfrm>
          </p:contentPart>
        </mc:Choice>
        <mc:Fallback xmlns="">
          <p:pic>
            <p:nvPicPr>
              <p:cNvPr id="41" name="Ink 40">
                <a:extLst>
                  <a:ext uri="{FF2B5EF4-FFF2-40B4-BE49-F238E27FC236}">
                    <a16:creationId xmlns:a16="http://schemas.microsoft.com/office/drawing/2014/main" id="{C894E539-4318-ADDD-F002-B6E901EEDBD2}"/>
                  </a:ext>
                </a:extLst>
              </p:cNvPr>
              <p:cNvPicPr/>
              <p:nvPr/>
            </p:nvPicPr>
            <p:blipFill>
              <a:blip r:embed="rId20"/>
              <a:stretch>
                <a:fillRect/>
              </a:stretch>
            </p:blipFill>
            <p:spPr>
              <a:xfrm>
                <a:off x="8733548" y="2386265"/>
                <a:ext cx="205200" cy="35308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Ink 41">
                <a:extLst>
                  <a:ext uri="{FF2B5EF4-FFF2-40B4-BE49-F238E27FC236}">
                    <a16:creationId xmlns:a16="http://schemas.microsoft.com/office/drawing/2014/main" id="{6DDA3608-72FF-7874-A386-0366E4B1FA59}"/>
                  </a:ext>
                </a:extLst>
              </p14:cNvPr>
              <p14:cNvContentPartPr/>
              <p14:nvPr/>
            </p14:nvContentPartPr>
            <p14:xfrm rot="3764547">
              <a:off x="10509745" y="3898059"/>
              <a:ext cx="155880" cy="261360"/>
            </p14:xfrm>
          </p:contentPart>
        </mc:Choice>
        <mc:Fallback xmlns="">
          <p:pic>
            <p:nvPicPr>
              <p:cNvPr id="42" name="Ink 41">
                <a:extLst>
                  <a:ext uri="{FF2B5EF4-FFF2-40B4-BE49-F238E27FC236}">
                    <a16:creationId xmlns:a16="http://schemas.microsoft.com/office/drawing/2014/main" id="{6DDA3608-72FF-7874-A386-0366E4B1FA59}"/>
                  </a:ext>
                </a:extLst>
              </p:cNvPr>
              <p:cNvPicPr/>
              <p:nvPr/>
            </p:nvPicPr>
            <p:blipFill>
              <a:blip r:embed="rId22"/>
              <a:stretch>
                <a:fillRect/>
              </a:stretch>
            </p:blipFill>
            <p:spPr>
              <a:xfrm rot="3764547">
                <a:off x="10478785" y="3867099"/>
                <a:ext cx="21708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41C4384C-A6D9-ACB3-3FF3-868621F98734}"/>
                  </a:ext>
                </a:extLst>
              </p14:cNvPr>
              <p14:cNvContentPartPr/>
              <p14:nvPr/>
            </p14:nvContentPartPr>
            <p14:xfrm rot="5400000">
              <a:off x="9891715" y="5215588"/>
              <a:ext cx="208037" cy="88793"/>
            </p14:xfrm>
          </p:contentPart>
        </mc:Choice>
        <mc:Fallback xmlns="">
          <p:pic>
            <p:nvPicPr>
              <p:cNvPr id="43" name="Ink 42">
                <a:extLst>
                  <a:ext uri="{FF2B5EF4-FFF2-40B4-BE49-F238E27FC236}">
                    <a16:creationId xmlns:a16="http://schemas.microsoft.com/office/drawing/2014/main" id="{41C4384C-A6D9-ACB3-3FF3-868621F98734}"/>
                  </a:ext>
                </a:extLst>
              </p:cNvPr>
              <p:cNvPicPr/>
              <p:nvPr/>
            </p:nvPicPr>
            <p:blipFill>
              <a:blip r:embed="rId24"/>
              <a:stretch>
                <a:fillRect/>
              </a:stretch>
            </p:blipFill>
            <p:spPr>
              <a:xfrm rot="5400000">
                <a:off x="9860761" y="5184797"/>
                <a:ext cx="269224" cy="14965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E602E380-E1B2-F356-EF16-2903E5DF2EAA}"/>
                  </a:ext>
                </a:extLst>
              </p14:cNvPr>
              <p14:cNvContentPartPr/>
              <p14:nvPr/>
            </p14:nvContentPartPr>
            <p14:xfrm rot="17197134">
              <a:off x="8371847" y="5177110"/>
              <a:ext cx="193680" cy="78480"/>
            </p14:xfrm>
          </p:contentPart>
        </mc:Choice>
        <mc:Fallback xmlns="">
          <p:pic>
            <p:nvPicPr>
              <p:cNvPr id="44" name="Ink 43">
                <a:extLst>
                  <a:ext uri="{FF2B5EF4-FFF2-40B4-BE49-F238E27FC236}">
                    <a16:creationId xmlns:a16="http://schemas.microsoft.com/office/drawing/2014/main" id="{E602E380-E1B2-F356-EF16-2903E5DF2EAA}"/>
                  </a:ext>
                </a:extLst>
              </p:cNvPr>
              <p:cNvPicPr/>
              <p:nvPr/>
            </p:nvPicPr>
            <p:blipFill>
              <a:blip r:embed="rId26"/>
              <a:stretch>
                <a:fillRect/>
              </a:stretch>
            </p:blipFill>
            <p:spPr>
              <a:xfrm rot="17197134">
                <a:off x="8340887" y="5146291"/>
                <a:ext cx="254880" cy="1394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6D9C0ABA-7A57-F933-0488-AEE5ECB9BC61}"/>
                  </a:ext>
                </a:extLst>
              </p14:cNvPr>
              <p14:cNvContentPartPr/>
              <p14:nvPr/>
            </p14:nvContentPartPr>
            <p14:xfrm>
              <a:off x="9120764" y="5256438"/>
              <a:ext cx="22680" cy="278640"/>
            </p14:xfrm>
          </p:contentPart>
        </mc:Choice>
        <mc:Fallback xmlns="">
          <p:pic>
            <p:nvPicPr>
              <p:cNvPr id="51" name="Ink 50">
                <a:extLst>
                  <a:ext uri="{FF2B5EF4-FFF2-40B4-BE49-F238E27FC236}">
                    <a16:creationId xmlns:a16="http://schemas.microsoft.com/office/drawing/2014/main" id="{6D9C0ABA-7A57-F933-0488-AEE5ECB9BC61}"/>
                  </a:ext>
                </a:extLst>
              </p:cNvPr>
              <p:cNvPicPr/>
              <p:nvPr/>
            </p:nvPicPr>
            <p:blipFill>
              <a:blip r:embed="rId28"/>
              <a:stretch>
                <a:fillRect/>
              </a:stretch>
            </p:blipFill>
            <p:spPr>
              <a:xfrm>
                <a:off x="9090288" y="5225478"/>
                <a:ext cx="82924" cy="339840"/>
              </a:xfrm>
              <a:prstGeom prst="rect">
                <a:avLst/>
              </a:prstGeom>
            </p:spPr>
          </p:pic>
        </mc:Fallback>
      </mc:AlternateContent>
      <p:pic>
        <p:nvPicPr>
          <p:cNvPr id="9" name="Picture 6">
            <a:extLst>
              <a:ext uri="{FF2B5EF4-FFF2-40B4-BE49-F238E27FC236}">
                <a16:creationId xmlns:a16="http://schemas.microsoft.com/office/drawing/2014/main" id="{597BA409-AD4D-E19F-2CBF-14473D6513A9}"/>
              </a:ext>
            </a:extLst>
          </p:cNvPr>
          <p:cNvPicPr>
            <a:picLocks noChangeAspect="1" noChangeArrowheads="1"/>
          </p:cNvPicPr>
          <p:nvPr/>
        </p:nvPicPr>
        <p:blipFill>
          <a:blip r:embed="rId29"/>
          <a:srcRect l="12702" r="12702"/>
          <a:stretch/>
        </p:blipFill>
        <p:spPr bwMode="auto">
          <a:xfrm>
            <a:off x="7045329" y="4293197"/>
            <a:ext cx="900000" cy="90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5C737BE9-7B45-2327-F6C6-26CA1C529316}"/>
              </a:ext>
            </a:extLst>
          </p:cNvPr>
          <p:cNvSpPr/>
          <p:nvPr/>
        </p:nvSpPr>
        <p:spPr>
          <a:xfrm rot="19567551">
            <a:off x="7056993" y="4286216"/>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a:extLst>
              <a:ext uri="{FF2B5EF4-FFF2-40B4-BE49-F238E27FC236}">
                <a16:creationId xmlns:a16="http://schemas.microsoft.com/office/drawing/2014/main" id="{E5AA73DE-0D8D-1309-0409-61374649D1D4}"/>
              </a:ext>
            </a:extLst>
          </p:cNvPr>
          <p:cNvPicPr>
            <a:picLocks noChangeAspect="1" noChangeArrowheads="1"/>
          </p:cNvPicPr>
          <p:nvPr/>
        </p:nvPicPr>
        <p:blipFill>
          <a:blip r:embed="rId30"/>
          <a:srcRect l="10894" r="10894"/>
          <a:stretch/>
        </p:blipFill>
        <p:spPr bwMode="auto">
          <a:xfrm>
            <a:off x="11034653" y="3701302"/>
            <a:ext cx="892453" cy="855798"/>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F82B3B50-B56A-E3B0-C1F7-7F0A4D409118}"/>
              </a:ext>
            </a:extLst>
          </p:cNvPr>
          <p:cNvSpPr/>
          <p:nvPr/>
        </p:nvSpPr>
        <p:spPr>
          <a:xfrm>
            <a:off x="11051277" y="3638564"/>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a:extLst>
              <a:ext uri="{FF2B5EF4-FFF2-40B4-BE49-F238E27FC236}">
                <a16:creationId xmlns:a16="http://schemas.microsoft.com/office/drawing/2014/main" id="{C7B19F03-F56D-970B-76BA-787D7D8FF34E}"/>
              </a:ext>
            </a:extLst>
          </p:cNvPr>
          <p:cNvPicPr>
            <a:picLocks noChangeAspect="1" noChangeArrowheads="1"/>
          </p:cNvPicPr>
          <p:nvPr/>
        </p:nvPicPr>
        <p:blipFill>
          <a:blip r:embed="rId31"/>
          <a:srcRect l="13232" r="13232"/>
          <a:stretch/>
        </p:blipFill>
        <p:spPr bwMode="auto">
          <a:xfrm rot="162063">
            <a:off x="6920012" y="318856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7C34A61-D25D-29AE-4CD2-6438D10B407F}"/>
              </a:ext>
            </a:extLst>
          </p:cNvPr>
          <p:cNvSpPr/>
          <p:nvPr/>
        </p:nvSpPr>
        <p:spPr>
          <a:xfrm rot="3734876">
            <a:off x="6964889" y="316535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0">
            <a:extLst>
              <a:ext uri="{FF2B5EF4-FFF2-40B4-BE49-F238E27FC236}">
                <a16:creationId xmlns:a16="http://schemas.microsoft.com/office/drawing/2014/main" id="{EC591448-B988-AE9E-82BE-B170952A26EB}"/>
              </a:ext>
            </a:extLst>
          </p:cNvPr>
          <p:cNvPicPr>
            <a:picLocks noChangeAspect="1" noChangeArrowheads="1"/>
          </p:cNvPicPr>
          <p:nvPr/>
        </p:nvPicPr>
        <p:blipFill>
          <a:blip r:embed="rId32"/>
          <a:srcRect l="16430" r="16430"/>
          <a:stretch/>
        </p:blipFill>
        <p:spPr bwMode="auto">
          <a:xfrm rot="162063">
            <a:off x="7446880" y="5356894"/>
            <a:ext cx="900000" cy="900000"/>
          </a:xfrm>
          <a:prstGeom prst="ellipse">
            <a:avLst/>
          </a:prstGeom>
          <a:noFill/>
          <a:effectLst/>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BB832DF0-FCC1-ECF4-301E-2085420FB599}"/>
              </a:ext>
            </a:extLst>
          </p:cNvPr>
          <p:cNvSpPr/>
          <p:nvPr/>
        </p:nvSpPr>
        <p:spPr>
          <a:xfrm rot="3734876">
            <a:off x="7491757" y="5333683"/>
            <a:ext cx="875829" cy="896370"/>
          </a:xfrm>
          <a:custGeom>
            <a:avLst/>
            <a:gdLst>
              <a:gd name="connsiteX0" fmla="*/ 0 w 875829"/>
              <a:gd name="connsiteY0" fmla="*/ 448185 h 896370"/>
              <a:gd name="connsiteX1" fmla="*/ 437915 w 875829"/>
              <a:gd name="connsiteY1" fmla="*/ 0 h 896370"/>
              <a:gd name="connsiteX2" fmla="*/ 875830 w 875829"/>
              <a:gd name="connsiteY2" fmla="*/ 448185 h 896370"/>
              <a:gd name="connsiteX3" fmla="*/ 437915 w 875829"/>
              <a:gd name="connsiteY3" fmla="*/ 896370 h 896370"/>
              <a:gd name="connsiteX4" fmla="*/ 0 w 875829"/>
              <a:gd name="connsiteY4" fmla="*/ 448185 h 896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829" h="896370" extrusionOk="0">
                <a:moveTo>
                  <a:pt x="0" y="448185"/>
                </a:moveTo>
                <a:cubicBezTo>
                  <a:pt x="-24220" y="153539"/>
                  <a:pt x="162179" y="36269"/>
                  <a:pt x="437915" y="0"/>
                </a:cubicBezTo>
                <a:cubicBezTo>
                  <a:pt x="695500" y="9470"/>
                  <a:pt x="851509" y="154501"/>
                  <a:pt x="875830" y="448185"/>
                </a:cubicBezTo>
                <a:cubicBezTo>
                  <a:pt x="819475" y="683870"/>
                  <a:pt x="680598" y="889727"/>
                  <a:pt x="437915" y="896370"/>
                </a:cubicBezTo>
                <a:cubicBezTo>
                  <a:pt x="161380" y="848567"/>
                  <a:pt x="16140" y="673615"/>
                  <a:pt x="0" y="448185"/>
                </a:cubicBezTo>
                <a:close/>
              </a:path>
            </a:pathLst>
          </a:custGeom>
          <a:noFill/>
          <a:ln w="57150">
            <a:solidFill>
              <a:srgbClr val="C53A71"/>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33">
            <p14:nvContentPartPr>
              <p14:cNvPr id="32" name="Ink 31">
                <a:extLst>
                  <a:ext uri="{FF2B5EF4-FFF2-40B4-BE49-F238E27FC236}">
                    <a16:creationId xmlns:a16="http://schemas.microsoft.com/office/drawing/2014/main" id="{93A52733-9029-3B44-A851-36B47AA1FB6D}"/>
                  </a:ext>
                </a:extLst>
              </p14:cNvPr>
              <p14:cNvContentPartPr/>
              <p14:nvPr/>
            </p14:nvContentPartPr>
            <p14:xfrm rot="3686922">
              <a:off x="10354699" y="4735464"/>
              <a:ext cx="251671" cy="107417"/>
            </p14:xfrm>
          </p:contentPart>
        </mc:Choice>
        <mc:Fallback xmlns="">
          <p:pic>
            <p:nvPicPr>
              <p:cNvPr id="32" name="Ink 31">
                <a:extLst>
                  <a:ext uri="{FF2B5EF4-FFF2-40B4-BE49-F238E27FC236}">
                    <a16:creationId xmlns:a16="http://schemas.microsoft.com/office/drawing/2014/main" id="{93A52733-9029-3B44-A851-36B47AA1FB6D}"/>
                  </a:ext>
                </a:extLst>
              </p:cNvPr>
              <p:cNvPicPr/>
              <p:nvPr/>
            </p:nvPicPr>
            <p:blipFill>
              <a:blip r:embed="rId34"/>
              <a:stretch>
                <a:fillRect/>
              </a:stretch>
            </p:blipFill>
            <p:spPr>
              <a:xfrm rot="3686922">
                <a:off x="10323735" y="4704568"/>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F422C319-4A8D-5FE8-F048-0D26E8BBA6C2}"/>
                  </a:ext>
                </a:extLst>
              </p14:cNvPr>
              <p14:cNvContentPartPr/>
              <p14:nvPr/>
            </p14:nvContentPartPr>
            <p14:xfrm>
              <a:off x="10392850" y="3268683"/>
              <a:ext cx="251671" cy="107417"/>
            </p14:xfrm>
          </p:contentPart>
        </mc:Choice>
        <mc:Fallback xmlns="">
          <p:pic>
            <p:nvPicPr>
              <p:cNvPr id="33" name="Ink 32">
                <a:extLst>
                  <a:ext uri="{FF2B5EF4-FFF2-40B4-BE49-F238E27FC236}">
                    <a16:creationId xmlns:a16="http://schemas.microsoft.com/office/drawing/2014/main" id="{F422C319-4A8D-5FE8-F048-0D26E8BBA6C2}"/>
                  </a:ext>
                </a:extLst>
              </p:cNvPr>
              <p:cNvPicPr/>
              <p:nvPr/>
            </p:nvPicPr>
            <p:blipFill>
              <a:blip r:embed="rId34"/>
              <a:stretch>
                <a:fillRect/>
              </a:stretch>
            </p:blipFill>
            <p:spPr>
              <a:xfrm>
                <a:off x="10361886" y="3237787"/>
                <a:ext cx="312879" cy="16849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4" name="Ink 33">
                <a:extLst>
                  <a:ext uri="{FF2B5EF4-FFF2-40B4-BE49-F238E27FC236}">
                    <a16:creationId xmlns:a16="http://schemas.microsoft.com/office/drawing/2014/main" id="{BDD4FBEE-18E2-D2E4-9327-30D4CFC6BAFF}"/>
                  </a:ext>
                </a:extLst>
              </p14:cNvPr>
              <p14:cNvContentPartPr/>
              <p14:nvPr/>
            </p14:nvContentPartPr>
            <p14:xfrm rot="19717955">
              <a:off x="9995710" y="2771252"/>
              <a:ext cx="252413" cy="107950"/>
            </p14:xfrm>
          </p:contentPart>
        </mc:Choice>
        <mc:Fallback xmlns="">
          <p:pic>
            <p:nvPicPr>
              <p:cNvPr id="34" name="Ink 33">
                <a:extLst>
                  <a:ext uri="{FF2B5EF4-FFF2-40B4-BE49-F238E27FC236}">
                    <a16:creationId xmlns:a16="http://schemas.microsoft.com/office/drawing/2014/main" id="{BDD4FBEE-18E2-D2E4-9327-30D4CFC6BAFF}"/>
                  </a:ext>
                </a:extLst>
              </p:cNvPr>
              <p:cNvPicPr/>
              <p:nvPr/>
            </p:nvPicPr>
            <p:blipFill>
              <a:blip r:embed="rId34"/>
              <a:stretch>
                <a:fillRect/>
              </a:stretch>
            </p:blipFill>
            <p:spPr>
              <a:xfrm rot="19717955">
                <a:off x="9964655" y="2740203"/>
                <a:ext cx="313801" cy="16932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97D29686-E02B-20D3-FB15-972F30F08CE5}"/>
                  </a:ext>
                </a:extLst>
              </p14:cNvPr>
              <p14:cNvContentPartPr/>
              <p14:nvPr/>
            </p14:nvContentPartPr>
            <p14:xfrm rot="18364274">
              <a:off x="9389833" y="2446846"/>
              <a:ext cx="252413" cy="107950"/>
            </p14:xfrm>
          </p:contentPart>
        </mc:Choice>
        <mc:Fallback xmlns="">
          <p:pic>
            <p:nvPicPr>
              <p:cNvPr id="35" name="Ink 34">
                <a:extLst>
                  <a:ext uri="{FF2B5EF4-FFF2-40B4-BE49-F238E27FC236}">
                    <a16:creationId xmlns:a16="http://schemas.microsoft.com/office/drawing/2014/main" id="{97D29686-E02B-20D3-FB15-972F30F08CE5}"/>
                  </a:ext>
                </a:extLst>
              </p:cNvPr>
              <p:cNvPicPr/>
              <p:nvPr/>
            </p:nvPicPr>
            <p:blipFill>
              <a:blip r:embed="rId34"/>
              <a:stretch>
                <a:fillRect/>
              </a:stretch>
            </p:blipFill>
            <p:spPr>
              <a:xfrm rot="18364274">
                <a:off x="9358778" y="2415797"/>
                <a:ext cx="313801" cy="169326"/>
              </a:xfrm>
              <a:prstGeom prst="rect">
                <a:avLst/>
              </a:prstGeom>
            </p:spPr>
          </p:pic>
        </mc:Fallback>
      </mc:AlternateContent>
      <p:sp>
        <p:nvSpPr>
          <p:cNvPr id="8" name="TextBox 7">
            <a:extLst>
              <a:ext uri="{FF2B5EF4-FFF2-40B4-BE49-F238E27FC236}">
                <a16:creationId xmlns:a16="http://schemas.microsoft.com/office/drawing/2014/main" id="{894EC5E5-CF08-49CB-E84D-598F63CE35FF}"/>
              </a:ext>
            </a:extLst>
          </p:cNvPr>
          <p:cNvSpPr txBox="1"/>
          <p:nvPr/>
        </p:nvSpPr>
        <p:spPr>
          <a:xfrm>
            <a:off x="254429" y="218975"/>
            <a:ext cx="10333256"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So what does Connect Somerset add?</a:t>
            </a:r>
          </a:p>
        </p:txBody>
      </p:sp>
    </p:spTree>
    <p:extLst>
      <p:ext uri="{BB962C8B-B14F-4D97-AF65-F5344CB8AC3E}">
        <p14:creationId xmlns:p14="http://schemas.microsoft.com/office/powerpoint/2010/main" val="8884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A3F96613-C138-D14E-5027-4732DED55A30}"/>
              </a:ext>
            </a:extLst>
          </p:cNvPr>
          <p:cNvPicPr>
            <a:picLocks noChangeAspect="1"/>
          </p:cNvPicPr>
          <p:nvPr/>
        </p:nvPicPr>
        <p:blipFill rotWithShape="1">
          <a:blip r:embed="rId3">
            <a:extLst>
              <a:ext uri="{28A0092B-C50C-407E-A947-70E740481C1C}">
                <a14:useLocalDpi xmlns:a14="http://schemas.microsoft.com/office/drawing/2010/main" val="0"/>
              </a:ext>
            </a:extLst>
          </a:blip>
          <a:srcRect l="18" r="1356"/>
          <a:stretch/>
        </p:blipFill>
        <p:spPr>
          <a:xfrm>
            <a:off x="-182880" y="-175260"/>
            <a:ext cx="12513700" cy="7157273"/>
          </a:xfrm>
          <a:prstGeom prst="rect">
            <a:avLst/>
          </a:prstGeom>
        </p:spPr>
      </p:pic>
      <p:pic>
        <p:nvPicPr>
          <p:cNvPr id="3" name="Graphic 2">
            <a:extLst>
              <a:ext uri="{FF2B5EF4-FFF2-40B4-BE49-F238E27FC236}">
                <a16:creationId xmlns:a16="http://schemas.microsoft.com/office/drawing/2014/main" id="{9C5DC0CC-295C-1159-5A45-FBF291814E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7186" y="2046214"/>
            <a:ext cx="5557629" cy="1706394"/>
          </a:xfrm>
          <a:prstGeom prst="rect">
            <a:avLst/>
          </a:prstGeom>
        </p:spPr>
      </p:pic>
      <p:pic>
        <p:nvPicPr>
          <p:cNvPr id="85" name="Graphic 84">
            <a:extLst>
              <a:ext uri="{FF2B5EF4-FFF2-40B4-BE49-F238E27FC236}">
                <a16:creationId xmlns:a16="http://schemas.microsoft.com/office/drawing/2014/main" id="{4119F521-EF26-D129-AC4A-E35F629216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0749" y="4555473"/>
            <a:ext cx="2780031" cy="1970655"/>
          </a:xfrm>
          <a:prstGeom prst="rect">
            <a:avLst/>
          </a:prstGeom>
        </p:spPr>
      </p:pic>
      <p:pic>
        <p:nvPicPr>
          <p:cNvPr id="89" name="Graphic 88">
            <a:extLst>
              <a:ext uri="{FF2B5EF4-FFF2-40B4-BE49-F238E27FC236}">
                <a16:creationId xmlns:a16="http://schemas.microsoft.com/office/drawing/2014/main" id="{2399A91A-14D6-85C6-724A-E263070E8E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10272" y="536730"/>
            <a:ext cx="2197572" cy="2048584"/>
          </a:xfrm>
          <a:prstGeom prst="rect">
            <a:avLst/>
          </a:prstGeom>
        </p:spPr>
      </p:pic>
      <p:pic>
        <p:nvPicPr>
          <p:cNvPr id="92" name="Graphic 91">
            <a:extLst>
              <a:ext uri="{FF2B5EF4-FFF2-40B4-BE49-F238E27FC236}">
                <a16:creationId xmlns:a16="http://schemas.microsoft.com/office/drawing/2014/main" id="{F09AAAD4-87EA-6E3B-A5CA-5EA5398F24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360" y="3803115"/>
            <a:ext cx="1521504" cy="2489734"/>
          </a:xfrm>
          <a:prstGeom prst="rect">
            <a:avLst/>
          </a:prstGeom>
        </p:spPr>
      </p:pic>
      <p:pic>
        <p:nvPicPr>
          <p:cNvPr id="97" name="Graphic 96">
            <a:extLst>
              <a:ext uri="{FF2B5EF4-FFF2-40B4-BE49-F238E27FC236}">
                <a16:creationId xmlns:a16="http://schemas.microsoft.com/office/drawing/2014/main" id="{C3188C28-E7D1-7545-B4D0-441183B7C79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7018" y="348149"/>
            <a:ext cx="2163166" cy="2425747"/>
          </a:xfrm>
          <a:prstGeom prst="rect">
            <a:avLst/>
          </a:prstGeom>
        </p:spPr>
      </p:pic>
      <p:pic>
        <p:nvPicPr>
          <p:cNvPr id="99" name="Graphic 98">
            <a:extLst>
              <a:ext uri="{FF2B5EF4-FFF2-40B4-BE49-F238E27FC236}">
                <a16:creationId xmlns:a16="http://schemas.microsoft.com/office/drawing/2014/main" id="{399A516F-10B6-6D90-A675-A6CDAE72A3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74950" y="4839261"/>
            <a:ext cx="2274857" cy="1779810"/>
          </a:xfrm>
          <a:prstGeom prst="rect">
            <a:avLst/>
          </a:prstGeom>
        </p:spPr>
      </p:pic>
      <p:pic>
        <p:nvPicPr>
          <p:cNvPr id="101" name="Graphic 100">
            <a:extLst>
              <a:ext uri="{FF2B5EF4-FFF2-40B4-BE49-F238E27FC236}">
                <a16:creationId xmlns:a16="http://schemas.microsoft.com/office/drawing/2014/main" id="{C916B983-02FD-A805-CDA5-0E26D85D49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6846187" flipH="1">
            <a:off x="2595174" y="3714256"/>
            <a:ext cx="716828" cy="848875"/>
          </a:xfrm>
          <a:prstGeom prst="rect">
            <a:avLst/>
          </a:prstGeom>
        </p:spPr>
      </p:pic>
      <p:pic>
        <p:nvPicPr>
          <p:cNvPr id="102" name="Graphic 101">
            <a:extLst>
              <a:ext uri="{FF2B5EF4-FFF2-40B4-BE49-F238E27FC236}">
                <a16:creationId xmlns:a16="http://schemas.microsoft.com/office/drawing/2014/main" id="{2AF4BBE3-241E-8AD7-3FE1-6D78AE4DAB3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034994" flipH="1" flipV="1">
            <a:off x="2837785" y="1030132"/>
            <a:ext cx="716828" cy="848875"/>
          </a:xfrm>
          <a:prstGeom prst="rect">
            <a:avLst/>
          </a:prstGeom>
        </p:spPr>
      </p:pic>
      <p:pic>
        <p:nvPicPr>
          <p:cNvPr id="103" name="Graphic 102">
            <a:extLst>
              <a:ext uri="{FF2B5EF4-FFF2-40B4-BE49-F238E27FC236}">
                <a16:creationId xmlns:a16="http://schemas.microsoft.com/office/drawing/2014/main" id="{B92532ED-8746-7CCD-4C08-28D34944C7D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565006" flipV="1">
            <a:off x="7971632" y="1030132"/>
            <a:ext cx="716828" cy="848875"/>
          </a:xfrm>
          <a:prstGeom prst="rect">
            <a:avLst/>
          </a:prstGeom>
        </p:spPr>
      </p:pic>
      <p:pic>
        <p:nvPicPr>
          <p:cNvPr id="105" name="Graphic 104">
            <a:extLst>
              <a:ext uri="{FF2B5EF4-FFF2-40B4-BE49-F238E27FC236}">
                <a16:creationId xmlns:a16="http://schemas.microsoft.com/office/drawing/2014/main" id="{260318CC-FA52-847A-B897-3C201C2866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77168" y="3987947"/>
            <a:ext cx="255214" cy="638036"/>
          </a:xfrm>
          <a:prstGeom prst="rect">
            <a:avLst/>
          </a:prstGeom>
        </p:spPr>
      </p:pic>
      <p:pic>
        <p:nvPicPr>
          <p:cNvPr id="106" name="Graphic 105">
            <a:extLst>
              <a:ext uri="{FF2B5EF4-FFF2-40B4-BE49-F238E27FC236}">
                <a16:creationId xmlns:a16="http://schemas.microsoft.com/office/drawing/2014/main" id="{17F434FB-5D31-7031-1820-AA5C31EF66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5565006" flipH="1" flipV="1">
            <a:off x="8271236" y="3781719"/>
            <a:ext cx="601121" cy="903879"/>
          </a:xfrm>
          <a:prstGeom prst="rect">
            <a:avLst/>
          </a:prstGeom>
        </p:spPr>
      </p:pic>
    </p:spTree>
    <p:extLst>
      <p:ext uri="{BB962C8B-B14F-4D97-AF65-F5344CB8AC3E}">
        <p14:creationId xmlns:p14="http://schemas.microsoft.com/office/powerpoint/2010/main" val="96898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BF5A4A-37A1-90BC-C738-A5713751E805}"/>
              </a:ext>
            </a:extLst>
          </p:cNvPr>
          <p:cNvSpPr txBox="1"/>
          <p:nvPr/>
        </p:nvSpPr>
        <p:spPr>
          <a:xfrm>
            <a:off x="173736" y="84784"/>
            <a:ext cx="7171543" cy="477054"/>
          </a:xfrm>
          <a:prstGeom prst="rect">
            <a:avLst/>
          </a:prstGeom>
          <a:noFill/>
        </p:spPr>
        <p:txBody>
          <a:bodyPr wrap="square" rtlCol="0">
            <a:spAutoFit/>
          </a:bodyPr>
          <a:lstStyle/>
          <a:p>
            <a:r>
              <a:rPr lang="en-GB" sz="2500" b="1" dirty="0"/>
              <a:t>Transform Data View </a:t>
            </a:r>
          </a:p>
        </p:txBody>
      </p:sp>
      <p:sp>
        <p:nvSpPr>
          <p:cNvPr id="5" name="TextBox 4">
            <a:extLst>
              <a:ext uri="{FF2B5EF4-FFF2-40B4-BE49-F238E27FC236}">
                <a16:creationId xmlns:a16="http://schemas.microsoft.com/office/drawing/2014/main" id="{A9D165CB-FEB1-D38F-1FA5-3597626CA7E1}"/>
              </a:ext>
            </a:extLst>
          </p:cNvPr>
          <p:cNvSpPr txBox="1"/>
          <p:nvPr/>
        </p:nvSpPr>
        <p:spPr>
          <a:xfrm>
            <a:off x="282593" y="689788"/>
            <a:ext cx="11448769" cy="4909036"/>
          </a:xfrm>
          <a:prstGeom prst="rect">
            <a:avLst/>
          </a:prstGeom>
          <a:noFill/>
        </p:spPr>
        <p:txBody>
          <a:bodyPr wrap="square" rtlCol="0">
            <a:spAutoFit/>
          </a:bodyPr>
          <a:lstStyle/>
          <a:p>
            <a:r>
              <a:rPr lang="en-GB" sz="1600" b="1" dirty="0"/>
              <a:t>Why?</a:t>
            </a:r>
          </a:p>
          <a:p>
            <a:endParaRPr lang="en-GB" sz="800" dirty="0"/>
          </a:p>
          <a:p>
            <a:pPr marL="285750" indent="-285750">
              <a:buFont typeface="Arial" panose="020B0604020202020204" pitchFamily="34" charset="0"/>
              <a:buChar char="•"/>
            </a:pPr>
            <a:r>
              <a:rPr lang="en-GB" sz="1500" dirty="0"/>
              <a:t>Understanding the life of a child and their family has historically been a challenge</a:t>
            </a:r>
          </a:p>
          <a:p>
            <a:pPr marL="285750" indent="-285750">
              <a:buFont typeface="Arial" panose="020B0604020202020204" pitchFamily="34" charset="0"/>
              <a:buChar char="•"/>
            </a:pPr>
            <a:r>
              <a:rPr lang="en-GB" sz="1500" dirty="0"/>
              <a:t>Poor or non-existent information sharing is a factor repeatedly identified as an issue in case reviews</a:t>
            </a:r>
          </a:p>
          <a:p>
            <a:pPr marL="285750" indent="-285750">
              <a:buFont typeface="Arial" panose="020B0604020202020204" pitchFamily="34" charset="0"/>
              <a:buChar char="•"/>
            </a:pPr>
            <a:endParaRPr lang="en-GB" sz="800" dirty="0"/>
          </a:p>
          <a:p>
            <a:r>
              <a:rPr lang="en-GB" sz="1500" b="1" dirty="0"/>
              <a:t>What is Transform Data View?</a:t>
            </a:r>
          </a:p>
          <a:p>
            <a:endParaRPr lang="en-GB" sz="800" b="1" dirty="0"/>
          </a:p>
          <a:p>
            <a:pPr marL="285750" indent="-285750">
              <a:buFont typeface="Arial" panose="020B0604020202020204" pitchFamily="34" charset="0"/>
              <a:buChar char="•"/>
            </a:pPr>
            <a:r>
              <a:rPr lang="en-GB" sz="1500" dirty="0"/>
              <a:t>Transform Data View is Somerset’s solution to joining-up fragmented case management systems</a:t>
            </a:r>
          </a:p>
          <a:p>
            <a:pPr marL="285750" indent="-285750">
              <a:buFont typeface="Arial" panose="020B0604020202020204" pitchFamily="34" charset="0"/>
              <a:buChar char="•"/>
            </a:pPr>
            <a:r>
              <a:rPr lang="en-GB" sz="1500" dirty="0"/>
              <a:t>It surfaces data in one place, joining up the early help system, by showing involvements with other professionals</a:t>
            </a:r>
          </a:p>
          <a:p>
            <a:pPr marL="285750" indent="-285750">
              <a:buFont typeface="Arial" panose="020B0604020202020204" pitchFamily="34" charset="0"/>
              <a:buChar char="•"/>
            </a:pPr>
            <a:r>
              <a:rPr lang="en-GB" sz="1500" dirty="0"/>
              <a:t>It is fully automated, pulling data in from multiple sources, matching the single individual’s vulnerabilities to their family members</a:t>
            </a:r>
          </a:p>
          <a:p>
            <a:pPr marL="285750" indent="-285750">
              <a:buFont typeface="Arial" panose="020B0604020202020204" pitchFamily="34" charset="0"/>
              <a:buChar char="•"/>
            </a:pPr>
            <a:r>
              <a:rPr lang="en-GB" sz="1500" dirty="0"/>
              <a:t>It gives a holistic view of the family’s complexities in one place for the first time.</a:t>
            </a:r>
          </a:p>
          <a:p>
            <a:pPr marL="285750" indent="-285750">
              <a:buFont typeface="Arial" panose="020B0604020202020204" pitchFamily="34" charset="0"/>
              <a:buChar char="•"/>
            </a:pPr>
            <a:r>
              <a:rPr lang="en-GB" sz="1500" dirty="0"/>
              <a:t>It identifies risk, harm and threat</a:t>
            </a:r>
          </a:p>
          <a:p>
            <a:pPr marL="285750" indent="-285750">
              <a:buFont typeface="Arial" panose="020B0604020202020204" pitchFamily="34" charset="0"/>
              <a:buChar char="•"/>
            </a:pPr>
            <a:endParaRPr lang="en-GB" sz="1400" dirty="0"/>
          </a:p>
          <a:p>
            <a:pPr marL="742950" lvl="1" indent="-285750">
              <a:buFont typeface="Arial" panose="020B0604020202020204" pitchFamily="34" charset="0"/>
              <a:buChar char="•"/>
            </a:pPr>
            <a:endParaRPr lang="en-GB" sz="1400" dirty="0"/>
          </a:p>
          <a:p>
            <a:endParaRPr lang="en-GB" sz="1600" dirty="0"/>
          </a:p>
          <a:p>
            <a:endParaRPr lang="en-GB" sz="1600" dirty="0"/>
          </a:p>
          <a:p>
            <a:endParaRPr lang="en-GB" sz="1600" dirty="0"/>
          </a:p>
          <a:p>
            <a:endParaRPr lang="en-GB" sz="1600" dirty="0"/>
          </a:p>
          <a:p>
            <a:endParaRPr lang="en-GB" sz="1600" dirty="0"/>
          </a:p>
          <a:p>
            <a:endParaRPr lang="en-GB" sz="1500" dirty="0"/>
          </a:p>
          <a:p>
            <a:r>
              <a:rPr lang="en-GB" sz="1500" b="1" dirty="0"/>
              <a:t>Want to know more about it?</a:t>
            </a:r>
          </a:p>
          <a:p>
            <a:r>
              <a:rPr lang="en-GB" sz="1500" dirty="0"/>
              <a:t>Please contact </a:t>
            </a:r>
            <a:r>
              <a:rPr lang="en-GB" sz="1500" b="1" dirty="0">
                <a:solidFill>
                  <a:srgbClr val="0070C0"/>
                </a:solidFill>
                <a:hlinkClick r:id="rId2"/>
              </a:rPr>
              <a:t>Joanne.Harris@somerset.gov.uk</a:t>
            </a:r>
            <a:r>
              <a:rPr lang="en-GB" sz="1500" b="1" dirty="0">
                <a:solidFill>
                  <a:srgbClr val="0070C0"/>
                </a:solidFill>
              </a:rPr>
              <a:t> </a:t>
            </a:r>
            <a:r>
              <a:rPr lang="en-GB" sz="1500" dirty="0">
                <a:solidFill>
                  <a:srgbClr val="0070C0"/>
                </a:solidFill>
              </a:rPr>
              <a:t> </a:t>
            </a:r>
            <a:r>
              <a:rPr lang="en-GB" sz="1500" dirty="0"/>
              <a:t>for further information </a:t>
            </a:r>
          </a:p>
        </p:txBody>
      </p:sp>
      <p:pic>
        <p:nvPicPr>
          <p:cNvPr id="6" name="Picture 5">
            <a:extLst>
              <a:ext uri="{FF2B5EF4-FFF2-40B4-BE49-F238E27FC236}">
                <a16:creationId xmlns:a16="http://schemas.microsoft.com/office/drawing/2014/main" id="{47F19F3F-3306-70D9-5C65-E649E5CF8F5A}"/>
              </a:ext>
            </a:extLst>
          </p:cNvPr>
          <p:cNvPicPr>
            <a:picLocks noChangeAspect="1"/>
          </p:cNvPicPr>
          <p:nvPr/>
        </p:nvPicPr>
        <p:blipFill>
          <a:blip r:embed="rId3"/>
          <a:stretch>
            <a:fillRect/>
          </a:stretch>
        </p:blipFill>
        <p:spPr>
          <a:xfrm>
            <a:off x="7541081" y="2939143"/>
            <a:ext cx="4190281" cy="2555775"/>
          </a:xfrm>
          <a:prstGeom prst="rect">
            <a:avLst/>
          </a:prstGeom>
        </p:spPr>
      </p:pic>
      <p:sp>
        <p:nvSpPr>
          <p:cNvPr id="2" name="TextBox 1">
            <a:extLst>
              <a:ext uri="{FF2B5EF4-FFF2-40B4-BE49-F238E27FC236}">
                <a16:creationId xmlns:a16="http://schemas.microsoft.com/office/drawing/2014/main" id="{7E4C4EE8-4AB5-DD63-6DD9-7030F05E4FA1}"/>
              </a:ext>
            </a:extLst>
          </p:cNvPr>
          <p:cNvSpPr txBox="1"/>
          <p:nvPr/>
        </p:nvSpPr>
        <p:spPr>
          <a:xfrm>
            <a:off x="282593" y="3278302"/>
            <a:ext cx="7062686" cy="1723549"/>
          </a:xfrm>
          <a:prstGeom prst="rect">
            <a:avLst/>
          </a:prstGeom>
          <a:noFill/>
        </p:spPr>
        <p:txBody>
          <a:bodyPr wrap="square" rtlCol="0">
            <a:spAutoFit/>
          </a:bodyPr>
          <a:lstStyle/>
          <a:p>
            <a:r>
              <a:rPr lang="en-GB" sz="1500" dirty="0"/>
              <a:t>Somerset Council has been enabling access to Practitioners, external to the Local Authority for three years. </a:t>
            </a:r>
          </a:p>
          <a:p>
            <a:endParaRPr lang="en-GB" sz="800" dirty="0"/>
          </a:p>
          <a:p>
            <a:r>
              <a:rPr lang="en-GB" sz="1500" dirty="0"/>
              <a:t>The positive feedback received has been encouraging, with evidence on making a significant difference to the safeguarding of children and their families. </a:t>
            </a:r>
          </a:p>
          <a:p>
            <a:endParaRPr lang="en-GB" sz="800" dirty="0"/>
          </a:p>
          <a:p>
            <a:r>
              <a:rPr lang="en-GB" sz="1500" dirty="0"/>
              <a:t>Somerset is leading the way, nationally, with the DfE funding a project to write a guide on building the system for other Local Authorities to follow</a:t>
            </a:r>
          </a:p>
        </p:txBody>
      </p:sp>
    </p:spTree>
    <p:extLst>
      <p:ext uri="{BB962C8B-B14F-4D97-AF65-F5344CB8AC3E}">
        <p14:creationId xmlns:p14="http://schemas.microsoft.com/office/powerpoint/2010/main" val="99000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5105A8-58D2-F1FB-2D79-543DF08E6456}"/>
              </a:ext>
            </a:extLst>
          </p:cNvPr>
          <p:cNvSpPr txBox="1"/>
          <p:nvPr/>
        </p:nvSpPr>
        <p:spPr>
          <a:xfrm>
            <a:off x="361950" y="1099918"/>
            <a:ext cx="6685796" cy="4708981"/>
          </a:xfrm>
          <a:prstGeom prst="rect">
            <a:avLst/>
          </a:prstGeom>
          <a:noFill/>
        </p:spPr>
        <p:txBody>
          <a:bodyPr wrap="square">
            <a:spAutoFit/>
          </a:bodyPr>
          <a:lstStyle/>
          <a:p>
            <a:pPr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Easy to digest universal </a:t>
            </a:r>
            <a:r>
              <a:rPr lang="en-GB" sz="2000" b="1" i="0" u="none" strike="noStrike">
                <a:solidFill>
                  <a:srgbClr val="DB316C"/>
                </a:solidFill>
                <a:effectLst/>
                <a:latin typeface="Arial" panose="020B0604020202020204" pitchFamily="34" charset="0"/>
              </a:rPr>
              <a:t>offer</a:t>
            </a:r>
            <a:r>
              <a:rPr lang="en-GB" sz="2000" b="0" i="0" u="none" strike="noStrike">
                <a:solidFill>
                  <a:srgbClr val="DB316C"/>
                </a:solidFill>
                <a:effectLst/>
                <a:latin typeface="Arial" panose="020B0604020202020204" pitchFamily="34" charset="0"/>
              </a:rPr>
              <a:t> </a:t>
            </a:r>
            <a:r>
              <a:rPr lang="en-GB" sz="2000" b="1" i="0" u="none" strike="noStrike">
                <a:solidFill>
                  <a:srgbClr val="DB316C"/>
                </a:solidFill>
                <a:effectLst/>
                <a:latin typeface="Arial" panose="020B0604020202020204" pitchFamily="34" charset="0"/>
              </a:rPr>
              <a:t>of early help </a:t>
            </a:r>
            <a:r>
              <a:rPr lang="en-GB" sz="2000" b="0" i="0" u="none" strike="noStrike">
                <a:solidFill>
                  <a:srgbClr val="19233E"/>
                </a:solidFill>
                <a:effectLst/>
                <a:latin typeface="Arial" panose="020B0604020202020204" pitchFamily="34" charset="0"/>
              </a:rPr>
              <a:t>that’s available to all families</a:t>
            </a:r>
            <a:r>
              <a:rPr lang="en-US" sz="2000" b="0" i="0">
                <a:solidFill>
                  <a:srgbClr val="19233E"/>
                </a:solidFill>
                <a:effectLst/>
                <a:latin typeface="Arial" panose="020B0604020202020204" pitchFamily="34" charset="0"/>
              </a:rPr>
              <a:t>​</a:t>
            </a:r>
            <a:endParaRPr lang="en-US" sz="2000">
              <a:solidFill>
                <a:srgbClr val="1A162E"/>
              </a:solidFill>
              <a:latin typeface="Arial" panose="020B0604020202020204" pitchFamily="34" charset="0"/>
            </a:endParaRPr>
          </a:p>
          <a:p>
            <a:pPr marL="342900" indent="-342900"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Building </a:t>
            </a:r>
            <a:r>
              <a:rPr lang="en-GB" sz="2000" b="1" i="0" u="none" strike="noStrike">
                <a:solidFill>
                  <a:srgbClr val="DB316C"/>
                </a:solidFill>
                <a:effectLst/>
                <a:latin typeface="Arial" panose="020B0604020202020204" pitchFamily="34" charset="0"/>
              </a:rPr>
              <a:t>resilience</a:t>
            </a:r>
            <a:r>
              <a:rPr lang="en-GB" sz="2000" b="0" i="0" u="none" strike="noStrike">
                <a:solidFill>
                  <a:srgbClr val="19233E"/>
                </a:solidFill>
                <a:effectLst/>
                <a:latin typeface="Arial" panose="020B0604020202020204" pitchFamily="34" charset="0"/>
              </a:rPr>
              <a:t> for families</a:t>
            </a:r>
            <a:r>
              <a:rPr lang="en-US" sz="2000" b="0" i="0">
                <a:solidFill>
                  <a:srgbClr val="19233E"/>
                </a:solidFill>
                <a:effectLst/>
                <a:latin typeface="Arial" panose="020B0604020202020204" pitchFamily="34" charset="0"/>
              </a:rPr>
              <a:t>​</a:t>
            </a:r>
            <a:endParaRPr lang="en-US"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0" i="0" u="none" strike="noStrike">
                <a:solidFill>
                  <a:srgbClr val="19233E"/>
                </a:solidFill>
                <a:effectLst/>
                <a:latin typeface="Arial" panose="020B0604020202020204" pitchFamily="34" charset="0"/>
              </a:rPr>
              <a:t>Includes support with cost-of-living crisis, #LearnForLove parenting support, Council and partners’ advice and guidance</a:t>
            </a:r>
            <a:r>
              <a:rPr lang="en-US" sz="2000" b="0" i="0">
                <a:solidFill>
                  <a:srgbClr val="19233E"/>
                </a:solidFill>
                <a:effectLst/>
                <a:latin typeface="Arial" panose="020B0604020202020204" pitchFamily="34" charset="0"/>
              </a:rPr>
              <a:t>​</a:t>
            </a:r>
            <a:endParaRPr lang="en-US" sz="2000" b="0" i="0">
              <a:solidFill>
                <a:srgbClr val="1A162E"/>
              </a:solidFill>
              <a:effectLst/>
              <a:latin typeface="Arial" panose="020B0604020202020204" pitchFamily="34" charset="0"/>
            </a:endParaRPr>
          </a:p>
          <a:p>
            <a:pPr algn="l" rtl="0" fontAlgn="base">
              <a:buFont typeface="Arial" panose="020B0604020202020204" pitchFamily="34" charset="0"/>
              <a:buChar char="•"/>
            </a:pPr>
            <a:endParaRPr lang="en-GB" sz="2000" b="0" i="0">
              <a:solidFill>
                <a:srgbClr val="1A162E"/>
              </a:solidFill>
              <a:effectLst/>
              <a:latin typeface="Arial" panose="020B0604020202020204" pitchFamily="34" charset="0"/>
            </a:endParaRPr>
          </a:p>
          <a:p>
            <a:pPr marL="342900" indent="-342900" algn="l" rtl="0" fontAlgn="base">
              <a:buFont typeface="Arial" panose="020B0604020202020204" pitchFamily="34" charset="0"/>
              <a:buChar char="•"/>
            </a:pPr>
            <a:r>
              <a:rPr lang="en-GB" sz="2000" b="1" i="0" u="none" strike="noStrike">
                <a:solidFill>
                  <a:srgbClr val="DB316C"/>
                </a:solidFill>
                <a:effectLst/>
                <a:latin typeface="Arial" panose="020B0604020202020204" pitchFamily="34" charset="0"/>
              </a:rPr>
              <a:t>All professionals have conversations with families </a:t>
            </a:r>
            <a:r>
              <a:rPr lang="en-GB" sz="2000" b="0" i="0" u="none" strike="noStrike">
                <a:solidFill>
                  <a:srgbClr val="19233E"/>
                </a:solidFill>
                <a:effectLst/>
                <a:latin typeface="Arial" panose="020B0604020202020204" pitchFamily="34" charset="0"/>
              </a:rPr>
              <a:t>about what’s available to help, c.f. </a:t>
            </a:r>
            <a:r>
              <a:rPr lang="en-GB" sz="2000" b="0" i="1" u="none" strike="noStrike">
                <a:solidFill>
                  <a:srgbClr val="19233E"/>
                </a:solidFill>
                <a:effectLst/>
                <a:latin typeface="Arial" panose="020B0604020202020204" pitchFamily="34" charset="0"/>
              </a:rPr>
              <a:t>Making Every Contact Count</a:t>
            </a:r>
            <a:r>
              <a:rPr lang="en-US" sz="2000" b="0" i="0">
                <a:solidFill>
                  <a:srgbClr val="19233E"/>
                </a:solidFill>
                <a:effectLst/>
                <a:latin typeface="Arial" panose="020B0604020202020204" pitchFamily="34" charset="0"/>
              </a:rPr>
              <a:t>​</a:t>
            </a:r>
          </a:p>
          <a:p>
            <a:pPr marL="342900" indent="-342900" algn="l" rtl="0" fontAlgn="base">
              <a:buFont typeface="Arial" panose="020B0604020202020204" pitchFamily="34" charset="0"/>
              <a:buChar char="•"/>
            </a:pPr>
            <a:endParaRPr lang="en-US" sz="2000" b="0" i="0">
              <a:solidFill>
                <a:srgbClr val="19233E"/>
              </a:solidFill>
              <a:effectLst/>
              <a:latin typeface="Arial" panose="020B0604020202020204" pitchFamily="34" charset="0"/>
            </a:endParaRPr>
          </a:p>
          <a:p>
            <a:pPr algn="l" rtl="0" fontAlgn="base"/>
            <a:r>
              <a:rPr lang="en-US" sz="2000">
                <a:solidFill>
                  <a:srgbClr val="DC4C65"/>
                </a:solidFill>
                <a:latin typeface="Arial" panose="020B0604020202020204" pitchFamily="34" charset="0"/>
              </a:rPr>
              <a:t>     </a:t>
            </a:r>
            <a:r>
              <a:rPr lang="en-US" sz="2000" b="1" i="0">
                <a:solidFill>
                  <a:srgbClr val="DC4C65"/>
                </a:solidFill>
                <a:effectLst/>
                <a:latin typeface="Arial" panose="020B0604020202020204" pitchFamily="34" charset="0"/>
                <a:hlinkClick r:id="rId3">
                  <a:extLst>
                    <a:ext uri="{A12FA001-AC4F-418D-AE19-62706E023703}">
                      <ahyp:hlinkClr xmlns:ahyp="http://schemas.microsoft.com/office/drawing/2018/hyperlinkcolor" val="tx"/>
                    </a:ext>
                  </a:extLst>
                </a:hlinkClick>
              </a:rPr>
              <a:t>ConnectSomers</a:t>
            </a:r>
            <a:r>
              <a:rPr lang="en-US" sz="2000" b="1">
                <a:solidFill>
                  <a:srgbClr val="DC4C65"/>
                </a:solidFill>
                <a:latin typeface="Arial" panose="020B0604020202020204" pitchFamily="34" charset="0"/>
                <a:hlinkClick r:id="rId3">
                  <a:extLst>
                    <a:ext uri="{A12FA001-AC4F-418D-AE19-62706E023703}">
                      <ahyp:hlinkClr xmlns:ahyp="http://schemas.microsoft.com/office/drawing/2018/hyperlinkcolor" val="tx"/>
                    </a:ext>
                  </a:extLst>
                </a:hlinkClick>
              </a:rPr>
              <a:t>et.org.uk/Help4All</a:t>
            </a:r>
            <a:endParaRPr lang="en-US" sz="2000" b="1" i="0">
              <a:solidFill>
                <a:srgbClr val="DC4C65"/>
              </a:solidFill>
              <a:effectLst/>
              <a:latin typeface="Arial" panose="020B0604020202020204" pitchFamily="34" charset="0"/>
            </a:endParaRPr>
          </a:p>
        </p:txBody>
      </p:sp>
      <p:pic>
        <p:nvPicPr>
          <p:cNvPr id="2" name="Picture 1">
            <a:extLst>
              <a:ext uri="{FF2B5EF4-FFF2-40B4-BE49-F238E27FC236}">
                <a16:creationId xmlns:a16="http://schemas.microsoft.com/office/drawing/2014/main" id="{369D87E6-7A9B-FD14-AC75-09ECFE757413}"/>
              </a:ext>
            </a:extLst>
          </p:cNvPr>
          <p:cNvPicPr>
            <a:picLocks noChangeAspect="1"/>
          </p:cNvPicPr>
          <p:nvPr/>
        </p:nvPicPr>
        <p:blipFill>
          <a:blip r:embed="rId4"/>
          <a:stretch>
            <a:fillRect/>
          </a:stretch>
        </p:blipFill>
        <p:spPr>
          <a:xfrm rot="208996">
            <a:off x="8708103" y="2325626"/>
            <a:ext cx="2942156" cy="188908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C114481B-E1C2-56B7-7F69-0FEC7F0A0FC0}"/>
              </a:ext>
            </a:extLst>
          </p:cNvPr>
          <p:cNvGrpSpPr/>
          <p:nvPr/>
        </p:nvGrpSpPr>
        <p:grpSpPr>
          <a:xfrm>
            <a:off x="7160216" y="299136"/>
            <a:ext cx="4490043" cy="5314961"/>
            <a:chOff x="6933150" y="329821"/>
            <a:chExt cx="4490043" cy="5314961"/>
          </a:xfrm>
        </p:grpSpPr>
        <p:pic>
          <p:nvPicPr>
            <p:cNvPr id="4" name="Picture 3">
              <a:extLst>
                <a:ext uri="{FF2B5EF4-FFF2-40B4-BE49-F238E27FC236}">
                  <a16:creationId xmlns:a16="http://schemas.microsoft.com/office/drawing/2014/main" id="{879B3B9D-5C6B-7050-5650-5D8FBDB02908}"/>
                </a:ext>
              </a:extLst>
            </p:cNvPr>
            <p:cNvPicPr>
              <a:picLocks noChangeAspect="1"/>
            </p:cNvPicPr>
            <p:nvPr/>
          </p:nvPicPr>
          <p:blipFill>
            <a:blip r:embed="rId5"/>
            <a:stretch>
              <a:fillRect/>
            </a:stretch>
          </p:blipFill>
          <p:spPr>
            <a:xfrm>
              <a:off x="6933150" y="329821"/>
              <a:ext cx="3764158" cy="5314961"/>
            </a:xfrm>
            <a:prstGeom prst="rect">
              <a:avLst/>
            </a:prstGeom>
            <a:effectLst>
              <a:outerShdw blurRad="157049" dist="162334" dir="5220000" sx="101674" sy="101674" algn="ctr" rotWithShape="0">
                <a:prstClr val="black">
                  <a:alpha val="13322"/>
                </a:prstClr>
              </a:outerShdw>
            </a:effectLst>
          </p:spPr>
        </p:pic>
        <p:pic>
          <p:nvPicPr>
            <p:cNvPr id="7" name="Picture 6">
              <a:extLst>
                <a:ext uri="{FF2B5EF4-FFF2-40B4-BE49-F238E27FC236}">
                  <a16:creationId xmlns:a16="http://schemas.microsoft.com/office/drawing/2014/main" id="{9ED5C6E5-9D76-FA82-4C17-53ED111AA4D9}"/>
                </a:ext>
              </a:extLst>
            </p:cNvPr>
            <p:cNvPicPr>
              <a:picLocks noChangeAspect="1"/>
            </p:cNvPicPr>
            <p:nvPr/>
          </p:nvPicPr>
          <p:blipFill>
            <a:blip r:embed="rId4"/>
            <a:stretch>
              <a:fillRect/>
            </a:stretch>
          </p:blipFill>
          <p:spPr>
            <a:xfrm rot="208996">
              <a:off x="8481037" y="2356311"/>
              <a:ext cx="2942156" cy="188908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6439664D-2D19-4D22-B13A-07C3615225D8}"/>
                </a:ext>
              </a:extLst>
            </p:cNvPr>
            <p:cNvPicPr>
              <a:picLocks noChangeAspect="1"/>
            </p:cNvPicPr>
            <p:nvPr/>
          </p:nvPicPr>
          <p:blipFill rotWithShape="1">
            <a:blip r:embed="rId6"/>
            <a:srcRect l="1330" t="1" b="-7846"/>
            <a:stretch/>
          </p:blipFill>
          <p:spPr>
            <a:xfrm>
              <a:off x="6933150" y="429656"/>
              <a:ext cx="2106002" cy="527274"/>
            </a:xfrm>
            <a:prstGeom prst="rect">
              <a:avLst/>
            </a:prstGeom>
          </p:spPr>
        </p:pic>
      </p:grpSp>
      <p:sp>
        <p:nvSpPr>
          <p:cNvPr id="9" name="TextBox 8">
            <a:extLst>
              <a:ext uri="{FF2B5EF4-FFF2-40B4-BE49-F238E27FC236}">
                <a16:creationId xmlns:a16="http://schemas.microsoft.com/office/drawing/2014/main" id="{17DA1393-504F-FCB0-1A0C-9FCCBB565B9C}"/>
              </a:ext>
            </a:extLst>
          </p:cNvPr>
          <p:cNvSpPr txBox="1"/>
          <p:nvPr/>
        </p:nvSpPr>
        <p:spPr>
          <a:xfrm>
            <a:off x="254429" y="218975"/>
            <a:ext cx="632163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#Help4All</a:t>
            </a:r>
          </a:p>
        </p:txBody>
      </p:sp>
    </p:spTree>
    <p:extLst>
      <p:ext uri="{BB962C8B-B14F-4D97-AF65-F5344CB8AC3E}">
        <p14:creationId xmlns:p14="http://schemas.microsoft.com/office/powerpoint/2010/main" val="146100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214176-7E62-8987-AA8B-B494D5115A93}"/>
              </a:ext>
            </a:extLst>
          </p:cNvPr>
          <p:cNvSpPr/>
          <p:nvPr/>
        </p:nvSpPr>
        <p:spPr>
          <a:xfrm>
            <a:off x="966158" y="0"/>
            <a:ext cx="11225842" cy="6858000"/>
          </a:xfrm>
          <a:prstGeom prst="rect">
            <a:avLst/>
          </a:prstGeom>
          <a:solidFill>
            <a:srgbClr val="FDFA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521EA027-88CA-004F-5B7C-FB70BB0C8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6681" y="-3728075"/>
            <a:ext cx="3184868" cy="10480581"/>
          </a:xfrm>
          <a:prstGeom prst="rect">
            <a:avLst/>
          </a:prstGeom>
        </p:spPr>
      </p:pic>
      <p:pic>
        <p:nvPicPr>
          <p:cNvPr id="8" name="Graphic 7">
            <a:extLst>
              <a:ext uri="{FF2B5EF4-FFF2-40B4-BE49-F238E27FC236}">
                <a16:creationId xmlns:a16="http://schemas.microsoft.com/office/drawing/2014/main" id="{39D668D1-30B5-BEF2-1AE0-4B713EDEFF9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55" y="0"/>
            <a:ext cx="2370417" cy="6872411"/>
          </a:xfrm>
          <a:prstGeom prst="rect">
            <a:avLst/>
          </a:prstGeom>
        </p:spPr>
      </p:pic>
      <p:sp>
        <p:nvSpPr>
          <p:cNvPr id="11" name="TextBox 10">
            <a:extLst>
              <a:ext uri="{FF2B5EF4-FFF2-40B4-BE49-F238E27FC236}">
                <a16:creationId xmlns:a16="http://schemas.microsoft.com/office/drawing/2014/main" id="{9DF7CE6B-36E0-E0B9-D7DE-E865E99BAD21}"/>
              </a:ext>
            </a:extLst>
          </p:cNvPr>
          <p:cNvSpPr txBox="1"/>
          <p:nvPr/>
        </p:nvSpPr>
        <p:spPr>
          <a:xfrm>
            <a:off x="2101320" y="155592"/>
            <a:ext cx="10090680" cy="584775"/>
          </a:xfrm>
          <a:prstGeom prst="rect">
            <a:avLst/>
          </a:prstGeom>
          <a:noFill/>
        </p:spPr>
        <p:txBody>
          <a:bodyPr wrap="square" rtlCol="0">
            <a:spAutoFit/>
          </a:bodyPr>
          <a:lstStyle/>
          <a:p>
            <a:pPr algn="ctr"/>
            <a:r>
              <a:rPr lang="en-GB" sz="3200">
                <a:solidFill>
                  <a:srgbClr val="011E41"/>
                </a:solidFill>
                <a:latin typeface="Museo Sans Rounded 900" panose="02000000000000000000" pitchFamily="50" charset="0"/>
              </a:rPr>
              <a:t>Early help in the community</a:t>
            </a:r>
          </a:p>
        </p:txBody>
      </p:sp>
      <p:grpSp>
        <p:nvGrpSpPr>
          <p:cNvPr id="15" name="Group 14">
            <a:extLst>
              <a:ext uri="{FF2B5EF4-FFF2-40B4-BE49-F238E27FC236}">
                <a16:creationId xmlns:a16="http://schemas.microsoft.com/office/drawing/2014/main" id="{10E0BBB2-8BA5-3984-1DD9-178362A1678F}"/>
              </a:ext>
            </a:extLst>
          </p:cNvPr>
          <p:cNvGrpSpPr/>
          <p:nvPr/>
        </p:nvGrpSpPr>
        <p:grpSpPr>
          <a:xfrm>
            <a:off x="3156425" y="3418416"/>
            <a:ext cx="8082338" cy="2594480"/>
            <a:chOff x="3322493" y="3279238"/>
            <a:chExt cx="7634120" cy="2594480"/>
          </a:xfrm>
        </p:grpSpPr>
        <p:sp>
          <p:nvSpPr>
            <p:cNvPr id="17" name="TextBox 16">
              <a:extLst>
                <a:ext uri="{FF2B5EF4-FFF2-40B4-BE49-F238E27FC236}">
                  <a16:creationId xmlns:a16="http://schemas.microsoft.com/office/drawing/2014/main" id="{C69D2ACC-FCAE-AB8A-C9C7-4396138671B8}"/>
                </a:ext>
              </a:extLst>
            </p:cNvPr>
            <p:cNvSpPr txBox="1"/>
            <p:nvPr/>
          </p:nvSpPr>
          <p:spPr>
            <a:xfrm>
              <a:off x="6417881" y="4758202"/>
              <a:ext cx="1821332" cy="523220"/>
            </a:xfrm>
            <a:prstGeom prst="rect">
              <a:avLst/>
            </a:prstGeom>
            <a:noFill/>
          </p:spPr>
          <p:txBody>
            <a:bodyPr wrap="square" rtlCol="0">
              <a:spAutoFit/>
            </a:bodyPr>
            <a:lstStyle/>
            <a:p>
              <a:pPr algn="ctr"/>
              <a:r>
                <a:rPr lang="en-GB" sz="2800" b="1">
                  <a:solidFill>
                    <a:srgbClr val="DB4F6F"/>
                  </a:solidFill>
                  <a:latin typeface="Arial Rounded MT Bold" panose="020F0704030504030204" pitchFamily="34" charset="0"/>
                </a:rPr>
                <a:t>100 Hubs</a:t>
              </a:r>
            </a:p>
          </p:txBody>
        </p:sp>
        <p:sp>
          <p:nvSpPr>
            <p:cNvPr id="24" name="TextBox 23">
              <a:extLst>
                <a:ext uri="{FF2B5EF4-FFF2-40B4-BE49-F238E27FC236}">
                  <a16:creationId xmlns:a16="http://schemas.microsoft.com/office/drawing/2014/main" id="{B70875B8-E671-3692-3D3C-99C0D43702B7}"/>
                </a:ext>
              </a:extLst>
            </p:cNvPr>
            <p:cNvSpPr txBox="1"/>
            <p:nvPr/>
          </p:nvSpPr>
          <p:spPr>
            <a:xfrm>
              <a:off x="9265977" y="4758202"/>
              <a:ext cx="1594284" cy="523220"/>
            </a:xfrm>
            <a:prstGeom prst="rect">
              <a:avLst/>
            </a:prstGeom>
            <a:noFill/>
          </p:spPr>
          <p:txBody>
            <a:bodyPr wrap="square" rtlCol="0">
              <a:spAutoFit/>
            </a:bodyPr>
            <a:lstStyle/>
            <a:p>
              <a:pPr algn="ctr"/>
              <a:r>
                <a:rPr lang="en-GB" sz="2800" b="1">
                  <a:solidFill>
                    <a:srgbClr val="5E84C3"/>
                  </a:solidFill>
                  <a:latin typeface="Arial Rounded MT Bold" panose="020F0704030504030204" pitchFamily="34" charset="0"/>
                </a:rPr>
                <a:t>Schools</a:t>
              </a:r>
            </a:p>
          </p:txBody>
        </p:sp>
        <p:sp>
          <p:nvSpPr>
            <p:cNvPr id="25" name="TextBox 24">
              <a:extLst>
                <a:ext uri="{FF2B5EF4-FFF2-40B4-BE49-F238E27FC236}">
                  <a16:creationId xmlns:a16="http://schemas.microsoft.com/office/drawing/2014/main" id="{F03754C8-E7B2-7584-665E-A0E388916233}"/>
                </a:ext>
              </a:extLst>
            </p:cNvPr>
            <p:cNvSpPr txBox="1"/>
            <p:nvPr/>
          </p:nvSpPr>
          <p:spPr>
            <a:xfrm>
              <a:off x="3387023" y="4828216"/>
              <a:ext cx="1871489" cy="523220"/>
            </a:xfrm>
            <a:prstGeom prst="rect">
              <a:avLst/>
            </a:prstGeom>
            <a:noFill/>
          </p:spPr>
          <p:txBody>
            <a:bodyPr wrap="square" rtlCol="0">
              <a:spAutoFit/>
            </a:bodyPr>
            <a:lstStyle/>
            <a:p>
              <a:pPr algn="ctr"/>
              <a:r>
                <a:rPr lang="en-GB" sz="2800" b="1">
                  <a:solidFill>
                    <a:srgbClr val="D06542"/>
                  </a:solidFill>
                  <a:latin typeface="Arial Rounded MT Bold" panose="020F0704030504030204" pitchFamily="34" charset="0"/>
                </a:rPr>
                <a:t>GPs</a:t>
              </a:r>
            </a:p>
          </p:txBody>
        </p:sp>
        <p:sp>
          <p:nvSpPr>
            <p:cNvPr id="26" name="TextBox 25">
              <a:extLst>
                <a:ext uri="{FF2B5EF4-FFF2-40B4-BE49-F238E27FC236}">
                  <a16:creationId xmlns:a16="http://schemas.microsoft.com/office/drawing/2014/main" id="{2AA15E2E-FEEA-0A4E-1771-1A6E48C37357}"/>
                </a:ext>
              </a:extLst>
            </p:cNvPr>
            <p:cNvSpPr txBox="1"/>
            <p:nvPr/>
          </p:nvSpPr>
          <p:spPr>
            <a:xfrm>
              <a:off x="3322493" y="5320850"/>
              <a:ext cx="2000548" cy="338554"/>
            </a:xfrm>
            <a:prstGeom prst="rect">
              <a:avLst/>
            </a:prstGeom>
            <a:noFill/>
          </p:spPr>
          <p:txBody>
            <a:bodyPr wrap="square" rtlCol="0">
              <a:spAutoFit/>
            </a:bodyPr>
            <a:lstStyle/>
            <a:p>
              <a:pPr algn="ctr"/>
              <a:r>
                <a:rPr lang="en-GB" sz="1600" b="1">
                  <a:solidFill>
                    <a:srgbClr val="D06542"/>
                  </a:solidFill>
                  <a:latin typeface="Arial Rounded MT Bold" panose="020F0704030504030204" pitchFamily="34" charset="0"/>
                </a:rPr>
                <a:t>Social prescribing</a:t>
              </a:r>
            </a:p>
          </p:txBody>
        </p:sp>
        <p:sp>
          <p:nvSpPr>
            <p:cNvPr id="27" name="TextBox 26">
              <a:extLst>
                <a:ext uri="{FF2B5EF4-FFF2-40B4-BE49-F238E27FC236}">
                  <a16:creationId xmlns:a16="http://schemas.microsoft.com/office/drawing/2014/main" id="{A03FD01F-9915-042D-6AD1-47FE53933DB7}"/>
                </a:ext>
              </a:extLst>
            </p:cNvPr>
            <p:cNvSpPr txBox="1"/>
            <p:nvPr/>
          </p:nvSpPr>
          <p:spPr>
            <a:xfrm>
              <a:off x="6409733" y="5240494"/>
              <a:ext cx="1829480" cy="584775"/>
            </a:xfrm>
            <a:prstGeom prst="rect">
              <a:avLst/>
            </a:prstGeom>
            <a:noFill/>
          </p:spPr>
          <p:txBody>
            <a:bodyPr wrap="square" rtlCol="0">
              <a:spAutoFit/>
            </a:bodyPr>
            <a:lstStyle/>
            <a:p>
              <a:pPr algn="ctr"/>
              <a:r>
                <a:rPr lang="en-GB" sz="1600" b="1">
                  <a:solidFill>
                    <a:srgbClr val="DB4F6F"/>
                  </a:solidFill>
                  <a:latin typeface="Arial Rounded MT Bold" panose="020F0704030504030204" pitchFamily="34" charset="0"/>
                </a:rPr>
                <a:t>Drop-ins in rural areas e.g. SEND</a:t>
              </a:r>
            </a:p>
          </p:txBody>
        </p:sp>
        <p:sp>
          <p:nvSpPr>
            <p:cNvPr id="28" name="TextBox 27">
              <a:extLst>
                <a:ext uri="{FF2B5EF4-FFF2-40B4-BE49-F238E27FC236}">
                  <a16:creationId xmlns:a16="http://schemas.microsoft.com/office/drawing/2014/main" id="{6985E99C-B3B6-E81D-3440-96F86F576B01}"/>
                </a:ext>
              </a:extLst>
            </p:cNvPr>
            <p:cNvSpPr txBox="1"/>
            <p:nvPr/>
          </p:nvSpPr>
          <p:spPr>
            <a:xfrm>
              <a:off x="9192113" y="5288943"/>
              <a:ext cx="1764500" cy="584775"/>
            </a:xfrm>
            <a:prstGeom prst="rect">
              <a:avLst/>
            </a:prstGeom>
            <a:noFill/>
          </p:spPr>
          <p:txBody>
            <a:bodyPr wrap="square">
              <a:spAutoFit/>
            </a:bodyPr>
            <a:lstStyle/>
            <a:p>
              <a:pPr algn="ctr"/>
              <a:r>
                <a:rPr lang="en-GB" sz="1600" b="1">
                  <a:solidFill>
                    <a:srgbClr val="5E84C3"/>
                  </a:solidFill>
                  <a:latin typeface="Arial Rounded MT Bold" panose="020F0704030504030204" pitchFamily="34" charset="0"/>
                </a:rPr>
                <a:t>Team around </a:t>
              </a:r>
              <a:br>
                <a:rPr lang="en-GB" sz="1600" b="1">
                  <a:solidFill>
                    <a:srgbClr val="5E84C3"/>
                  </a:solidFill>
                  <a:latin typeface="Arial Rounded MT Bold" panose="020F0704030504030204" pitchFamily="34" charset="0"/>
                </a:rPr>
              </a:br>
              <a:r>
                <a:rPr lang="en-GB" sz="1600" b="1">
                  <a:solidFill>
                    <a:srgbClr val="5E84C3"/>
                  </a:solidFill>
                  <a:latin typeface="Arial Rounded MT Bold" panose="020F0704030504030204" pitchFamily="34" charset="0"/>
                </a:rPr>
                <a:t>the School</a:t>
              </a:r>
            </a:p>
          </p:txBody>
        </p:sp>
        <p:pic>
          <p:nvPicPr>
            <p:cNvPr id="59" name="Graphic 58">
              <a:extLst>
                <a:ext uri="{FF2B5EF4-FFF2-40B4-BE49-F238E27FC236}">
                  <a16:creationId xmlns:a16="http://schemas.microsoft.com/office/drawing/2014/main" id="{9594B1AB-FB4D-C9CD-5E8F-6042CE8A69B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6968" y="3382123"/>
              <a:ext cx="1642240" cy="1364161"/>
            </a:xfrm>
            <a:prstGeom prst="rect">
              <a:avLst/>
            </a:prstGeom>
          </p:spPr>
        </p:pic>
        <p:pic>
          <p:nvPicPr>
            <p:cNvPr id="63" name="Graphic 62">
              <a:extLst>
                <a:ext uri="{FF2B5EF4-FFF2-40B4-BE49-F238E27FC236}">
                  <a16:creationId xmlns:a16="http://schemas.microsoft.com/office/drawing/2014/main" id="{4A947FD7-32C0-9689-717A-63F445FC2C2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70436" y="4133083"/>
              <a:ext cx="311741" cy="274877"/>
            </a:xfrm>
            <a:prstGeom prst="rect">
              <a:avLst/>
            </a:prstGeom>
          </p:spPr>
        </p:pic>
        <p:pic>
          <p:nvPicPr>
            <p:cNvPr id="64" name="Graphic 63">
              <a:extLst>
                <a:ext uri="{FF2B5EF4-FFF2-40B4-BE49-F238E27FC236}">
                  <a16:creationId xmlns:a16="http://schemas.microsoft.com/office/drawing/2014/main" id="{7088CDE6-836A-6664-4F3F-0C9E69C45C0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43384" y="3337701"/>
              <a:ext cx="1364162" cy="1364162"/>
            </a:xfrm>
            <a:prstGeom prst="rect">
              <a:avLst/>
            </a:prstGeom>
          </p:spPr>
        </p:pic>
        <p:pic>
          <p:nvPicPr>
            <p:cNvPr id="65" name="Graphic 64">
              <a:extLst>
                <a:ext uri="{FF2B5EF4-FFF2-40B4-BE49-F238E27FC236}">
                  <a16:creationId xmlns:a16="http://schemas.microsoft.com/office/drawing/2014/main" id="{7CA6A3DC-FE82-AA2A-637B-9F52E3E9ABB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176439" y="4278084"/>
              <a:ext cx="316610" cy="301200"/>
            </a:xfrm>
            <a:prstGeom prst="rect">
              <a:avLst/>
            </a:prstGeom>
          </p:spPr>
        </p:pic>
        <p:pic>
          <p:nvPicPr>
            <p:cNvPr id="66" name="Graphic 65">
              <a:extLst>
                <a:ext uri="{FF2B5EF4-FFF2-40B4-BE49-F238E27FC236}">
                  <a16:creationId xmlns:a16="http://schemas.microsoft.com/office/drawing/2014/main" id="{F211EE3F-5152-CB37-8D54-7EAE01FA6E79}"/>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363034" y="3279238"/>
              <a:ext cx="1422659" cy="1422659"/>
            </a:xfrm>
            <a:prstGeom prst="rect">
              <a:avLst/>
            </a:prstGeom>
          </p:spPr>
        </p:pic>
        <p:pic>
          <p:nvPicPr>
            <p:cNvPr id="67" name="Graphic 66">
              <a:extLst>
                <a:ext uri="{FF2B5EF4-FFF2-40B4-BE49-F238E27FC236}">
                  <a16:creationId xmlns:a16="http://schemas.microsoft.com/office/drawing/2014/main" id="{698D92CD-B498-F4ED-848A-35DAE35CFED7}"/>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950768" y="4220677"/>
              <a:ext cx="224703" cy="224703"/>
            </a:xfrm>
            <a:prstGeom prst="rect">
              <a:avLst/>
            </a:prstGeom>
          </p:spPr>
        </p:pic>
        <p:sp>
          <p:nvSpPr>
            <p:cNvPr id="70" name="TextBox 69">
              <a:extLst>
                <a:ext uri="{FF2B5EF4-FFF2-40B4-BE49-F238E27FC236}">
                  <a16:creationId xmlns:a16="http://schemas.microsoft.com/office/drawing/2014/main" id="{90A6816B-D4E0-85E2-D676-D3C5ED9EC76E}"/>
                </a:ext>
              </a:extLst>
            </p:cNvPr>
            <p:cNvSpPr txBox="1"/>
            <p:nvPr/>
          </p:nvSpPr>
          <p:spPr>
            <a:xfrm>
              <a:off x="6789243" y="3829732"/>
              <a:ext cx="1061049" cy="338554"/>
            </a:xfrm>
            <a:prstGeom prst="rect">
              <a:avLst/>
            </a:prstGeom>
            <a:noFill/>
          </p:spPr>
          <p:txBody>
            <a:bodyPr wrap="square">
              <a:spAutoFit/>
            </a:bodyPr>
            <a:lstStyle/>
            <a:p>
              <a:pPr algn="ctr"/>
              <a:r>
                <a:rPr lang="en-GB" sz="1600">
                  <a:solidFill>
                    <a:schemeClr val="bg1"/>
                  </a:solidFill>
                  <a:latin typeface="Arial Rounded MT Bold" panose="020F0704030504030204" pitchFamily="34" charset="0"/>
                </a:rPr>
                <a:t>Hub</a:t>
              </a:r>
            </a:p>
          </p:txBody>
        </p:sp>
        <p:pic>
          <p:nvPicPr>
            <p:cNvPr id="72" name="Graphic 71">
              <a:extLst>
                <a:ext uri="{FF2B5EF4-FFF2-40B4-BE49-F238E27FC236}">
                  <a16:creationId xmlns:a16="http://schemas.microsoft.com/office/drawing/2014/main" id="{0850F397-89D5-FB62-FCDD-F6C0EC75B0E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650714" y="3958497"/>
              <a:ext cx="448466" cy="479814"/>
            </a:xfrm>
            <a:prstGeom prst="rect">
              <a:avLst/>
            </a:prstGeom>
          </p:spPr>
        </p:pic>
        <p:pic>
          <p:nvPicPr>
            <p:cNvPr id="74" name="Graphic 73">
              <a:extLst>
                <a:ext uri="{FF2B5EF4-FFF2-40B4-BE49-F238E27FC236}">
                  <a16:creationId xmlns:a16="http://schemas.microsoft.com/office/drawing/2014/main" id="{1E37FBB5-C14E-0380-0D56-BDE5114E3E8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380395" y="3959048"/>
              <a:ext cx="448466" cy="479814"/>
            </a:xfrm>
            <a:prstGeom prst="rect">
              <a:avLst/>
            </a:prstGeom>
          </p:spPr>
        </p:pic>
        <p:cxnSp>
          <p:nvCxnSpPr>
            <p:cNvPr id="75" name="Straight Connector 74">
              <a:extLst>
                <a:ext uri="{FF2B5EF4-FFF2-40B4-BE49-F238E27FC236}">
                  <a16:creationId xmlns:a16="http://schemas.microsoft.com/office/drawing/2014/main" id="{EC058DD5-6003-EA31-DD06-330AE3456DD9}"/>
                </a:ext>
              </a:extLst>
            </p:cNvPr>
            <p:cNvCxnSpPr>
              <a:cxnSpLocks/>
            </p:cNvCxnSpPr>
            <p:nvPr/>
          </p:nvCxnSpPr>
          <p:spPr>
            <a:xfrm>
              <a:off x="5286830"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9A0B53-E2EE-9445-D26D-B58BAC9A194D}"/>
                </a:ext>
              </a:extLst>
            </p:cNvPr>
            <p:cNvCxnSpPr>
              <a:cxnSpLocks/>
            </p:cNvCxnSpPr>
            <p:nvPr/>
          </p:nvCxnSpPr>
          <p:spPr>
            <a:xfrm>
              <a:off x="6228791" y="4198404"/>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5D6FA51-ACA7-7476-C542-722639AEFE17}"/>
                </a:ext>
              </a:extLst>
            </p:cNvPr>
            <p:cNvCxnSpPr>
              <a:cxnSpLocks/>
            </p:cNvCxnSpPr>
            <p:nvPr/>
          </p:nvCxnSpPr>
          <p:spPr>
            <a:xfrm>
              <a:off x="8011757" y="4218325"/>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4BE4324-0EA8-0159-D0F0-4E831338008D}"/>
                </a:ext>
              </a:extLst>
            </p:cNvPr>
            <p:cNvCxnSpPr>
              <a:cxnSpLocks/>
            </p:cNvCxnSpPr>
            <p:nvPr/>
          </p:nvCxnSpPr>
          <p:spPr>
            <a:xfrm>
              <a:off x="8947341" y="4216207"/>
              <a:ext cx="283051" cy="0"/>
            </a:xfrm>
            <a:prstGeom prst="line">
              <a:avLst/>
            </a:prstGeom>
            <a:ln w="28575" cap="rnd">
              <a:solidFill>
                <a:srgbClr val="41B29F"/>
              </a:solidFill>
              <a:prstDash val="sysDot"/>
            </a:ln>
          </p:spPr>
          <p:style>
            <a:lnRef idx="1">
              <a:schemeClr val="accent1"/>
            </a:lnRef>
            <a:fillRef idx="0">
              <a:schemeClr val="accent1"/>
            </a:fillRef>
            <a:effectRef idx="0">
              <a:schemeClr val="accent1"/>
            </a:effectRef>
            <a:fontRef idx="minor">
              <a:schemeClr val="tx1"/>
            </a:fontRef>
          </p:style>
        </p:cxnSp>
      </p:grpSp>
      <p:sp>
        <p:nvSpPr>
          <p:cNvPr id="79" name="TextBox 78">
            <a:extLst>
              <a:ext uri="{FF2B5EF4-FFF2-40B4-BE49-F238E27FC236}">
                <a16:creationId xmlns:a16="http://schemas.microsoft.com/office/drawing/2014/main" id="{C4D6B40D-E5A9-8B3B-1523-BE8C34CFDD2A}"/>
              </a:ext>
            </a:extLst>
          </p:cNvPr>
          <p:cNvSpPr txBox="1"/>
          <p:nvPr/>
        </p:nvSpPr>
        <p:spPr>
          <a:xfrm>
            <a:off x="159091" y="276361"/>
            <a:ext cx="1731684" cy="769441"/>
          </a:xfrm>
          <a:prstGeom prst="rect">
            <a:avLst/>
          </a:prstGeom>
          <a:noFill/>
        </p:spPr>
        <p:txBody>
          <a:bodyPr wrap="square" rtlCol="0">
            <a:spAutoFit/>
          </a:bodyPr>
          <a:lstStyle/>
          <a:p>
            <a:pPr algn="ctr"/>
            <a:r>
              <a:rPr lang="en-GB" sz="4400">
                <a:solidFill>
                  <a:schemeClr val="bg1"/>
                </a:solidFill>
                <a:latin typeface="Museo Sans Rounded 1000" panose="02000000000000000000" pitchFamily="2" charset="0"/>
              </a:rPr>
              <a:t>Key</a:t>
            </a:r>
          </a:p>
        </p:txBody>
      </p:sp>
      <p:pic>
        <p:nvPicPr>
          <p:cNvPr id="80" name="Graphic 79">
            <a:extLst>
              <a:ext uri="{FF2B5EF4-FFF2-40B4-BE49-F238E27FC236}">
                <a16:creationId xmlns:a16="http://schemas.microsoft.com/office/drawing/2014/main" id="{7777873D-47B5-8780-12C6-357C4E84A89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73024" y="1197605"/>
            <a:ext cx="368656" cy="394425"/>
          </a:xfrm>
          <a:prstGeom prst="rect">
            <a:avLst/>
          </a:prstGeom>
        </p:spPr>
      </p:pic>
      <p:sp>
        <p:nvSpPr>
          <p:cNvPr id="81" name="TextBox 80">
            <a:extLst>
              <a:ext uri="{FF2B5EF4-FFF2-40B4-BE49-F238E27FC236}">
                <a16:creationId xmlns:a16="http://schemas.microsoft.com/office/drawing/2014/main" id="{27211771-C947-FD17-7634-49FF2637EAFD}"/>
              </a:ext>
            </a:extLst>
          </p:cNvPr>
          <p:cNvSpPr txBox="1"/>
          <p:nvPr/>
        </p:nvSpPr>
        <p:spPr>
          <a:xfrm>
            <a:off x="776771" y="1147431"/>
            <a:ext cx="1316672" cy="461665"/>
          </a:xfrm>
          <a:prstGeom prst="rect">
            <a:avLst/>
          </a:prstGeom>
          <a:noFill/>
        </p:spPr>
        <p:txBody>
          <a:bodyPr wrap="square">
            <a:spAutoFit/>
          </a:bodyPr>
          <a:lstStyle/>
          <a:p>
            <a:r>
              <a:rPr lang="en-GB" sz="1200">
                <a:solidFill>
                  <a:schemeClr val="bg1"/>
                </a:solidFill>
                <a:latin typeface="Arial Rounded MT Bold" panose="020F0704030504030204" pitchFamily="34" charset="0"/>
              </a:rPr>
              <a:t>Anchors in the community</a:t>
            </a:r>
          </a:p>
        </p:txBody>
      </p:sp>
      <p:pic>
        <p:nvPicPr>
          <p:cNvPr id="82" name="Graphic 81">
            <a:extLst>
              <a:ext uri="{FF2B5EF4-FFF2-40B4-BE49-F238E27FC236}">
                <a16:creationId xmlns:a16="http://schemas.microsoft.com/office/drawing/2014/main" id="{3B009364-7FB0-CEEC-7A0B-D5FA1C1B2EC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8066" y="5231651"/>
            <a:ext cx="1314395" cy="1229045"/>
          </a:xfrm>
          <a:prstGeom prst="rect">
            <a:avLst/>
          </a:prstGeom>
        </p:spPr>
      </p:pic>
      <p:sp>
        <p:nvSpPr>
          <p:cNvPr id="83" name="TextBox 82">
            <a:extLst>
              <a:ext uri="{FF2B5EF4-FFF2-40B4-BE49-F238E27FC236}">
                <a16:creationId xmlns:a16="http://schemas.microsoft.com/office/drawing/2014/main" id="{74345EE2-375D-31E3-3086-692CE3053FC9}"/>
              </a:ext>
            </a:extLst>
          </p:cNvPr>
          <p:cNvSpPr txBox="1"/>
          <p:nvPr/>
        </p:nvSpPr>
        <p:spPr>
          <a:xfrm>
            <a:off x="858336" y="1953412"/>
            <a:ext cx="1168352" cy="646331"/>
          </a:xfrm>
          <a:prstGeom prst="rect">
            <a:avLst/>
          </a:prstGeom>
          <a:noFill/>
        </p:spPr>
        <p:txBody>
          <a:bodyPr wrap="square">
            <a:spAutoFit/>
          </a:bodyPr>
          <a:lstStyle/>
          <a:p>
            <a:r>
              <a:rPr lang="en-GB" sz="1200">
                <a:solidFill>
                  <a:schemeClr val="bg1"/>
                </a:solidFill>
                <a:latin typeface="Arial Rounded MT Bold" panose="020F0704030504030204" pitchFamily="34" charset="0"/>
              </a:rPr>
              <a:t>Universal early help offer</a:t>
            </a:r>
          </a:p>
        </p:txBody>
      </p:sp>
      <p:sp>
        <p:nvSpPr>
          <p:cNvPr id="85" name="TextBox 84">
            <a:extLst>
              <a:ext uri="{FF2B5EF4-FFF2-40B4-BE49-F238E27FC236}">
                <a16:creationId xmlns:a16="http://schemas.microsoft.com/office/drawing/2014/main" id="{0D3F064B-D1DC-5215-7345-8EA3FC5CAE6D}"/>
              </a:ext>
            </a:extLst>
          </p:cNvPr>
          <p:cNvSpPr txBox="1"/>
          <p:nvPr/>
        </p:nvSpPr>
        <p:spPr>
          <a:xfrm>
            <a:off x="2691812" y="2316852"/>
            <a:ext cx="929228" cy="276999"/>
          </a:xfrm>
          <a:prstGeom prst="rect">
            <a:avLst/>
          </a:prstGeom>
          <a:noFill/>
        </p:spPr>
        <p:txBody>
          <a:bodyPr wrap="square">
            <a:spAutoFit/>
          </a:bodyPr>
          <a:lstStyle/>
          <a:p>
            <a:pPr algn="ctr"/>
            <a:r>
              <a:rPr lang="en-GB" sz="1200">
                <a:solidFill>
                  <a:srgbClr val="41B29F"/>
                </a:solidFill>
                <a:latin typeface="Arial Rounded MT Bold" panose="020F0704030504030204" pitchFamily="34" charset="0"/>
              </a:rPr>
              <a:t>#Help4All</a:t>
            </a:r>
          </a:p>
        </p:txBody>
      </p:sp>
      <p:sp>
        <p:nvSpPr>
          <p:cNvPr id="89" name="TextBox 88">
            <a:extLst>
              <a:ext uri="{FF2B5EF4-FFF2-40B4-BE49-F238E27FC236}">
                <a16:creationId xmlns:a16="http://schemas.microsoft.com/office/drawing/2014/main" id="{D3530DE3-C216-98F9-4B7C-7D7FF5E5266B}"/>
              </a:ext>
            </a:extLst>
          </p:cNvPr>
          <p:cNvSpPr txBox="1"/>
          <p:nvPr/>
        </p:nvSpPr>
        <p:spPr>
          <a:xfrm>
            <a:off x="3791416" y="1944624"/>
            <a:ext cx="1831138" cy="830997"/>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Shared data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Case management</a:t>
            </a:r>
          </a:p>
          <a:p>
            <a:pPr algn="ctr"/>
            <a:r>
              <a:rPr lang="en-GB" sz="1200">
                <a:solidFill>
                  <a:srgbClr val="DB4F6F"/>
                </a:solidFill>
                <a:latin typeface="Arial Rounded MT Bold" panose="020F0704030504030204" pitchFamily="34" charset="77"/>
              </a:rPr>
              <a:t>Community resources </a:t>
            </a:r>
            <a:br>
              <a:rPr lang="en-GB" sz="1200">
                <a:solidFill>
                  <a:srgbClr val="DB4F6F"/>
                </a:solidFill>
                <a:latin typeface="Arial Rounded MT Bold" panose="020F0704030504030204" pitchFamily="34" charset="77"/>
              </a:rPr>
            </a:br>
            <a:r>
              <a:rPr lang="en-GB" sz="1200">
                <a:solidFill>
                  <a:srgbClr val="DB4F6F"/>
                </a:solidFill>
                <a:latin typeface="Arial Rounded MT Bold" panose="020F0704030504030204" pitchFamily="34" charset="77"/>
              </a:rPr>
              <a:t>Transform</a:t>
            </a:r>
          </a:p>
        </p:txBody>
      </p:sp>
      <p:sp>
        <p:nvSpPr>
          <p:cNvPr id="91" name="TextBox 90">
            <a:extLst>
              <a:ext uri="{FF2B5EF4-FFF2-40B4-BE49-F238E27FC236}">
                <a16:creationId xmlns:a16="http://schemas.microsoft.com/office/drawing/2014/main" id="{C341CD9E-82A0-4D30-131D-07F6B871F68D}"/>
              </a:ext>
            </a:extLst>
          </p:cNvPr>
          <p:cNvSpPr txBox="1"/>
          <p:nvPr/>
        </p:nvSpPr>
        <p:spPr>
          <a:xfrm>
            <a:off x="5597183" y="1848914"/>
            <a:ext cx="1904688" cy="1015663"/>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Relational practice</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Trauma informed</a:t>
            </a:r>
            <a:br>
              <a:rPr lang="en-GB" sz="1200">
                <a:solidFill>
                  <a:srgbClr val="5E84C3"/>
                </a:solidFill>
                <a:latin typeface="Arial Rounded MT Bold" panose="020F0704030504030204" pitchFamily="34" charset="77"/>
              </a:rPr>
            </a:br>
            <a:r>
              <a:rPr lang="en-GB" sz="1200">
                <a:solidFill>
                  <a:srgbClr val="5E84C3"/>
                </a:solidFill>
                <a:latin typeface="Arial Rounded MT Bold" panose="020F0704030504030204" pitchFamily="34" charset="77"/>
              </a:rPr>
              <a:t>Whole family working</a:t>
            </a:r>
          </a:p>
          <a:p>
            <a:pPr algn="ctr"/>
            <a:r>
              <a:rPr lang="en-GB" sz="1200">
                <a:solidFill>
                  <a:srgbClr val="5E84C3"/>
                </a:solidFill>
                <a:latin typeface="Arial Rounded MT Bold" panose="020F0704030504030204" pitchFamily="34" charset="77"/>
              </a:rPr>
              <a:t>Safeguarding</a:t>
            </a:r>
          </a:p>
          <a:p>
            <a:pPr algn="ctr"/>
            <a:r>
              <a:rPr lang="en-GB" sz="1200">
                <a:solidFill>
                  <a:srgbClr val="5E84C3"/>
                </a:solidFill>
                <a:latin typeface="Arial Rounded MT Bold" panose="020F0704030504030204" pitchFamily="34" charset="77"/>
              </a:rPr>
              <a:t>Personalised care</a:t>
            </a:r>
          </a:p>
        </p:txBody>
      </p:sp>
      <p:sp>
        <p:nvSpPr>
          <p:cNvPr id="92" name="TextBox 91">
            <a:extLst>
              <a:ext uri="{FF2B5EF4-FFF2-40B4-BE49-F238E27FC236}">
                <a16:creationId xmlns:a16="http://schemas.microsoft.com/office/drawing/2014/main" id="{065D944F-163F-C163-EDEC-DDE8B69079D1}"/>
              </a:ext>
            </a:extLst>
          </p:cNvPr>
          <p:cNvSpPr txBox="1"/>
          <p:nvPr/>
        </p:nvSpPr>
        <p:spPr>
          <a:xfrm>
            <a:off x="7841216" y="2158951"/>
            <a:ext cx="1261044" cy="276999"/>
          </a:xfrm>
          <a:prstGeom prst="rect">
            <a:avLst/>
          </a:prstGeom>
          <a:noFill/>
        </p:spPr>
        <p:txBody>
          <a:bodyPr wrap="square">
            <a:spAutoFit/>
          </a:bodyPr>
          <a:lstStyle/>
          <a:p>
            <a:pPr algn="ctr"/>
            <a:r>
              <a:rPr lang="en-GB" sz="1200">
                <a:solidFill>
                  <a:srgbClr val="DB4F6F"/>
                </a:solidFill>
                <a:latin typeface="Arial Rounded MT Bold" panose="020F0704030504030204" pitchFamily="34" charset="77"/>
              </a:rPr>
              <a:t>12 Champions</a:t>
            </a:r>
          </a:p>
        </p:txBody>
      </p:sp>
      <p:pic>
        <p:nvPicPr>
          <p:cNvPr id="93" name="Graphic 92">
            <a:extLst>
              <a:ext uri="{FF2B5EF4-FFF2-40B4-BE49-F238E27FC236}">
                <a16:creationId xmlns:a16="http://schemas.microsoft.com/office/drawing/2014/main" id="{C3666A23-9F95-5C74-CCDB-E7FFF63F1E1A}"/>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39696" y="1250174"/>
            <a:ext cx="732247" cy="611014"/>
          </a:xfrm>
          <a:prstGeom prst="rect">
            <a:avLst/>
          </a:prstGeom>
        </p:spPr>
      </p:pic>
      <p:sp>
        <p:nvSpPr>
          <p:cNvPr id="94" name="TextBox 93">
            <a:extLst>
              <a:ext uri="{FF2B5EF4-FFF2-40B4-BE49-F238E27FC236}">
                <a16:creationId xmlns:a16="http://schemas.microsoft.com/office/drawing/2014/main" id="{D2F487E5-F3B3-EEE9-BC28-51F4891F8CD1}"/>
              </a:ext>
            </a:extLst>
          </p:cNvPr>
          <p:cNvSpPr txBox="1"/>
          <p:nvPr/>
        </p:nvSpPr>
        <p:spPr>
          <a:xfrm>
            <a:off x="9413687" y="2160819"/>
            <a:ext cx="1384264" cy="461665"/>
          </a:xfrm>
          <a:prstGeom prst="rect">
            <a:avLst/>
          </a:prstGeom>
          <a:noFill/>
        </p:spPr>
        <p:txBody>
          <a:bodyPr wrap="square">
            <a:spAutoFit/>
          </a:bodyPr>
          <a:lstStyle/>
          <a:p>
            <a:pPr algn="ctr"/>
            <a:r>
              <a:rPr lang="en-GB" sz="1200">
                <a:solidFill>
                  <a:srgbClr val="3BB29F"/>
                </a:solidFill>
                <a:latin typeface="Arial Rounded MT Bold" panose="020F0704030504030204" pitchFamily="34" charset="77"/>
              </a:rPr>
              <a:t>Investment in</a:t>
            </a:r>
          </a:p>
          <a:p>
            <a:pPr algn="ctr"/>
            <a:r>
              <a:rPr lang="en-GB" sz="1200">
                <a:solidFill>
                  <a:srgbClr val="3BB29F"/>
                </a:solidFill>
                <a:latin typeface="Arial Rounded MT Bold" panose="020F0704030504030204" pitchFamily="34" charset="77"/>
              </a:rPr>
              <a:t>communities</a:t>
            </a:r>
          </a:p>
        </p:txBody>
      </p:sp>
      <p:pic>
        <p:nvPicPr>
          <p:cNvPr id="95" name="Graphic 94">
            <a:extLst>
              <a:ext uri="{FF2B5EF4-FFF2-40B4-BE49-F238E27FC236}">
                <a16:creationId xmlns:a16="http://schemas.microsoft.com/office/drawing/2014/main" id="{E72007F2-566F-09DB-5DA5-88444A0C09DB}"/>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127136" y="1181101"/>
            <a:ext cx="542713" cy="713060"/>
          </a:xfrm>
          <a:prstGeom prst="rect">
            <a:avLst/>
          </a:prstGeom>
        </p:spPr>
      </p:pic>
      <p:sp>
        <p:nvSpPr>
          <p:cNvPr id="96" name="TextBox 95">
            <a:extLst>
              <a:ext uri="{FF2B5EF4-FFF2-40B4-BE49-F238E27FC236}">
                <a16:creationId xmlns:a16="http://schemas.microsoft.com/office/drawing/2014/main" id="{811D6086-10FD-CC26-953B-2BA3895AC31A}"/>
              </a:ext>
            </a:extLst>
          </p:cNvPr>
          <p:cNvSpPr txBox="1"/>
          <p:nvPr/>
        </p:nvSpPr>
        <p:spPr>
          <a:xfrm>
            <a:off x="10835361" y="2162824"/>
            <a:ext cx="1115812" cy="476010"/>
          </a:xfrm>
          <a:prstGeom prst="rect">
            <a:avLst/>
          </a:prstGeom>
          <a:noFill/>
        </p:spPr>
        <p:txBody>
          <a:bodyPr wrap="square">
            <a:spAutoFit/>
          </a:bodyPr>
          <a:lstStyle/>
          <a:p>
            <a:pPr algn="ctr"/>
            <a:r>
              <a:rPr lang="en-GB" sz="1200">
                <a:solidFill>
                  <a:srgbClr val="5E84C3"/>
                </a:solidFill>
                <a:latin typeface="Arial Rounded MT Bold" panose="020F0704030504030204" pitchFamily="34" charset="77"/>
              </a:rPr>
              <a:t>Identify who needs help</a:t>
            </a:r>
          </a:p>
        </p:txBody>
      </p:sp>
      <p:pic>
        <p:nvPicPr>
          <p:cNvPr id="97" name="Graphic 96">
            <a:extLst>
              <a:ext uri="{FF2B5EF4-FFF2-40B4-BE49-F238E27FC236}">
                <a16:creationId xmlns:a16="http://schemas.microsoft.com/office/drawing/2014/main" id="{0CC2F934-B379-20D6-36AA-62349D8C6D97}"/>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324675" y="975130"/>
            <a:ext cx="905168" cy="904127"/>
          </a:xfrm>
          <a:prstGeom prst="rect">
            <a:avLst/>
          </a:prstGeom>
        </p:spPr>
      </p:pic>
      <p:pic>
        <p:nvPicPr>
          <p:cNvPr id="98" name="Graphic 97" descr="Badge Heart with solid fill">
            <a:extLst>
              <a:ext uri="{FF2B5EF4-FFF2-40B4-BE49-F238E27FC236}">
                <a16:creationId xmlns:a16="http://schemas.microsoft.com/office/drawing/2014/main" id="{4B0B654A-603B-5CC1-B420-04997FDB2AD8}"/>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133832" y="920103"/>
            <a:ext cx="914400" cy="914400"/>
          </a:xfrm>
          <a:prstGeom prst="rect">
            <a:avLst/>
          </a:prstGeom>
        </p:spPr>
      </p:pic>
      <p:sp>
        <p:nvSpPr>
          <p:cNvPr id="99" name="TextBox 98">
            <a:extLst>
              <a:ext uri="{FF2B5EF4-FFF2-40B4-BE49-F238E27FC236}">
                <a16:creationId xmlns:a16="http://schemas.microsoft.com/office/drawing/2014/main" id="{29D599D0-D5D9-6EAD-C9C4-26169C885607}"/>
              </a:ext>
            </a:extLst>
          </p:cNvPr>
          <p:cNvSpPr txBox="1"/>
          <p:nvPr/>
        </p:nvSpPr>
        <p:spPr>
          <a:xfrm>
            <a:off x="161173" y="3297349"/>
            <a:ext cx="1940147" cy="830997"/>
          </a:xfrm>
          <a:prstGeom prst="rect">
            <a:avLst/>
          </a:prstGeom>
          <a:noFill/>
        </p:spPr>
        <p:txBody>
          <a:bodyPr wrap="square" rtlCol="0">
            <a:spAutoFit/>
          </a:bodyPr>
          <a:lstStyle/>
          <a:p>
            <a:pPr algn="ctr"/>
            <a:r>
              <a:rPr lang="en-GB" sz="1200">
                <a:solidFill>
                  <a:schemeClr val="bg1"/>
                </a:solidFill>
                <a:latin typeface="Arial Rounded MT Bold" panose="020F0704030504030204" pitchFamily="34" charset="0"/>
              </a:rPr>
              <a:t>Professionals &amp;</a:t>
            </a:r>
          </a:p>
          <a:p>
            <a:pPr algn="ctr"/>
            <a:r>
              <a:rPr lang="en-GB" sz="1200">
                <a:solidFill>
                  <a:schemeClr val="bg1"/>
                </a:solidFill>
                <a:latin typeface="Arial Rounded MT Bold" panose="020F0704030504030204" pitchFamily="34" charset="0"/>
              </a:rPr>
              <a:t>Community in same</a:t>
            </a:r>
          </a:p>
          <a:p>
            <a:pPr algn="ctr"/>
            <a:r>
              <a:rPr lang="en-GB" sz="1200">
                <a:solidFill>
                  <a:schemeClr val="bg1"/>
                </a:solidFill>
                <a:latin typeface="Arial Rounded MT Bold" panose="020F0704030504030204" pitchFamily="34" charset="0"/>
              </a:rPr>
              <a:t>Connect Somerset team</a:t>
            </a:r>
          </a:p>
        </p:txBody>
      </p:sp>
      <p:sp>
        <p:nvSpPr>
          <p:cNvPr id="100" name="TextBox 99">
            <a:extLst>
              <a:ext uri="{FF2B5EF4-FFF2-40B4-BE49-F238E27FC236}">
                <a16:creationId xmlns:a16="http://schemas.microsoft.com/office/drawing/2014/main" id="{18371D71-C18D-863C-E610-4DF5234CF38E}"/>
              </a:ext>
            </a:extLst>
          </p:cNvPr>
          <p:cNvSpPr txBox="1"/>
          <p:nvPr/>
        </p:nvSpPr>
        <p:spPr>
          <a:xfrm>
            <a:off x="2919094" y="6281559"/>
            <a:ext cx="8360044" cy="307777"/>
          </a:xfrm>
          <a:prstGeom prst="rect">
            <a:avLst/>
          </a:prstGeom>
          <a:noFill/>
        </p:spPr>
        <p:txBody>
          <a:bodyPr wrap="square" rtlCol="0">
            <a:spAutoFit/>
          </a:bodyPr>
          <a:lstStyle/>
          <a:p>
            <a:pPr algn="ctr"/>
            <a:r>
              <a:rPr lang="en-GB" sz="1400">
                <a:solidFill>
                  <a:srgbClr val="011E41"/>
                </a:solidFill>
                <a:latin typeface="Arial Rounded MT Bold" panose="020F0704030504030204" pitchFamily="34" charset="0"/>
              </a:rPr>
              <a:t>Hubs        One Team        Warm Welcome         Community Café        Local Community Network</a:t>
            </a:r>
          </a:p>
        </p:txBody>
      </p:sp>
      <p:grpSp>
        <p:nvGrpSpPr>
          <p:cNvPr id="101" name="Group 100">
            <a:extLst>
              <a:ext uri="{FF2B5EF4-FFF2-40B4-BE49-F238E27FC236}">
                <a16:creationId xmlns:a16="http://schemas.microsoft.com/office/drawing/2014/main" id="{5003AA64-A6DB-2E67-B932-794086613FD5}"/>
              </a:ext>
            </a:extLst>
          </p:cNvPr>
          <p:cNvGrpSpPr/>
          <p:nvPr/>
        </p:nvGrpSpPr>
        <p:grpSpPr>
          <a:xfrm>
            <a:off x="809608" y="2900045"/>
            <a:ext cx="641746" cy="372726"/>
            <a:chOff x="1107373" y="2696133"/>
            <a:chExt cx="543321" cy="315561"/>
          </a:xfrm>
        </p:grpSpPr>
        <p:sp>
          <p:nvSpPr>
            <p:cNvPr id="103" name="Freeform: Shape 102">
              <a:extLst>
                <a:ext uri="{FF2B5EF4-FFF2-40B4-BE49-F238E27FC236}">
                  <a16:creationId xmlns:a16="http://schemas.microsoft.com/office/drawing/2014/main" id="{2CCFF648-BB30-1E07-46BE-E7E4CB73F0F8}"/>
                </a:ext>
              </a:extLst>
            </p:cNvPr>
            <p:cNvSpPr/>
            <p:nvPr/>
          </p:nvSpPr>
          <p:spPr>
            <a:xfrm>
              <a:off x="1107373" y="2834931"/>
              <a:ext cx="167877" cy="174270"/>
            </a:xfrm>
            <a:custGeom>
              <a:avLst/>
              <a:gdLst>
                <a:gd name="connsiteX0" fmla="*/ 124995 w 167877"/>
                <a:gd name="connsiteY0" fmla="*/ 117671 h 174270"/>
                <a:gd name="connsiteX1" fmla="*/ 167877 w 167877"/>
                <a:gd name="connsiteY1" fmla="*/ 42186 h 174270"/>
                <a:gd name="connsiteX2" fmla="*/ 60 w 167877"/>
                <a:gd name="connsiteY2" fmla="*/ 86927 h 174270"/>
                <a:gd name="connsiteX3" fmla="*/ 131421 w 167877"/>
                <a:gd name="connsiteY3" fmla="*/ 168008 h 174270"/>
                <a:gd name="connsiteX4" fmla="*/ 124987 w 167877"/>
                <a:gd name="connsiteY4" fmla="*/ 117671 h 17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77" h="174270">
                  <a:moveTo>
                    <a:pt x="124995" y="117671"/>
                  </a:moveTo>
                  <a:cubicBezTo>
                    <a:pt x="132800" y="95703"/>
                    <a:pt x="149969" y="66835"/>
                    <a:pt x="167877" y="42186"/>
                  </a:cubicBezTo>
                  <a:cubicBezTo>
                    <a:pt x="123310" y="-27380"/>
                    <a:pt x="3348" y="-9846"/>
                    <a:pt x="60" y="86927"/>
                  </a:cubicBezTo>
                  <a:cubicBezTo>
                    <a:pt x="-2481" y="161698"/>
                    <a:pt x="76160" y="187519"/>
                    <a:pt x="131421" y="168008"/>
                  </a:cubicBezTo>
                  <a:cubicBezTo>
                    <a:pt x="117913" y="159988"/>
                    <a:pt x="115273" y="145027"/>
                    <a:pt x="124987" y="117671"/>
                  </a:cubicBezTo>
                  <a:close/>
                </a:path>
              </a:pathLst>
            </a:custGeom>
            <a:solidFill>
              <a:srgbClr val="DA4E64"/>
            </a:solidFill>
            <a:ln w="567"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FED841C9-36EB-3777-45B8-6B0D1AD18CB0}"/>
                </a:ext>
              </a:extLst>
            </p:cNvPr>
            <p:cNvSpPr/>
            <p:nvPr/>
          </p:nvSpPr>
          <p:spPr>
            <a:xfrm>
              <a:off x="1526192" y="2802955"/>
              <a:ext cx="124502" cy="206508"/>
            </a:xfrm>
            <a:custGeom>
              <a:avLst/>
              <a:gdLst>
                <a:gd name="connsiteX0" fmla="*/ 81447 w 124502"/>
                <a:gd name="connsiteY0" fmla="*/ 1582 h 206508"/>
                <a:gd name="connsiteX1" fmla="*/ 0 w 124502"/>
                <a:gd name="connsiteY1" fmla="*/ 42737 h 206508"/>
                <a:gd name="connsiteX2" fmla="*/ 48279 w 124502"/>
                <a:gd name="connsiteY2" fmla="*/ 93522 h 206508"/>
                <a:gd name="connsiteX3" fmla="*/ 27124 w 124502"/>
                <a:gd name="connsiteY3" fmla="*/ 144341 h 206508"/>
                <a:gd name="connsiteX4" fmla="*/ 4575 w 124502"/>
                <a:gd name="connsiteY4" fmla="*/ 181154 h 206508"/>
                <a:gd name="connsiteX5" fmla="*/ 9980 w 124502"/>
                <a:gd name="connsiteY5" fmla="*/ 191466 h 206508"/>
                <a:gd name="connsiteX6" fmla="*/ 53111 w 124502"/>
                <a:gd name="connsiteY6" fmla="*/ 206493 h 206508"/>
                <a:gd name="connsiteX7" fmla="*/ 108521 w 124502"/>
                <a:gd name="connsiteY7" fmla="*/ 202350 h 206508"/>
                <a:gd name="connsiteX8" fmla="*/ 119082 w 124502"/>
                <a:gd name="connsiteY8" fmla="*/ 187215 h 206508"/>
                <a:gd name="connsiteX9" fmla="*/ 81439 w 124502"/>
                <a:gd name="connsiteY9" fmla="*/ 1582 h 20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02" h="206508">
                  <a:moveTo>
                    <a:pt x="81447" y="1582"/>
                  </a:moveTo>
                  <a:cubicBezTo>
                    <a:pt x="49001" y="-3068"/>
                    <a:pt x="11001" y="295"/>
                    <a:pt x="0" y="42737"/>
                  </a:cubicBezTo>
                  <a:cubicBezTo>
                    <a:pt x="24019" y="55390"/>
                    <a:pt x="47806" y="68549"/>
                    <a:pt x="48279" y="93522"/>
                  </a:cubicBezTo>
                  <a:cubicBezTo>
                    <a:pt x="48785" y="120148"/>
                    <a:pt x="33633" y="135317"/>
                    <a:pt x="27124" y="144341"/>
                  </a:cubicBezTo>
                  <a:cubicBezTo>
                    <a:pt x="22508" y="150743"/>
                    <a:pt x="11515" y="169921"/>
                    <a:pt x="4575" y="181154"/>
                  </a:cubicBezTo>
                  <a:cubicBezTo>
                    <a:pt x="6044" y="185015"/>
                    <a:pt x="7813" y="188460"/>
                    <a:pt x="9980" y="191466"/>
                  </a:cubicBezTo>
                  <a:cubicBezTo>
                    <a:pt x="21852" y="207954"/>
                    <a:pt x="37834" y="206335"/>
                    <a:pt x="53111" y="206493"/>
                  </a:cubicBezTo>
                  <a:cubicBezTo>
                    <a:pt x="76399" y="206726"/>
                    <a:pt x="97662" y="204276"/>
                    <a:pt x="108521" y="202350"/>
                  </a:cubicBezTo>
                  <a:cubicBezTo>
                    <a:pt x="113710" y="201437"/>
                    <a:pt x="117961" y="195376"/>
                    <a:pt x="119082" y="187215"/>
                  </a:cubicBezTo>
                  <a:cubicBezTo>
                    <a:pt x="124786" y="145703"/>
                    <a:pt x="137646" y="9627"/>
                    <a:pt x="81439" y="1582"/>
                  </a:cubicBezTo>
                  <a:close/>
                </a:path>
              </a:pathLst>
            </a:custGeom>
            <a:solidFill>
              <a:srgbClr val="D06542"/>
            </a:solidFill>
            <a:ln w="567"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2B69F42B-0BD6-4C36-97C0-D4702C56DFA3}"/>
                </a:ext>
              </a:extLst>
            </p:cNvPr>
            <p:cNvSpPr/>
            <p:nvPr/>
          </p:nvSpPr>
          <p:spPr>
            <a:xfrm>
              <a:off x="1355021" y="2796311"/>
              <a:ext cx="175762" cy="213869"/>
            </a:xfrm>
            <a:custGeom>
              <a:avLst/>
              <a:gdLst>
                <a:gd name="connsiteX0" fmla="*/ 171180 w 175762"/>
                <a:gd name="connsiteY0" fmla="*/ 49381 h 213869"/>
                <a:gd name="connsiteX1" fmla="*/ 166406 w 175762"/>
                <a:gd name="connsiteY1" fmla="*/ 46865 h 213869"/>
                <a:gd name="connsiteX2" fmla="*/ 105765 w 175762"/>
                <a:gd name="connsiteY2" fmla="*/ 8641 h 213869"/>
                <a:gd name="connsiteX3" fmla="*/ 55352 w 175762"/>
                <a:gd name="connsiteY3" fmla="*/ 3336 h 213869"/>
                <a:gd name="connsiteX4" fmla="*/ 25430 w 175762"/>
                <a:gd name="connsiteY4" fmla="*/ 27587 h 213869"/>
                <a:gd name="connsiteX5" fmla="*/ 0 w 175762"/>
                <a:gd name="connsiteY5" fmla="*/ 57509 h 213869"/>
                <a:gd name="connsiteX6" fmla="*/ 55909 w 175762"/>
                <a:gd name="connsiteY6" fmla="*/ 197794 h 213869"/>
                <a:gd name="connsiteX7" fmla="*/ 39852 w 175762"/>
                <a:gd name="connsiteY7" fmla="*/ 209758 h 213869"/>
                <a:gd name="connsiteX8" fmla="*/ 53235 w 175762"/>
                <a:gd name="connsiteY8" fmla="*/ 213785 h 213869"/>
                <a:gd name="connsiteX9" fmla="*/ 123823 w 175762"/>
                <a:gd name="connsiteY9" fmla="*/ 212631 h 213869"/>
                <a:gd name="connsiteX10" fmla="*/ 169993 w 175762"/>
                <a:gd name="connsiteY10" fmla="*/ 196184 h 213869"/>
                <a:gd name="connsiteX11" fmla="*/ 175763 w 175762"/>
                <a:gd name="connsiteY11" fmla="*/ 187790 h 213869"/>
                <a:gd name="connsiteX12" fmla="*/ 168075 w 175762"/>
                <a:gd name="connsiteY12" fmla="*/ 80465 h 213869"/>
                <a:gd name="connsiteX13" fmla="*/ 171188 w 175762"/>
                <a:gd name="connsiteY13" fmla="*/ 49373 h 21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62" h="213869">
                  <a:moveTo>
                    <a:pt x="171180" y="49381"/>
                  </a:moveTo>
                  <a:cubicBezTo>
                    <a:pt x="169586" y="48542"/>
                    <a:pt x="167992" y="47704"/>
                    <a:pt x="166406" y="46865"/>
                  </a:cubicBezTo>
                  <a:cubicBezTo>
                    <a:pt x="140876" y="33390"/>
                    <a:pt x="127542" y="22365"/>
                    <a:pt x="105765" y="8641"/>
                  </a:cubicBezTo>
                  <a:cubicBezTo>
                    <a:pt x="83988" y="-5083"/>
                    <a:pt x="68520" y="1102"/>
                    <a:pt x="55352" y="3336"/>
                  </a:cubicBezTo>
                  <a:cubicBezTo>
                    <a:pt x="42193" y="5569"/>
                    <a:pt x="25430" y="27587"/>
                    <a:pt x="25430" y="27587"/>
                  </a:cubicBezTo>
                  <a:cubicBezTo>
                    <a:pt x="20192" y="33797"/>
                    <a:pt x="11964" y="43187"/>
                    <a:pt x="0" y="57509"/>
                  </a:cubicBezTo>
                  <a:cubicBezTo>
                    <a:pt x="30777" y="98058"/>
                    <a:pt x="67848" y="168321"/>
                    <a:pt x="55909" y="197794"/>
                  </a:cubicBezTo>
                  <a:cubicBezTo>
                    <a:pt x="54522" y="201207"/>
                    <a:pt x="47050" y="206205"/>
                    <a:pt x="39852" y="209758"/>
                  </a:cubicBezTo>
                  <a:cubicBezTo>
                    <a:pt x="46278" y="212589"/>
                    <a:pt x="51467" y="213486"/>
                    <a:pt x="53235" y="213785"/>
                  </a:cubicBezTo>
                  <a:cubicBezTo>
                    <a:pt x="57561" y="214532"/>
                    <a:pt x="87591" y="210007"/>
                    <a:pt x="123823" y="212631"/>
                  </a:cubicBezTo>
                  <a:cubicBezTo>
                    <a:pt x="160055" y="215254"/>
                    <a:pt x="167369" y="197936"/>
                    <a:pt x="169993" y="196184"/>
                  </a:cubicBezTo>
                  <a:cubicBezTo>
                    <a:pt x="170756" y="195677"/>
                    <a:pt x="172923" y="192398"/>
                    <a:pt x="175763" y="187790"/>
                  </a:cubicBezTo>
                  <a:cubicBezTo>
                    <a:pt x="167377" y="165706"/>
                    <a:pt x="169212" y="129657"/>
                    <a:pt x="168075" y="80465"/>
                  </a:cubicBezTo>
                  <a:cubicBezTo>
                    <a:pt x="167792" y="68285"/>
                    <a:pt x="168938" y="58032"/>
                    <a:pt x="171188" y="49373"/>
                  </a:cubicBezTo>
                  <a:close/>
                </a:path>
              </a:pathLst>
            </a:custGeom>
            <a:solidFill>
              <a:srgbClr val="41B29F"/>
            </a:solidFill>
            <a:ln w="567"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0D1C540-FC5A-94EA-90F0-3C61787F86BD}"/>
                </a:ext>
              </a:extLst>
            </p:cNvPr>
            <p:cNvSpPr/>
            <p:nvPr/>
          </p:nvSpPr>
          <p:spPr>
            <a:xfrm>
              <a:off x="1523045" y="2845692"/>
              <a:ext cx="51446" cy="138417"/>
            </a:xfrm>
            <a:custGeom>
              <a:avLst/>
              <a:gdLst>
                <a:gd name="connsiteX0" fmla="*/ 51434 w 51446"/>
                <a:gd name="connsiteY0" fmla="*/ 50786 h 138417"/>
                <a:gd name="connsiteX1" fmla="*/ 3155 w 51446"/>
                <a:gd name="connsiteY1" fmla="*/ 0 h 138417"/>
                <a:gd name="connsiteX2" fmla="*/ 42 w 51446"/>
                <a:gd name="connsiteY2" fmla="*/ 31092 h 138417"/>
                <a:gd name="connsiteX3" fmla="*/ 7730 w 51446"/>
                <a:gd name="connsiteY3" fmla="*/ 138417 h 138417"/>
                <a:gd name="connsiteX4" fmla="*/ 30279 w 51446"/>
                <a:gd name="connsiteY4" fmla="*/ 101605 h 138417"/>
                <a:gd name="connsiteX5" fmla="*/ 51434 w 51446"/>
                <a:gd name="connsiteY5" fmla="*/ 50786 h 1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6" h="138417">
                  <a:moveTo>
                    <a:pt x="51434" y="50786"/>
                  </a:moveTo>
                  <a:cubicBezTo>
                    <a:pt x="50953" y="25820"/>
                    <a:pt x="27166" y="12661"/>
                    <a:pt x="3155" y="0"/>
                  </a:cubicBezTo>
                  <a:cubicBezTo>
                    <a:pt x="914" y="8659"/>
                    <a:pt x="-240" y="18913"/>
                    <a:pt x="42" y="31092"/>
                  </a:cubicBezTo>
                  <a:cubicBezTo>
                    <a:pt x="1179" y="80276"/>
                    <a:pt x="-647" y="116325"/>
                    <a:pt x="7730" y="138417"/>
                  </a:cubicBezTo>
                  <a:cubicBezTo>
                    <a:pt x="14671" y="127184"/>
                    <a:pt x="25663" y="108006"/>
                    <a:pt x="30279" y="101605"/>
                  </a:cubicBezTo>
                  <a:cubicBezTo>
                    <a:pt x="36789" y="92580"/>
                    <a:pt x="51941" y="77411"/>
                    <a:pt x="51434" y="50786"/>
                  </a:cubicBezTo>
                  <a:close/>
                </a:path>
              </a:pathLst>
            </a:custGeom>
            <a:solidFill>
              <a:srgbClr val="F3B29F"/>
            </a:solidFill>
            <a:ln w="567"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01084067-B6AB-5808-BD30-AA95D74AE421}"/>
                </a:ext>
              </a:extLst>
            </p:cNvPr>
            <p:cNvSpPr/>
            <p:nvPr/>
          </p:nvSpPr>
          <p:spPr>
            <a:xfrm>
              <a:off x="1238795" y="2825829"/>
              <a:ext cx="156069" cy="185865"/>
            </a:xfrm>
            <a:custGeom>
              <a:avLst/>
              <a:gdLst>
                <a:gd name="connsiteX0" fmla="*/ 127077 w 156069"/>
                <a:gd name="connsiteY0" fmla="*/ 151680 h 185865"/>
                <a:gd name="connsiteX1" fmla="*/ 105640 w 156069"/>
                <a:gd name="connsiteY1" fmla="*/ 79781 h 185865"/>
                <a:gd name="connsiteX2" fmla="*/ 112780 w 156069"/>
                <a:gd name="connsiteY2" fmla="*/ 32109 h 185865"/>
                <a:gd name="connsiteX3" fmla="*/ 116209 w 156069"/>
                <a:gd name="connsiteY3" fmla="*/ 27999 h 185865"/>
                <a:gd name="connsiteX4" fmla="*/ 90696 w 156069"/>
                <a:gd name="connsiteY4" fmla="*/ 701 h 185865"/>
                <a:gd name="connsiteX5" fmla="*/ 36456 w 156069"/>
                <a:gd name="connsiteY5" fmla="*/ 51296 h 185865"/>
                <a:gd name="connsiteX6" fmla="*/ 51940 w 156069"/>
                <a:gd name="connsiteY6" fmla="*/ 96045 h 185865"/>
                <a:gd name="connsiteX7" fmla="*/ 0 w 156069"/>
                <a:gd name="connsiteY7" fmla="*/ 177118 h 185865"/>
                <a:gd name="connsiteX8" fmla="*/ 143516 w 156069"/>
                <a:gd name="connsiteY8" fmla="*/ 184549 h 185865"/>
                <a:gd name="connsiteX9" fmla="*/ 156069 w 156069"/>
                <a:gd name="connsiteY9" fmla="*/ 180248 h 185865"/>
                <a:gd name="connsiteX10" fmla="*/ 127077 w 156069"/>
                <a:gd name="connsiteY10" fmla="*/ 151680 h 18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069" h="185865">
                  <a:moveTo>
                    <a:pt x="127077" y="151680"/>
                  </a:moveTo>
                  <a:cubicBezTo>
                    <a:pt x="113901" y="124116"/>
                    <a:pt x="107376" y="89138"/>
                    <a:pt x="105640" y="79781"/>
                  </a:cubicBezTo>
                  <a:cubicBezTo>
                    <a:pt x="103913" y="70424"/>
                    <a:pt x="98932" y="48780"/>
                    <a:pt x="112780" y="32109"/>
                  </a:cubicBezTo>
                  <a:cubicBezTo>
                    <a:pt x="113959" y="30689"/>
                    <a:pt x="115097" y="29327"/>
                    <a:pt x="116209" y="27999"/>
                  </a:cubicBezTo>
                  <a:cubicBezTo>
                    <a:pt x="106504" y="15205"/>
                    <a:pt x="97413" y="5367"/>
                    <a:pt x="90696" y="701"/>
                  </a:cubicBezTo>
                  <a:cubicBezTo>
                    <a:pt x="83191" y="-4505"/>
                    <a:pt x="59221" y="19979"/>
                    <a:pt x="36456" y="51296"/>
                  </a:cubicBezTo>
                  <a:cubicBezTo>
                    <a:pt x="44285" y="63517"/>
                    <a:pt x="49806" y="78403"/>
                    <a:pt x="51940" y="96045"/>
                  </a:cubicBezTo>
                  <a:cubicBezTo>
                    <a:pt x="57054" y="138354"/>
                    <a:pt x="32587" y="165611"/>
                    <a:pt x="0" y="177118"/>
                  </a:cubicBezTo>
                  <a:cubicBezTo>
                    <a:pt x="21736" y="190028"/>
                    <a:pt x="71617" y="184947"/>
                    <a:pt x="143516" y="184549"/>
                  </a:cubicBezTo>
                  <a:cubicBezTo>
                    <a:pt x="146098" y="184532"/>
                    <a:pt x="151013" y="182747"/>
                    <a:pt x="156069" y="180248"/>
                  </a:cubicBezTo>
                  <a:cubicBezTo>
                    <a:pt x="146762" y="176147"/>
                    <a:pt x="134873" y="167994"/>
                    <a:pt x="127077" y="151680"/>
                  </a:cubicBezTo>
                  <a:close/>
                </a:path>
              </a:pathLst>
            </a:custGeom>
            <a:solidFill>
              <a:srgbClr val="5D85C4"/>
            </a:solidFill>
            <a:ln w="567"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947341EB-3F2F-8EC1-6050-76B05EE0DFDB}"/>
                </a:ext>
              </a:extLst>
            </p:cNvPr>
            <p:cNvSpPr/>
            <p:nvPr/>
          </p:nvSpPr>
          <p:spPr>
            <a:xfrm>
              <a:off x="1226551" y="2877125"/>
              <a:ext cx="64877" cy="125822"/>
            </a:xfrm>
            <a:custGeom>
              <a:avLst/>
              <a:gdLst>
                <a:gd name="connsiteX0" fmla="*/ 64192 w 64877"/>
                <a:gd name="connsiteY0" fmla="*/ 44750 h 125822"/>
                <a:gd name="connsiteX1" fmla="*/ 48708 w 64877"/>
                <a:gd name="connsiteY1" fmla="*/ 0 h 125822"/>
                <a:gd name="connsiteX2" fmla="*/ 5826 w 64877"/>
                <a:gd name="connsiteY2" fmla="*/ 75485 h 125822"/>
                <a:gd name="connsiteX3" fmla="*/ 12260 w 64877"/>
                <a:gd name="connsiteY3" fmla="*/ 125823 h 125822"/>
                <a:gd name="connsiteX4" fmla="*/ 64200 w 64877"/>
                <a:gd name="connsiteY4" fmla="*/ 44750 h 1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7" h="125822">
                  <a:moveTo>
                    <a:pt x="64192" y="44750"/>
                  </a:moveTo>
                  <a:cubicBezTo>
                    <a:pt x="62058" y="27107"/>
                    <a:pt x="56537" y="12221"/>
                    <a:pt x="48708" y="0"/>
                  </a:cubicBezTo>
                  <a:cubicBezTo>
                    <a:pt x="30791" y="24641"/>
                    <a:pt x="13630" y="53517"/>
                    <a:pt x="5826" y="75485"/>
                  </a:cubicBezTo>
                  <a:cubicBezTo>
                    <a:pt x="-3896" y="102842"/>
                    <a:pt x="-1248" y="117803"/>
                    <a:pt x="12260" y="125823"/>
                  </a:cubicBezTo>
                  <a:cubicBezTo>
                    <a:pt x="44847" y="114316"/>
                    <a:pt x="69314" y="87059"/>
                    <a:pt x="64200" y="44750"/>
                  </a:cubicBezTo>
                  <a:close/>
                </a:path>
              </a:pathLst>
            </a:custGeom>
            <a:solidFill>
              <a:srgbClr val="73C4B8"/>
            </a:solidFill>
            <a:ln w="567"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999ED2E5-185A-CEC1-E95A-BEE325D7255F}"/>
                </a:ext>
              </a:extLst>
            </p:cNvPr>
            <p:cNvSpPr/>
            <p:nvPr/>
          </p:nvSpPr>
          <p:spPr>
            <a:xfrm>
              <a:off x="1342146" y="2853820"/>
              <a:ext cx="71076" cy="152249"/>
            </a:xfrm>
            <a:custGeom>
              <a:avLst/>
              <a:gdLst>
                <a:gd name="connsiteX0" fmla="*/ 68784 w 71076"/>
                <a:gd name="connsiteY0" fmla="*/ 140286 h 152249"/>
                <a:gd name="connsiteX1" fmla="*/ 12875 w 71076"/>
                <a:gd name="connsiteY1" fmla="*/ 0 h 152249"/>
                <a:gd name="connsiteX2" fmla="*/ 9446 w 71076"/>
                <a:gd name="connsiteY2" fmla="*/ 4110 h 152249"/>
                <a:gd name="connsiteX3" fmla="*/ 2306 w 71076"/>
                <a:gd name="connsiteY3" fmla="*/ 51782 h 152249"/>
                <a:gd name="connsiteX4" fmla="*/ 23743 w 71076"/>
                <a:gd name="connsiteY4" fmla="*/ 123681 h 152249"/>
                <a:gd name="connsiteX5" fmla="*/ 52735 w 71076"/>
                <a:gd name="connsiteY5" fmla="*/ 152249 h 152249"/>
                <a:gd name="connsiteX6" fmla="*/ 68792 w 71076"/>
                <a:gd name="connsiteY6" fmla="*/ 140286 h 15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76" h="152249">
                  <a:moveTo>
                    <a:pt x="68784" y="140286"/>
                  </a:moveTo>
                  <a:cubicBezTo>
                    <a:pt x="80723" y="110804"/>
                    <a:pt x="43652" y="40549"/>
                    <a:pt x="12875" y="0"/>
                  </a:cubicBezTo>
                  <a:cubicBezTo>
                    <a:pt x="11762" y="1337"/>
                    <a:pt x="10625" y="2690"/>
                    <a:pt x="9446" y="4110"/>
                  </a:cubicBezTo>
                  <a:cubicBezTo>
                    <a:pt x="-4411" y="20789"/>
                    <a:pt x="571" y="42425"/>
                    <a:pt x="2306" y="51782"/>
                  </a:cubicBezTo>
                  <a:cubicBezTo>
                    <a:pt x="4033" y="61139"/>
                    <a:pt x="10567" y="96117"/>
                    <a:pt x="23743" y="123681"/>
                  </a:cubicBezTo>
                  <a:cubicBezTo>
                    <a:pt x="31539" y="139987"/>
                    <a:pt x="43428" y="148148"/>
                    <a:pt x="52735" y="152249"/>
                  </a:cubicBezTo>
                  <a:cubicBezTo>
                    <a:pt x="59933" y="148696"/>
                    <a:pt x="67405" y="143698"/>
                    <a:pt x="68792" y="140286"/>
                  </a:cubicBezTo>
                  <a:close/>
                </a:path>
              </a:pathLst>
            </a:custGeom>
            <a:solidFill>
              <a:srgbClr val="9E87BE"/>
            </a:solidFill>
            <a:ln w="567"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25E8284-7769-48EB-2E50-B4586681D53F}"/>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FFFFFF"/>
            </a:solidFill>
            <a:ln w="567"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AA190B84-5D5D-0366-EC14-0A86A9541C76}"/>
                </a:ext>
              </a:extLst>
            </p:cNvPr>
            <p:cNvSpPr/>
            <p:nvPr/>
          </p:nvSpPr>
          <p:spPr>
            <a:xfrm>
              <a:off x="1151404" y="2724397"/>
              <a:ext cx="99038" cy="93793"/>
            </a:xfrm>
            <a:custGeom>
              <a:avLst/>
              <a:gdLst>
                <a:gd name="connsiteX0" fmla="*/ 98674 w 99038"/>
                <a:gd name="connsiteY0" fmla="*/ 46789 h 93793"/>
                <a:gd name="connsiteX1" fmla="*/ 32 w 99038"/>
                <a:gd name="connsiteY1" fmla="*/ 46789 h 93793"/>
                <a:gd name="connsiteX2" fmla="*/ 98674 w 99038"/>
                <a:gd name="connsiteY2" fmla="*/ 46789 h 93793"/>
              </a:gdLst>
              <a:ahLst/>
              <a:cxnLst>
                <a:cxn ang="0">
                  <a:pos x="connsiteX0" y="connsiteY0"/>
                </a:cxn>
                <a:cxn ang="0">
                  <a:pos x="connsiteX1" y="connsiteY1"/>
                </a:cxn>
                <a:cxn ang="0">
                  <a:pos x="connsiteX2" y="connsiteY2"/>
                </a:cxn>
              </a:cxnLst>
              <a:rect l="l" t="t" r="r" b="b"/>
              <a:pathLst>
                <a:path w="99038" h="93793">
                  <a:moveTo>
                    <a:pt x="98674" y="46789"/>
                  </a:moveTo>
                  <a:cubicBezTo>
                    <a:pt x="106096" y="108160"/>
                    <a:pt x="-2143" y="110751"/>
                    <a:pt x="32" y="46789"/>
                  </a:cubicBezTo>
                  <a:cubicBezTo>
                    <a:pt x="2108" y="-14441"/>
                    <a:pt x="90986" y="-16741"/>
                    <a:pt x="98674" y="46789"/>
                  </a:cubicBezTo>
                  <a:close/>
                </a:path>
              </a:pathLst>
            </a:custGeom>
            <a:solidFill>
              <a:srgbClr val="DA4E64"/>
            </a:solidFill>
            <a:ln w="567"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D18C3D2F-EA49-B28F-68BE-F41EE61E120E}"/>
                </a:ext>
              </a:extLst>
            </p:cNvPr>
            <p:cNvSpPr/>
            <p:nvPr/>
          </p:nvSpPr>
          <p:spPr>
            <a:xfrm>
              <a:off x="1161150" y="2738187"/>
              <a:ext cx="77206" cy="73682"/>
            </a:xfrm>
            <a:custGeom>
              <a:avLst/>
              <a:gdLst>
                <a:gd name="connsiteX0" fmla="*/ 72307 w 77206"/>
                <a:gd name="connsiteY0" fmla="*/ 49014 h 73682"/>
                <a:gd name="connsiteX1" fmla="*/ 57653 w 77206"/>
                <a:gd name="connsiteY1" fmla="*/ 65785 h 73682"/>
                <a:gd name="connsiteX2" fmla="*/ 50521 w 77206"/>
                <a:gd name="connsiteY2" fmla="*/ 71638 h 73682"/>
                <a:gd name="connsiteX3" fmla="*/ 42052 w 77206"/>
                <a:gd name="connsiteY3" fmla="*/ 73672 h 73682"/>
                <a:gd name="connsiteX4" fmla="*/ 18756 w 77206"/>
                <a:gd name="connsiteY4" fmla="*/ 66590 h 73682"/>
                <a:gd name="connsiteX5" fmla="*/ 5605 w 77206"/>
                <a:gd name="connsiteY5" fmla="*/ 57566 h 73682"/>
                <a:gd name="connsiteX6" fmla="*/ 100 w 77206"/>
                <a:gd name="connsiteY6" fmla="*/ 43327 h 73682"/>
                <a:gd name="connsiteX7" fmla="*/ 2001 w 77206"/>
                <a:gd name="connsiteY7" fmla="*/ 28009 h 73682"/>
                <a:gd name="connsiteX8" fmla="*/ 5588 w 77206"/>
                <a:gd name="connsiteY8" fmla="*/ 18378 h 73682"/>
                <a:gd name="connsiteX9" fmla="*/ 8917 w 77206"/>
                <a:gd name="connsiteY9" fmla="*/ 12401 h 73682"/>
                <a:gd name="connsiteX10" fmla="*/ 38217 w 77206"/>
                <a:gd name="connsiteY10" fmla="*/ 163 h 73682"/>
                <a:gd name="connsiteX11" fmla="*/ 67707 w 77206"/>
                <a:gd name="connsiteY11" fmla="*/ 14352 h 73682"/>
                <a:gd name="connsiteX12" fmla="*/ 75345 w 77206"/>
                <a:gd name="connsiteY12" fmla="*/ 23617 h 73682"/>
                <a:gd name="connsiteX13" fmla="*/ 74756 w 77206"/>
                <a:gd name="connsiteY13" fmla="*/ 43485 h 73682"/>
                <a:gd name="connsiteX14" fmla="*/ 72315 w 77206"/>
                <a:gd name="connsiteY14" fmla="*/ 49031 h 7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06" h="73682">
                  <a:moveTo>
                    <a:pt x="72307" y="49014"/>
                  </a:moveTo>
                  <a:cubicBezTo>
                    <a:pt x="67715" y="54851"/>
                    <a:pt x="62817" y="60447"/>
                    <a:pt x="57653" y="65785"/>
                  </a:cubicBezTo>
                  <a:cubicBezTo>
                    <a:pt x="55502" y="68002"/>
                    <a:pt x="53261" y="70202"/>
                    <a:pt x="50521" y="71638"/>
                  </a:cubicBezTo>
                  <a:cubicBezTo>
                    <a:pt x="47922" y="72991"/>
                    <a:pt x="44975" y="73589"/>
                    <a:pt x="42052" y="73672"/>
                  </a:cubicBezTo>
                  <a:cubicBezTo>
                    <a:pt x="33850" y="73905"/>
                    <a:pt x="26095" y="70260"/>
                    <a:pt x="18756" y="66590"/>
                  </a:cubicBezTo>
                  <a:cubicBezTo>
                    <a:pt x="13965" y="64191"/>
                    <a:pt x="9067" y="61650"/>
                    <a:pt x="5605" y="57566"/>
                  </a:cubicBezTo>
                  <a:cubicBezTo>
                    <a:pt x="2259" y="53622"/>
                    <a:pt x="507" y="48483"/>
                    <a:pt x="100" y="43327"/>
                  </a:cubicBezTo>
                  <a:cubicBezTo>
                    <a:pt x="-307" y="38171"/>
                    <a:pt x="565" y="32982"/>
                    <a:pt x="2001" y="28009"/>
                  </a:cubicBezTo>
                  <a:cubicBezTo>
                    <a:pt x="2956" y="24713"/>
                    <a:pt x="4152" y="21492"/>
                    <a:pt x="5588" y="18378"/>
                  </a:cubicBezTo>
                  <a:cubicBezTo>
                    <a:pt x="6543" y="16303"/>
                    <a:pt x="7606" y="14269"/>
                    <a:pt x="8917" y="12401"/>
                  </a:cubicBezTo>
                  <a:cubicBezTo>
                    <a:pt x="15285" y="3318"/>
                    <a:pt x="27174" y="-908"/>
                    <a:pt x="38217" y="163"/>
                  </a:cubicBezTo>
                  <a:cubicBezTo>
                    <a:pt x="49259" y="1226"/>
                    <a:pt x="59438" y="6954"/>
                    <a:pt x="67707" y="14352"/>
                  </a:cubicBezTo>
                  <a:cubicBezTo>
                    <a:pt x="70712" y="17033"/>
                    <a:pt x="73544" y="20014"/>
                    <a:pt x="75345" y="23617"/>
                  </a:cubicBezTo>
                  <a:cubicBezTo>
                    <a:pt x="78749" y="30450"/>
                    <a:pt x="76831" y="36137"/>
                    <a:pt x="74756" y="43485"/>
                  </a:cubicBezTo>
                  <a:cubicBezTo>
                    <a:pt x="74241" y="45295"/>
                    <a:pt x="73411" y="47511"/>
                    <a:pt x="72315" y="49031"/>
                  </a:cubicBezTo>
                </a:path>
              </a:pathLst>
            </a:custGeom>
            <a:noFill/>
            <a:ln w="2964" cap="flat">
              <a:solidFill>
                <a:srgbClr val="011E41"/>
              </a:solid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7571C5D6-61D4-331E-E373-1618C4B59F39}"/>
                </a:ext>
              </a:extLst>
            </p:cNvPr>
            <p:cNvSpPr/>
            <p:nvPr/>
          </p:nvSpPr>
          <p:spPr>
            <a:xfrm>
              <a:off x="1539715" y="2709222"/>
              <a:ext cx="85008" cy="84752"/>
            </a:xfrm>
            <a:custGeom>
              <a:avLst/>
              <a:gdLst>
                <a:gd name="connsiteX0" fmla="*/ 20110 w 85008"/>
                <a:gd name="connsiteY0" fmla="*/ 79291 h 84752"/>
                <a:gd name="connsiteX1" fmla="*/ 64711 w 85008"/>
                <a:gd name="connsiteY1" fmla="*/ 5856 h 84752"/>
                <a:gd name="connsiteX2" fmla="*/ 20110 w 85008"/>
                <a:gd name="connsiteY2" fmla="*/ 79291 h 84752"/>
              </a:gdLst>
              <a:ahLst/>
              <a:cxnLst>
                <a:cxn ang="0">
                  <a:pos x="connsiteX0" y="connsiteY0"/>
                </a:cxn>
                <a:cxn ang="0">
                  <a:pos x="connsiteX1" y="connsiteY1"/>
                </a:cxn>
                <a:cxn ang="0">
                  <a:pos x="connsiteX2" y="connsiteY2"/>
                </a:cxn>
              </a:cxnLst>
              <a:rect l="l" t="t" r="r" b="b"/>
              <a:pathLst>
                <a:path w="85008" h="84752">
                  <a:moveTo>
                    <a:pt x="20110" y="79291"/>
                  </a:moveTo>
                  <a:cubicBezTo>
                    <a:pt x="-29787" y="54442"/>
                    <a:pt x="23946" y="-21492"/>
                    <a:pt x="64711" y="5856"/>
                  </a:cubicBezTo>
                  <a:cubicBezTo>
                    <a:pt x="110997" y="36907"/>
                    <a:pt x="70398" y="104331"/>
                    <a:pt x="20110" y="79291"/>
                  </a:cubicBezTo>
                  <a:close/>
                </a:path>
              </a:pathLst>
            </a:custGeom>
            <a:solidFill>
              <a:srgbClr val="D06542"/>
            </a:solidFill>
            <a:ln w="567"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F0A37F7F-78CF-4586-6A74-3636AD313D3B}"/>
                </a:ext>
              </a:extLst>
            </p:cNvPr>
            <p:cNvSpPr/>
            <p:nvPr/>
          </p:nvSpPr>
          <p:spPr>
            <a:xfrm>
              <a:off x="1550306" y="2720639"/>
              <a:ext cx="66281" cy="64317"/>
            </a:xfrm>
            <a:custGeom>
              <a:avLst/>
              <a:gdLst>
                <a:gd name="connsiteX0" fmla="*/ 38096 w 66281"/>
                <a:gd name="connsiteY0" fmla="*/ 932 h 64317"/>
                <a:gd name="connsiteX1" fmla="*/ 55307 w 66281"/>
                <a:gd name="connsiteY1" fmla="*/ 9550 h 64317"/>
                <a:gd name="connsiteX2" fmla="*/ 61750 w 66281"/>
                <a:gd name="connsiteY2" fmla="*/ 14241 h 64317"/>
                <a:gd name="connsiteX3" fmla="*/ 65295 w 66281"/>
                <a:gd name="connsiteY3" fmla="*/ 20883 h 64317"/>
                <a:gd name="connsiteX4" fmla="*/ 64432 w 66281"/>
                <a:gd name="connsiteY4" fmla="*/ 41904 h 64317"/>
                <a:gd name="connsiteX5" fmla="*/ 59741 w 66281"/>
                <a:gd name="connsiteY5" fmla="*/ 54864 h 64317"/>
                <a:gd name="connsiteX6" fmla="*/ 49022 w 66281"/>
                <a:gd name="connsiteY6" fmla="*/ 62561 h 64317"/>
                <a:gd name="connsiteX7" fmla="*/ 35797 w 66281"/>
                <a:gd name="connsiteY7" fmla="*/ 64296 h 64317"/>
                <a:gd name="connsiteX8" fmla="*/ 26963 w 66281"/>
                <a:gd name="connsiteY8" fmla="*/ 63391 h 64317"/>
                <a:gd name="connsiteX9" fmla="*/ 21234 w 66281"/>
                <a:gd name="connsiteY9" fmla="*/ 61905 h 64317"/>
                <a:gd name="connsiteX10" fmla="*/ 345 w 66281"/>
                <a:gd name="connsiteY10" fmla="*/ 43880 h 64317"/>
                <a:gd name="connsiteX11" fmla="*/ 7975 w 66281"/>
                <a:gd name="connsiteY11" fmla="*/ 16242 h 64317"/>
                <a:gd name="connsiteX12" fmla="*/ 14360 w 66281"/>
                <a:gd name="connsiteY12" fmla="*/ 5714 h 64317"/>
                <a:gd name="connsiteX13" fmla="*/ 32932 w 66281"/>
                <a:gd name="connsiteY13" fmla="*/ 77 h 64317"/>
                <a:gd name="connsiteX14" fmla="*/ 38105 w 66281"/>
                <a:gd name="connsiteY14" fmla="*/ 907 h 6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281" h="64317">
                  <a:moveTo>
                    <a:pt x="38096" y="932"/>
                  </a:moveTo>
                  <a:cubicBezTo>
                    <a:pt x="46249" y="1646"/>
                    <a:pt x="49720" y="6387"/>
                    <a:pt x="55307" y="9550"/>
                  </a:cubicBezTo>
                  <a:cubicBezTo>
                    <a:pt x="57632" y="10870"/>
                    <a:pt x="59957" y="12265"/>
                    <a:pt x="61750" y="14241"/>
                  </a:cubicBezTo>
                  <a:cubicBezTo>
                    <a:pt x="63452" y="16117"/>
                    <a:pt x="64590" y="18450"/>
                    <a:pt x="65295" y="20883"/>
                  </a:cubicBezTo>
                  <a:cubicBezTo>
                    <a:pt x="67271" y="27691"/>
                    <a:pt x="65910" y="34972"/>
                    <a:pt x="64432" y="41904"/>
                  </a:cubicBezTo>
                  <a:cubicBezTo>
                    <a:pt x="63469" y="46429"/>
                    <a:pt x="62398" y="51078"/>
                    <a:pt x="59741" y="54864"/>
                  </a:cubicBezTo>
                  <a:cubicBezTo>
                    <a:pt x="57167" y="58526"/>
                    <a:pt x="53248" y="61108"/>
                    <a:pt x="49022" y="62561"/>
                  </a:cubicBezTo>
                  <a:cubicBezTo>
                    <a:pt x="44797" y="64022"/>
                    <a:pt x="40263" y="64420"/>
                    <a:pt x="35797" y="64296"/>
                  </a:cubicBezTo>
                  <a:cubicBezTo>
                    <a:pt x="32833" y="64213"/>
                    <a:pt x="29877" y="63914"/>
                    <a:pt x="26963" y="63391"/>
                  </a:cubicBezTo>
                  <a:cubicBezTo>
                    <a:pt x="25020" y="63042"/>
                    <a:pt x="23086" y="62594"/>
                    <a:pt x="21234" y="61905"/>
                  </a:cubicBezTo>
                  <a:cubicBezTo>
                    <a:pt x="12251" y="58551"/>
                    <a:pt x="1856" y="53353"/>
                    <a:pt x="345" y="43880"/>
                  </a:cubicBezTo>
                  <a:cubicBezTo>
                    <a:pt x="-1265" y="33743"/>
                    <a:pt x="3010" y="25175"/>
                    <a:pt x="7975" y="16242"/>
                  </a:cubicBezTo>
                  <a:cubicBezTo>
                    <a:pt x="8922" y="14540"/>
                    <a:pt x="13065" y="7175"/>
                    <a:pt x="14360" y="5714"/>
                  </a:cubicBezTo>
                  <a:cubicBezTo>
                    <a:pt x="19914" y="-529"/>
                    <a:pt x="25527" y="-89"/>
                    <a:pt x="32932" y="77"/>
                  </a:cubicBezTo>
                  <a:cubicBezTo>
                    <a:pt x="34551" y="110"/>
                    <a:pt x="36594" y="326"/>
                    <a:pt x="38105" y="907"/>
                  </a:cubicBezTo>
                </a:path>
              </a:pathLst>
            </a:custGeom>
            <a:noFill/>
            <a:ln w="2964" cap="flat">
              <a:solidFill>
                <a:srgbClr val="011E41"/>
              </a:solid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A04A8880-63BA-D41C-12A5-C39F09788B2D}"/>
                </a:ext>
              </a:extLst>
            </p:cNvPr>
            <p:cNvSpPr/>
            <p:nvPr/>
          </p:nvSpPr>
          <p:spPr>
            <a:xfrm>
              <a:off x="1393920" y="2696133"/>
              <a:ext cx="89353" cy="89879"/>
            </a:xfrm>
            <a:custGeom>
              <a:avLst/>
              <a:gdLst>
                <a:gd name="connsiteX0" fmla="*/ 48417 w 89353"/>
                <a:gd name="connsiteY0" fmla="*/ 8 h 89879"/>
                <a:gd name="connsiteX1" fmla="*/ 40704 w 89353"/>
                <a:gd name="connsiteY1" fmla="*/ 89126 h 89879"/>
                <a:gd name="connsiteX2" fmla="*/ 48417 w 89353"/>
                <a:gd name="connsiteY2" fmla="*/ 8 h 89879"/>
              </a:gdLst>
              <a:ahLst/>
              <a:cxnLst>
                <a:cxn ang="0">
                  <a:pos x="connsiteX0" y="connsiteY0"/>
                </a:cxn>
                <a:cxn ang="0">
                  <a:pos x="connsiteX1" y="connsiteY1"/>
                </a:cxn>
                <a:cxn ang="0">
                  <a:pos x="connsiteX2" y="connsiteY2"/>
                </a:cxn>
              </a:cxnLst>
              <a:rect l="l" t="t" r="r" b="b"/>
              <a:pathLst>
                <a:path w="89353" h="89879">
                  <a:moveTo>
                    <a:pt x="48417" y="8"/>
                  </a:moveTo>
                  <a:cubicBezTo>
                    <a:pt x="107323" y="905"/>
                    <a:pt x="100822" y="99421"/>
                    <a:pt x="40704" y="89126"/>
                  </a:cubicBezTo>
                  <a:cubicBezTo>
                    <a:pt x="-16840" y="79271"/>
                    <a:pt x="-12564" y="-922"/>
                    <a:pt x="48417" y="8"/>
                  </a:cubicBezTo>
                  <a:close/>
                </a:path>
              </a:pathLst>
            </a:custGeom>
            <a:solidFill>
              <a:srgbClr val="41B29F"/>
            </a:solidFill>
            <a:ln w="567"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4F7454EC-70EE-C4C5-ECCF-3A3F8C1FEA54}"/>
                </a:ext>
              </a:extLst>
            </p:cNvPr>
            <p:cNvSpPr/>
            <p:nvPr/>
          </p:nvSpPr>
          <p:spPr>
            <a:xfrm>
              <a:off x="1404573" y="2705061"/>
              <a:ext cx="71471" cy="71566"/>
            </a:xfrm>
            <a:custGeom>
              <a:avLst/>
              <a:gdLst>
                <a:gd name="connsiteX0" fmla="*/ 57890 w 71471"/>
                <a:gd name="connsiteY0" fmla="*/ 6921 h 71566"/>
                <a:gd name="connsiteX1" fmla="*/ 68011 w 71471"/>
                <a:gd name="connsiteY1" fmla="*/ 25145 h 71566"/>
                <a:gd name="connsiteX2" fmla="*/ 71249 w 71471"/>
                <a:gd name="connsiteY2" fmla="*/ 33314 h 71566"/>
                <a:gd name="connsiteX3" fmla="*/ 70634 w 71471"/>
                <a:gd name="connsiteY3" fmla="*/ 41592 h 71566"/>
                <a:gd name="connsiteX4" fmla="*/ 59659 w 71471"/>
                <a:gd name="connsiteY4" fmla="*/ 60903 h 71566"/>
                <a:gd name="connsiteX5" fmla="*/ 45412 w 71471"/>
                <a:gd name="connsiteY5" fmla="*/ 69978 h 71566"/>
                <a:gd name="connsiteX6" fmla="*/ 30891 w 71471"/>
                <a:gd name="connsiteY6" fmla="*/ 70833 h 71566"/>
                <a:gd name="connsiteX7" fmla="*/ 17540 w 71471"/>
                <a:gd name="connsiteY7" fmla="*/ 64648 h 71566"/>
                <a:gd name="connsiteX8" fmla="*/ 9844 w 71471"/>
                <a:gd name="connsiteY8" fmla="*/ 58595 h 71566"/>
                <a:gd name="connsiteX9" fmla="*/ 1699 w 71471"/>
                <a:gd name="connsiteY9" fmla="*/ 46939 h 71566"/>
                <a:gd name="connsiteX10" fmla="*/ 2803 w 71471"/>
                <a:gd name="connsiteY10" fmla="*/ 23684 h 71566"/>
                <a:gd name="connsiteX11" fmla="*/ 18578 w 71471"/>
                <a:gd name="connsiteY11" fmla="*/ 4787 h 71566"/>
                <a:gd name="connsiteX12" fmla="*/ 29122 w 71471"/>
                <a:gd name="connsiteY12" fmla="*/ 1425 h 71566"/>
                <a:gd name="connsiteX13" fmla="*/ 47437 w 71471"/>
                <a:gd name="connsiteY13" fmla="*/ 1001 h 71566"/>
                <a:gd name="connsiteX14" fmla="*/ 57907 w 71471"/>
                <a:gd name="connsiteY14" fmla="*/ 6921 h 7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71" h="71566">
                  <a:moveTo>
                    <a:pt x="57890" y="6921"/>
                  </a:moveTo>
                  <a:cubicBezTo>
                    <a:pt x="63544" y="12085"/>
                    <a:pt x="64673" y="18901"/>
                    <a:pt x="68011" y="25145"/>
                  </a:cubicBezTo>
                  <a:cubicBezTo>
                    <a:pt x="69397" y="27743"/>
                    <a:pt x="70742" y="30417"/>
                    <a:pt x="71249" y="33314"/>
                  </a:cubicBezTo>
                  <a:cubicBezTo>
                    <a:pt x="71722" y="36062"/>
                    <a:pt x="71407" y="38910"/>
                    <a:pt x="70634" y="41592"/>
                  </a:cubicBezTo>
                  <a:cubicBezTo>
                    <a:pt x="68459" y="49097"/>
                    <a:pt x="65122" y="55316"/>
                    <a:pt x="59659" y="60903"/>
                  </a:cubicBezTo>
                  <a:cubicBezTo>
                    <a:pt x="56089" y="64548"/>
                    <a:pt x="50127" y="68018"/>
                    <a:pt x="45412" y="69978"/>
                  </a:cubicBezTo>
                  <a:cubicBezTo>
                    <a:pt x="40862" y="71871"/>
                    <a:pt x="35689" y="71962"/>
                    <a:pt x="30891" y="70833"/>
                  </a:cubicBezTo>
                  <a:cubicBezTo>
                    <a:pt x="26092" y="69704"/>
                    <a:pt x="21633" y="67396"/>
                    <a:pt x="17540" y="64648"/>
                  </a:cubicBezTo>
                  <a:cubicBezTo>
                    <a:pt x="14825" y="62829"/>
                    <a:pt x="12252" y="60804"/>
                    <a:pt x="9844" y="58595"/>
                  </a:cubicBezTo>
                  <a:cubicBezTo>
                    <a:pt x="8242" y="57126"/>
                    <a:pt x="2197" y="49056"/>
                    <a:pt x="1699" y="46939"/>
                  </a:cubicBezTo>
                  <a:cubicBezTo>
                    <a:pt x="-127" y="39209"/>
                    <a:pt x="-1373" y="33397"/>
                    <a:pt x="2803" y="23684"/>
                  </a:cubicBezTo>
                  <a:cubicBezTo>
                    <a:pt x="6980" y="13970"/>
                    <a:pt x="9454" y="10134"/>
                    <a:pt x="18578" y="4787"/>
                  </a:cubicBezTo>
                  <a:cubicBezTo>
                    <a:pt x="21891" y="2845"/>
                    <a:pt x="25328" y="2006"/>
                    <a:pt x="29122" y="1425"/>
                  </a:cubicBezTo>
                  <a:cubicBezTo>
                    <a:pt x="36312" y="329"/>
                    <a:pt x="40322" y="-925"/>
                    <a:pt x="47437" y="1001"/>
                  </a:cubicBezTo>
                  <a:cubicBezTo>
                    <a:pt x="49164" y="1466"/>
                    <a:pt x="56844" y="5485"/>
                    <a:pt x="57907" y="6921"/>
                  </a:cubicBezTo>
                  <a:close/>
                </a:path>
              </a:pathLst>
            </a:custGeom>
            <a:noFill/>
            <a:ln w="2964" cap="flat">
              <a:solidFill>
                <a:srgbClr val="011E41"/>
              </a:solid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3AF88743-FB53-FE40-0F92-4602F4D33BF8}"/>
                </a:ext>
              </a:extLst>
            </p:cNvPr>
            <p:cNvSpPr/>
            <p:nvPr/>
          </p:nvSpPr>
          <p:spPr>
            <a:xfrm>
              <a:off x="1358063" y="2814598"/>
              <a:ext cx="194140" cy="179779"/>
            </a:xfrm>
            <a:custGeom>
              <a:avLst/>
              <a:gdLst>
                <a:gd name="connsiteX0" fmla="*/ 44215 w 194140"/>
                <a:gd name="connsiteY0" fmla="*/ 18416 h 179779"/>
                <a:gd name="connsiteX1" fmla="*/ 110319 w 194140"/>
                <a:gd name="connsiteY1" fmla="*/ 9806 h 179779"/>
                <a:gd name="connsiteX2" fmla="*/ 194141 w 194140"/>
                <a:gd name="connsiteY2" fmla="*/ 92689 h 179779"/>
                <a:gd name="connsiteX3" fmla="*/ 148394 w 194140"/>
                <a:gd name="connsiteY3" fmla="*/ 171695 h 179779"/>
                <a:gd name="connsiteX4" fmla="*/ 57059 w 194140"/>
                <a:gd name="connsiteY4" fmla="*/ 175904 h 179779"/>
                <a:gd name="connsiteX5" fmla="*/ 35863 w 194140"/>
                <a:gd name="connsiteY5" fmla="*/ 169769 h 179779"/>
                <a:gd name="connsiteX6" fmla="*/ 412 w 194140"/>
                <a:gd name="connsiteY6" fmla="*/ 83191 h 179779"/>
                <a:gd name="connsiteX7" fmla="*/ 44215 w 194140"/>
                <a:gd name="connsiteY7" fmla="*/ 18408 h 1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140" h="179779">
                  <a:moveTo>
                    <a:pt x="44215" y="18416"/>
                  </a:moveTo>
                  <a:cubicBezTo>
                    <a:pt x="55573" y="4111"/>
                    <a:pt x="86251" y="-10061"/>
                    <a:pt x="110319" y="9806"/>
                  </a:cubicBezTo>
                  <a:cubicBezTo>
                    <a:pt x="133234" y="36731"/>
                    <a:pt x="192497" y="54100"/>
                    <a:pt x="194141" y="92689"/>
                  </a:cubicBezTo>
                  <a:cubicBezTo>
                    <a:pt x="188130" y="127053"/>
                    <a:pt x="165331" y="152873"/>
                    <a:pt x="148394" y="171695"/>
                  </a:cubicBezTo>
                  <a:cubicBezTo>
                    <a:pt x="135194" y="186357"/>
                    <a:pt x="74013" y="176767"/>
                    <a:pt x="57059" y="175904"/>
                  </a:cubicBezTo>
                  <a:cubicBezTo>
                    <a:pt x="52866" y="175688"/>
                    <a:pt x="43335" y="176485"/>
                    <a:pt x="35863" y="169769"/>
                  </a:cubicBezTo>
                  <a:cubicBezTo>
                    <a:pt x="16992" y="152807"/>
                    <a:pt x="4131" y="99887"/>
                    <a:pt x="412" y="83191"/>
                  </a:cubicBezTo>
                  <a:cubicBezTo>
                    <a:pt x="-4246" y="62286"/>
                    <a:pt x="31911" y="26735"/>
                    <a:pt x="44215" y="18408"/>
                  </a:cubicBezTo>
                  <a:close/>
                </a:path>
              </a:pathLst>
            </a:custGeom>
            <a:noFill/>
            <a:ln w="2964" cap="flat">
              <a:solidFill>
                <a:srgbClr val="011E41"/>
              </a:solid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5B2C4732-F33B-ACD8-6A40-CBE02E1DAF12}"/>
                </a:ext>
              </a:extLst>
            </p:cNvPr>
            <p:cNvSpPr/>
            <p:nvPr/>
          </p:nvSpPr>
          <p:spPr>
            <a:xfrm>
              <a:off x="1128627" y="2847568"/>
              <a:ext cx="144576" cy="149008"/>
            </a:xfrm>
            <a:custGeom>
              <a:avLst/>
              <a:gdLst>
                <a:gd name="connsiteX0" fmla="*/ 84190 w 144576"/>
                <a:gd name="connsiteY0" fmla="*/ 148870 h 149008"/>
                <a:gd name="connsiteX1" fmla="*/ 40004 w 144576"/>
                <a:gd name="connsiteY1" fmla="*/ 139381 h 149008"/>
                <a:gd name="connsiteX2" fmla="*/ 22602 w 144576"/>
                <a:gd name="connsiteY2" fmla="*/ 132498 h 149008"/>
                <a:gd name="connsiteX3" fmla="*/ 10647 w 144576"/>
                <a:gd name="connsiteY3" fmla="*/ 119472 h 149008"/>
                <a:gd name="connsiteX4" fmla="*/ 269 w 144576"/>
                <a:gd name="connsiteY4" fmla="*/ 71168 h 149008"/>
                <a:gd name="connsiteX5" fmla="*/ 3324 w 144576"/>
                <a:gd name="connsiteY5" fmla="*/ 38947 h 149008"/>
                <a:gd name="connsiteX6" fmla="*/ 23167 w 144576"/>
                <a:gd name="connsiteY6" fmla="*/ 15152 h 149008"/>
                <a:gd name="connsiteX7" fmla="*/ 52217 w 144576"/>
                <a:gd name="connsiteY7" fmla="*/ 3437 h 149008"/>
                <a:gd name="connsiteX8" fmla="*/ 72840 w 144576"/>
                <a:gd name="connsiteY8" fmla="*/ 307 h 149008"/>
                <a:gd name="connsiteX9" fmla="*/ 86730 w 144576"/>
                <a:gd name="connsiteY9" fmla="*/ 324 h 149008"/>
                <a:gd name="connsiteX10" fmla="*/ 137309 w 144576"/>
                <a:gd name="connsiteY10" fmla="*/ 40250 h 149008"/>
                <a:gd name="connsiteX11" fmla="*/ 141186 w 144576"/>
                <a:gd name="connsiteY11" fmla="*/ 106545 h 149008"/>
                <a:gd name="connsiteX12" fmla="*/ 132261 w 144576"/>
                <a:gd name="connsiteY12" fmla="*/ 129219 h 149008"/>
                <a:gd name="connsiteX13" fmla="*/ 96436 w 144576"/>
                <a:gd name="connsiteY13" fmla="*/ 147733 h 149008"/>
                <a:gd name="connsiteX14" fmla="*/ 84190 w 144576"/>
                <a:gd name="connsiteY14" fmla="*/ 148870 h 1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576" h="149008">
                  <a:moveTo>
                    <a:pt x="84190" y="148870"/>
                  </a:moveTo>
                  <a:cubicBezTo>
                    <a:pt x="69312" y="146471"/>
                    <a:pt x="54558" y="143308"/>
                    <a:pt x="40004" y="139381"/>
                  </a:cubicBezTo>
                  <a:cubicBezTo>
                    <a:pt x="33952" y="137754"/>
                    <a:pt x="27833" y="135944"/>
                    <a:pt x="22602" y="132498"/>
                  </a:cubicBezTo>
                  <a:cubicBezTo>
                    <a:pt x="17637" y="129227"/>
                    <a:pt x="13677" y="124586"/>
                    <a:pt x="10647" y="119472"/>
                  </a:cubicBezTo>
                  <a:cubicBezTo>
                    <a:pt x="2162" y="105150"/>
                    <a:pt x="983" y="87798"/>
                    <a:pt x="269" y="71168"/>
                  </a:cubicBezTo>
                  <a:cubicBezTo>
                    <a:pt x="-196" y="60309"/>
                    <a:pt x="-504" y="49117"/>
                    <a:pt x="3324" y="38947"/>
                  </a:cubicBezTo>
                  <a:cubicBezTo>
                    <a:pt x="7018" y="29125"/>
                    <a:pt x="14416" y="20955"/>
                    <a:pt x="23167" y="15152"/>
                  </a:cubicBezTo>
                  <a:cubicBezTo>
                    <a:pt x="31917" y="9357"/>
                    <a:pt x="41988" y="5787"/>
                    <a:pt x="52217" y="3437"/>
                  </a:cubicBezTo>
                  <a:cubicBezTo>
                    <a:pt x="59000" y="1877"/>
                    <a:pt x="65899" y="830"/>
                    <a:pt x="72840" y="307"/>
                  </a:cubicBezTo>
                  <a:cubicBezTo>
                    <a:pt x="77465" y="-41"/>
                    <a:pt x="82114" y="-166"/>
                    <a:pt x="86730" y="324"/>
                  </a:cubicBezTo>
                  <a:cubicBezTo>
                    <a:pt x="109122" y="2674"/>
                    <a:pt x="128326" y="19611"/>
                    <a:pt x="137309" y="40250"/>
                  </a:cubicBezTo>
                  <a:cubicBezTo>
                    <a:pt x="146292" y="60890"/>
                    <a:pt x="146159" y="84585"/>
                    <a:pt x="141186" y="106545"/>
                  </a:cubicBezTo>
                  <a:cubicBezTo>
                    <a:pt x="139376" y="114515"/>
                    <a:pt x="136894" y="122485"/>
                    <a:pt x="132261" y="129219"/>
                  </a:cubicBezTo>
                  <a:cubicBezTo>
                    <a:pt x="123485" y="141988"/>
                    <a:pt x="111513" y="144196"/>
                    <a:pt x="96436" y="147733"/>
                  </a:cubicBezTo>
                  <a:cubicBezTo>
                    <a:pt x="92725" y="148605"/>
                    <a:pt x="87976" y="149319"/>
                    <a:pt x="84190" y="148870"/>
                  </a:cubicBezTo>
                </a:path>
              </a:pathLst>
            </a:custGeom>
            <a:noFill/>
            <a:ln w="2964" cap="flat">
              <a:solidFill>
                <a:srgbClr val="011E41"/>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4EB12AB1-8F48-2975-C519-2DDA2151BC0F}"/>
                </a:ext>
              </a:extLst>
            </p:cNvPr>
            <p:cNvSpPr/>
            <p:nvPr/>
          </p:nvSpPr>
          <p:spPr>
            <a:xfrm>
              <a:off x="1272577" y="2718929"/>
              <a:ext cx="99019" cy="95076"/>
            </a:xfrm>
            <a:custGeom>
              <a:avLst/>
              <a:gdLst>
                <a:gd name="connsiteX0" fmla="*/ 98641 w 99019"/>
                <a:gd name="connsiteY0" fmla="*/ 47243 h 95076"/>
                <a:gd name="connsiteX1" fmla="*/ 0 w 99019"/>
                <a:gd name="connsiteY1" fmla="*/ 47243 h 95076"/>
                <a:gd name="connsiteX2" fmla="*/ 98641 w 99019"/>
                <a:gd name="connsiteY2" fmla="*/ 47243 h 95076"/>
              </a:gdLst>
              <a:ahLst/>
              <a:cxnLst>
                <a:cxn ang="0">
                  <a:pos x="connsiteX0" y="connsiteY0"/>
                </a:cxn>
                <a:cxn ang="0">
                  <a:pos x="connsiteX1" y="connsiteY1"/>
                </a:cxn>
                <a:cxn ang="0">
                  <a:pos x="connsiteX2" y="connsiteY2"/>
                </a:cxn>
              </a:cxnLst>
              <a:rect l="l" t="t" r="r" b="b"/>
              <a:pathLst>
                <a:path w="99019" h="95076">
                  <a:moveTo>
                    <a:pt x="98641" y="47243"/>
                  </a:moveTo>
                  <a:cubicBezTo>
                    <a:pt x="106130" y="110797"/>
                    <a:pt x="8" y="111246"/>
                    <a:pt x="0" y="47243"/>
                  </a:cubicBezTo>
                  <a:cubicBezTo>
                    <a:pt x="0" y="-8300"/>
                    <a:pt x="90389" y="-22780"/>
                    <a:pt x="98641" y="47243"/>
                  </a:cubicBezTo>
                  <a:close/>
                </a:path>
              </a:pathLst>
            </a:custGeom>
            <a:solidFill>
              <a:srgbClr val="5D85C4"/>
            </a:solidFill>
            <a:ln w="567"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17E35A40-B624-123E-1407-F5C18A4152E2}"/>
                </a:ext>
              </a:extLst>
            </p:cNvPr>
            <p:cNvSpPr/>
            <p:nvPr/>
          </p:nvSpPr>
          <p:spPr>
            <a:xfrm>
              <a:off x="1284342" y="2727000"/>
              <a:ext cx="77635" cy="75918"/>
            </a:xfrm>
            <a:custGeom>
              <a:avLst/>
              <a:gdLst>
                <a:gd name="connsiteX0" fmla="*/ 2549 w 77635"/>
                <a:gd name="connsiteY0" fmla="*/ 57013 h 75918"/>
                <a:gd name="connsiteX1" fmla="*/ 631 w 77635"/>
                <a:gd name="connsiteY1" fmla="*/ 33509 h 75918"/>
                <a:gd name="connsiteX2" fmla="*/ 1444 w 77635"/>
                <a:gd name="connsiteY2" fmla="*/ 23779 h 75918"/>
                <a:gd name="connsiteX3" fmla="*/ 12370 w 77635"/>
                <a:gd name="connsiteY3" fmla="*/ 10669 h 75918"/>
                <a:gd name="connsiteX4" fmla="*/ 28718 w 77635"/>
                <a:gd name="connsiteY4" fmla="*/ 3380 h 75918"/>
                <a:gd name="connsiteX5" fmla="*/ 45281 w 77635"/>
                <a:gd name="connsiteY5" fmla="*/ 51 h 75918"/>
                <a:gd name="connsiteX6" fmla="*/ 60159 w 77635"/>
                <a:gd name="connsiteY6" fmla="*/ 6377 h 75918"/>
                <a:gd name="connsiteX7" fmla="*/ 70388 w 77635"/>
                <a:gd name="connsiteY7" fmla="*/ 19130 h 75918"/>
                <a:gd name="connsiteX8" fmla="*/ 75062 w 77635"/>
                <a:gd name="connsiteY8" fmla="*/ 28960 h 75918"/>
                <a:gd name="connsiteX9" fmla="*/ 77146 w 77635"/>
                <a:gd name="connsiteY9" fmla="*/ 35900 h 75918"/>
                <a:gd name="connsiteX10" fmla="*/ 64958 w 77635"/>
                <a:gd name="connsiteY10" fmla="*/ 68047 h 75918"/>
                <a:gd name="connsiteX11" fmla="*/ 36514 w 77635"/>
                <a:gd name="connsiteY11" fmla="*/ 75893 h 75918"/>
                <a:gd name="connsiteX12" fmla="*/ 25721 w 77635"/>
                <a:gd name="connsiteY12" fmla="*/ 75403 h 75918"/>
                <a:gd name="connsiteX13" fmla="*/ 10519 w 77635"/>
                <a:gd name="connsiteY13" fmla="*/ 64926 h 75918"/>
                <a:gd name="connsiteX14" fmla="*/ 2549 w 77635"/>
                <a:gd name="connsiteY14" fmla="*/ 57013 h 7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35" h="75918">
                  <a:moveTo>
                    <a:pt x="2549" y="57013"/>
                  </a:moveTo>
                  <a:cubicBezTo>
                    <a:pt x="-1885" y="48014"/>
                    <a:pt x="863" y="41372"/>
                    <a:pt x="631" y="33509"/>
                  </a:cubicBezTo>
                  <a:cubicBezTo>
                    <a:pt x="531" y="30238"/>
                    <a:pt x="515" y="26909"/>
                    <a:pt x="1444" y="23779"/>
                  </a:cubicBezTo>
                  <a:cubicBezTo>
                    <a:pt x="2333" y="20807"/>
                    <a:pt x="10278" y="12953"/>
                    <a:pt x="12370" y="10669"/>
                  </a:cubicBezTo>
                  <a:cubicBezTo>
                    <a:pt x="18249" y="4268"/>
                    <a:pt x="20515" y="6236"/>
                    <a:pt x="28718" y="3380"/>
                  </a:cubicBezTo>
                  <a:cubicBezTo>
                    <a:pt x="34073" y="1512"/>
                    <a:pt x="39619" y="-331"/>
                    <a:pt x="45281" y="51"/>
                  </a:cubicBezTo>
                  <a:cubicBezTo>
                    <a:pt x="50744" y="416"/>
                    <a:pt x="55942" y="2882"/>
                    <a:pt x="60159" y="6377"/>
                  </a:cubicBezTo>
                  <a:cubicBezTo>
                    <a:pt x="64377" y="9872"/>
                    <a:pt x="67673" y="14372"/>
                    <a:pt x="70388" y="19130"/>
                  </a:cubicBezTo>
                  <a:cubicBezTo>
                    <a:pt x="72190" y="22284"/>
                    <a:pt x="73750" y="25572"/>
                    <a:pt x="75062" y="28960"/>
                  </a:cubicBezTo>
                  <a:cubicBezTo>
                    <a:pt x="75934" y="31218"/>
                    <a:pt x="76698" y="33526"/>
                    <a:pt x="77146" y="35900"/>
                  </a:cubicBezTo>
                  <a:cubicBezTo>
                    <a:pt x="79346" y="47441"/>
                    <a:pt x="73916" y="60451"/>
                    <a:pt x="64958" y="68047"/>
                  </a:cubicBezTo>
                  <a:cubicBezTo>
                    <a:pt x="55369" y="76184"/>
                    <a:pt x="49017" y="75411"/>
                    <a:pt x="36514" y="75893"/>
                  </a:cubicBezTo>
                  <a:cubicBezTo>
                    <a:pt x="34131" y="75984"/>
                    <a:pt x="28070" y="75835"/>
                    <a:pt x="25721" y="75403"/>
                  </a:cubicBezTo>
                  <a:cubicBezTo>
                    <a:pt x="15650" y="73552"/>
                    <a:pt x="15052" y="72788"/>
                    <a:pt x="10519" y="64926"/>
                  </a:cubicBezTo>
                  <a:cubicBezTo>
                    <a:pt x="9523" y="63207"/>
                    <a:pt x="2897" y="58973"/>
                    <a:pt x="2549" y="57013"/>
                  </a:cubicBezTo>
                </a:path>
              </a:pathLst>
            </a:custGeom>
            <a:noFill/>
            <a:ln w="2964" cap="flat">
              <a:solidFill>
                <a:srgbClr val="011E41"/>
              </a:solid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B8EA6F58-650D-0D36-FAD5-C5F3E6A8FDCB}"/>
                </a:ext>
              </a:extLst>
            </p:cNvPr>
            <p:cNvSpPr/>
            <p:nvPr/>
          </p:nvSpPr>
          <p:spPr>
            <a:xfrm>
              <a:off x="1250311" y="2846866"/>
              <a:ext cx="145710" cy="148148"/>
            </a:xfrm>
            <a:custGeom>
              <a:avLst/>
              <a:gdLst>
                <a:gd name="connsiteX0" fmla="*/ 53218 w 145710"/>
                <a:gd name="connsiteY0" fmla="*/ 146185 h 148148"/>
                <a:gd name="connsiteX1" fmla="*/ 26102 w 145710"/>
                <a:gd name="connsiteY1" fmla="*/ 143686 h 148148"/>
                <a:gd name="connsiteX2" fmla="*/ 2979 w 145710"/>
                <a:gd name="connsiteY2" fmla="*/ 131240 h 148148"/>
                <a:gd name="connsiteX3" fmla="*/ 15 w 145710"/>
                <a:gd name="connsiteY3" fmla="*/ 116611 h 148148"/>
                <a:gd name="connsiteX4" fmla="*/ 9953 w 145710"/>
                <a:gd name="connsiteY4" fmla="*/ 85743 h 148148"/>
                <a:gd name="connsiteX5" fmla="*/ 22415 w 145710"/>
                <a:gd name="connsiteY5" fmla="*/ 69354 h 148148"/>
                <a:gd name="connsiteX6" fmla="*/ 35990 w 145710"/>
                <a:gd name="connsiteY6" fmla="*/ 39549 h 148148"/>
                <a:gd name="connsiteX7" fmla="*/ 48892 w 145710"/>
                <a:gd name="connsiteY7" fmla="*/ 19598 h 148148"/>
                <a:gd name="connsiteX8" fmla="*/ 68104 w 145710"/>
                <a:gd name="connsiteY8" fmla="*/ 1358 h 148148"/>
                <a:gd name="connsiteX9" fmla="*/ 78598 w 145710"/>
                <a:gd name="connsiteY9" fmla="*/ 835 h 148148"/>
                <a:gd name="connsiteX10" fmla="*/ 85331 w 145710"/>
                <a:gd name="connsiteY10" fmla="*/ 7153 h 148148"/>
                <a:gd name="connsiteX11" fmla="*/ 134582 w 145710"/>
                <a:gd name="connsiteY11" fmla="*/ 85560 h 148148"/>
                <a:gd name="connsiteX12" fmla="*/ 145341 w 145710"/>
                <a:gd name="connsiteY12" fmla="*/ 112087 h 148148"/>
                <a:gd name="connsiteX13" fmla="*/ 141771 w 145710"/>
                <a:gd name="connsiteY13" fmla="*/ 130850 h 148148"/>
                <a:gd name="connsiteX14" fmla="*/ 114755 w 145710"/>
                <a:gd name="connsiteY14" fmla="*/ 142947 h 148148"/>
                <a:gd name="connsiteX15" fmla="*/ 68062 w 145710"/>
                <a:gd name="connsiteY15" fmla="*/ 147181 h 148148"/>
                <a:gd name="connsiteX16" fmla="*/ 53218 w 145710"/>
                <a:gd name="connsiteY16" fmla="*/ 146185 h 14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710" h="148148">
                  <a:moveTo>
                    <a:pt x="53218" y="146185"/>
                  </a:moveTo>
                  <a:cubicBezTo>
                    <a:pt x="44400" y="143960"/>
                    <a:pt x="35135" y="144732"/>
                    <a:pt x="26102" y="143686"/>
                  </a:cubicBezTo>
                  <a:cubicBezTo>
                    <a:pt x="17069" y="142648"/>
                    <a:pt x="7471" y="139144"/>
                    <a:pt x="2979" y="131240"/>
                  </a:cubicBezTo>
                  <a:cubicBezTo>
                    <a:pt x="489" y="126865"/>
                    <a:pt x="-109" y="121651"/>
                    <a:pt x="15" y="116611"/>
                  </a:cubicBezTo>
                  <a:cubicBezTo>
                    <a:pt x="281" y="105652"/>
                    <a:pt x="3776" y="94793"/>
                    <a:pt x="9953" y="85743"/>
                  </a:cubicBezTo>
                  <a:cubicBezTo>
                    <a:pt x="13822" y="80073"/>
                    <a:pt x="18696" y="75124"/>
                    <a:pt x="22415" y="69354"/>
                  </a:cubicBezTo>
                  <a:cubicBezTo>
                    <a:pt x="28335" y="60163"/>
                    <a:pt x="31075" y="49312"/>
                    <a:pt x="35990" y="39549"/>
                  </a:cubicBezTo>
                  <a:cubicBezTo>
                    <a:pt x="39552" y="32467"/>
                    <a:pt x="44234" y="26016"/>
                    <a:pt x="48892" y="19598"/>
                  </a:cubicBezTo>
                  <a:cubicBezTo>
                    <a:pt x="54147" y="12350"/>
                    <a:pt x="59826" y="4770"/>
                    <a:pt x="68104" y="1358"/>
                  </a:cubicBezTo>
                  <a:cubicBezTo>
                    <a:pt x="71433" y="-12"/>
                    <a:pt x="75302" y="-610"/>
                    <a:pt x="78598" y="835"/>
                  </a:cubicBezTo>
                  <a:cubicBezTo>
                    <a:pt x="81446" y="2088"/>
                    <a:pt x="83463" y="4654"/>
                    <a:pt x="85331" y="7153"/>
                  </a:cubicBezTo>
                  <a:cubicBezTo>
                    <a:pt x="103838" y="31886"/>
                    <a:pt x="119537" y="58586"/>
                    <a:pt x="134582" y="85560"/>
                  </a:cubicBezTo>
                  <a:cubicBezTo>
                    <a:pt x="139256" y="93946"/>
                    <a:pt x="143947" y="102589"/>
                    <a:pt x="145341" y="112087"/>
                  </a:cubicBezTo>
                  <a:cubicBezTo>
                    <a:pt x="146288" y="118538"/>
                    <a:pt x="145524" y="125512"/>
                    <a:pt x="141771" y="130850"/>
                  </a:cubicBezTo>
                  <a:cubicBezTo>
                    <a:pt x="135926" y="139152"/>
                    <a:pt x="124793" y="141377"/>
                    <a:pt x="114755" y="142947"/>
                  </a:cubicBezTo>
                  <a:cubicBezTo>
                    <a:pt x="97245" y="145678"/>
                    <a:pt x="85539" y="150120"/>
                    <a:pt x="68062" y="147181"/>
                  </a:cubicBezTo>
                  <a:cubicBezTo>
                    <a:pt x="63787" y="146467"/>
                    <a:pt x="58656" y="147770"/>
                    <a:pt x="53218" y="146185"/>
                  </a:cubicBezTo>
                </a:path>
              </a:pathLst>
            </a:custGeom>
            <a:noFill/>
            <a:ln w="2964" cap="flat">
              <a:solidFill>
                <a:srgbClr val="011E41"/>
              </a:solid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D07D4E5C-1EF9-2887-AAE6-ED2A3F081DA5}"/>
                </a:ext>
              </a:extLst>
            </p:cNvPr>
            <p:cNvSpPr/>
            <p:nvPr/>
          </p:nvSpPr>
          <p:spPr>
            <a:xfrm>
              <a:off x="1534311" y="2814034"/>
              <a:ext cx="103206" cy="183289"/>
            </a:xfrm>
            <a:custGeom>
              <a:avLst/>
              <a:gdLst>
                <a:gd name="connsiteX0" fmla="*/ 101 w 103206"/>
                <a:gd name="connsiteY0" fmla="*/ 58076 h 183289"/>
                <a:gd name="connsiteX1" fmla="*/ 3322 w 103206"/>
                <a:gd name="connsiteY1" fmla="*/ 27839 h 183289"/>
                <a:gd name="connsiteX2" fmla="*/ 33801 w 103206"/>
                <a:gd name="connsiteY2" fmla="*/ 582 h 183289"/>
                <a:gd name="connsiteX3" fmla="*/ 85101 w 103206"/>
                <a:gd name="connsiteY3" fmla="*/ 7772 h 183289"/>
                <a:gd name="connsiteX4" fmla="*/ 101457 w 103206"/>
                <a:gd name="connsiteY4" fmla="*/ 39985 h 183289"/>
                <a:gd name="connsiteX5" fmla="*/ 102694 w 103206"/>
                <a:gd name="connsiteY5" fmla="*/ 110863 h 183289"/>
                <a:gd name="connsiteX6" fmla="*/ 101706 w 103206"/>
                <a:gd name="connsiteY6" fmla="*/ 165136 h 183289"/>
                <a:gd name="connsiteX7" fmla="*/ 73951 w 103206"/>
                <a:gd name="connsiteY7" fmla="*/ 182728 h 183289"/>
                <a:gd name="connsiteX8" fmla="*/ 10263 w 103206"/>
                <a:gd name="connsiteY8" fmla="*/ 171329 h 183289"/>
                <a:gd name="connsiteX9" fmla="*/ 1 w 103206"/>
                <a:gd name="connsiteY9" fmla="*/ 114333 h 183289"/>
                <a:gd name="connsiteX10" fmla="*/ 101 w 103206"/>
                <a:gd name="connsiteY10" fmla="*/ 58076 h 18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06" h="183289">
                  <a:moveTo>
                    <a:pt x="101" y="58076"/>
                  </a:moveTo>
                  <a:cubicBezTo>
                    <a:pt x="101" y="58076"/>
                    <a:pt x="-887" y="36266"/>
                    <a:pt x="3322" y="27839"/>
                  </a:cubicBezTo>
                  <a:cubicBezTo>
                    <a:pt x="7532" y="19412"/>
                    <a:pt x="12986" y="3056"/>
                    <a:pt x="33801" y="582"/>
                  </a:cubicBezTo>
                  <a:cubicBezTo>
                    <a:pt x="54615" y="-1892"/>
                    <a:pt x="78484" y="4094"/>
                    <a:pt x="85101" y="7772"/>
                  </a:cubicBezTo>
                  <a:cubicBezTo>
                    <a:pt x="91793" y="11491"/>
                    <a:pt x="100220" y="21405"/>
                    <a:pt x="101457" y="39985"/>
                  </a:cubicBezTo>
                  <a:cubicBezTo>
                    <a:pt x="102694" y="58574"/>
                    <a:pt x="103931" y="100950"/>
                    <a:pt x="102694" y="110863"/>
                  </a:cubicBezTo>
                  <a:cubicBezTo>
                    <a:pt x="101457" y="120776"/>
                    <a:pt x="102196" y="157946"/>
                    <a:pt x="101706" y="165136"/>
                  </a:cubicBezTo>
                  <a:cubicBezTo>
                    <a:pt x="101208" y="172325"/>
                    <a:pt x="96999" y="183725"/>
                    <a:pt x="73951" y="182728"/>
                  </a:cubicBezTo>
                  <a:cubicBezTo>
                    <a:pt x="50904" y="181740"/>
                    <a:pt x="14722" y="188673"/>
                    <a:pt x="10263" y="171329"/>
                  </a:cubicBezTo>
                  <a:cubicBezTo>
                    <a:pt x="5805" y="153985"/>
                    <a:pt x="-98" y="159183"/>
                    <a:pt x="1" y="114333"/>
                  </a:cubicBezTo>
                  <a:cubicBezTo>
                    <a:pt x="101" y="69484"/>
                    <a:pt x="101" y="58076"/>
                    <a:pt x="101" y="58076"/>
                  </a:cubicBezTo>
                  <a:close/>
                </a:path>
              </a:pathLst>
            </a:custGeom>
            <a:noFill/>
            <a:ln w="2964" cap="flat">
              <a:solidFill>
                <a:srgbClr val="011E41"/>
              </a:solidFill>
              <a:prstDash val="solid"/>
              <a:miter/>
            </a:ln>
          </p:spPr>
          <p:txBody>
            <a:bodyPr rtlCol="0" anchor="ctr"/>
            <a:lstStyle/>
            <a:p>
              <a:endParaRPr lang="en-GB"/>
            </a:p>
          </p:txBody>
        </p:sp>
      </p:grpSp>
      <p:pic>
        <p:nvPicPr>
          <p:cNvPr id="129" name="Picture 128" descr="A map of different colored states&#10;&#10;Description automatically generated">
            <a:extLst>
              <a:ext uri="{FF2B5EF4-FFF2-40B4-BE49-F238E27FC236}">
                <a16:creationId xmlns:a16="http://schemas.microsoft.com/office/drawing/2014/main" id="{0E431622-BCFA-534F-92F4-CDE383315D08}"/>
              </a:ext>
            </a:extLst>
          </p:cNvPr>
          <p:cNvPicPr>
            <a:picLocks noChangeAspect="1"/>
          </p:cNvPicPr>
          <p:nvPr/>
        </p:nvPicPr>
        <p:blipFill rotWithShape="1">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55702" y="1057479"/>
            <a:ext cx="1733807" cy="1024641"/>
          </a:xfrm>
          <a:prstGeom prst="rect">
            <a:avLst/>
          </a:prstGeom>
        </p:spPr>
      </p:pic>
      <p:grpSp>
        <p:nvGrpSpPr>
          <p:cNvPr id="130" name="Group 129">
            <a:extLst>
              <a:ext uri="{FF2B5EF4-FFF2-40B4-BE49-F238E27FC236}">
                <a16:creationId xmlns:a16="http://schemas.microsoft.com/office/drawing/2014/main" id="{09C7556B-B012-5BC6-98FF-FEE7D6FC8589}"/>
              </a:ext>
            </a:extLst>
          </p:cNvPr>
          <p:cNvGrpSpPr/>
          <p:nvPr/>
        </p:nvGrpSpPr>
        <p:grpSpPr>
          <a:xfrm>
            <a:off x="2726432" y="1129855"/>
            <a:ext cx="868035" cy="1150171"/>
            <a:chOff x="2726432" y="1129855"/>
            <a:chExt cx="868035" cy="1150171"/>
          </a:xfrm>
        </p:grpSpPr>
        <p:pic>
          <p:nvPicPr>
            <p:cNvPr id="131" name="Graphic 130">
              <a:extLst>
                <a:ext uri="{FF2B5EF4-FFF2-40B4-BE49-F238E27FC236}">
                  <a16:creationId xmlns:a16="http://schemas.microsoft.com/office/drawing/2014/main" id="{B56A0128-6186-2712-E769-7081FDA3B116}"/>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2" name="Picture 131">
              <a:extLst>
                <a:ext uri="{FF2B5EF4-FFF2-40B4-BE49-F238E27FC236}">
                  <a16:creationId xmlns:a16="http://schemas.microsoft.com/office/drawing/2014/main" id="{9C1A01B6-ACDF-FDED-F622-DA96D767D093}"/>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33" name="Picture 132">
              <a:extLst>
                <a:ext uri="{FF2B5EF4-FFF2-40B4-BE49-F238E27FC236}">
                  <a16:creationId xmlns:a16="http://schemas.microsoft.com/office/drawing/2014/main" id="{BDD9F3DE-9912-557D-5E60-A409C81710DB}"/>
                </a:ext>
              </a:extLst>
            </p:cNvPr>
            <p:cNvPicPr>
              <a:picLocks noChangeAspect="1"/>
            </p:cNvPicPr>
            <p:nvPr/>
          </p:nvPicPr>
          <p:blipFill rotWithShape="1">
            <a:blip r:embed="rId35"/>
            <a:srcRect l="41036" t="66182" r="40480" b="6334"/>
            <a:stretch/>
          </p:blipFill>
          <p:spPr>
            <a:xfrm>
              <a:off x="2833346" y="1537631"/>
              <a:ext cx="303155" cy="289423"/>
            </a:xfrm>
            <a:prstGeom prst="rect">
              <a:avLst/>
            </a:prstGeom>
            <a:effectLst/>
          </p:spPr>
        </p:pic>
        <p:pic>
          <p:nvPicPr>
            <p:cNvPr id="134" name="Picture 133">
              <a:extLst>
                <a:ext uri="{FF2B5EF4-FFF2-40B4-BE49-F238E27FC236}">
                  <a16:creationId xmlns:a16="http://schemas.microsoft.com/office/drawing/2014/main" id="{D03FAFEF-D211-5FBB-7DCF-AA6862A2E44E}"/>
                </a:ext>
              </a:extLst>
            </p:cNvPr>
            <p:cNvPicPr>
              <a:picLocks noChangeAspect="1"/>
            </p:cNvPicPr>
            <p:nvPr/>
          </p:nvPicPr>
          <p:blipFill rotWithShape="1">
            <a:blip r:embed="rId35"/>
            <a:srcRect l="75866" t="40336" r="5650" b="32180"/>
            <a:stretch/>
          </p:blipFill>
          <p:spPr>
            <a:xfrm>
              <a:off x="2827877" y="1895962"/>
              <a:ext cx="303155" cy="289422"/>
            </a:xfrm>
            <a:prstGeom prst="rect">
              <a:avLst/>
            </a:prstGeom>
            <a:effectLst/>
          </p:spPr>
        </p:pic>
      </p:grpSp>
      <p:grpSp>
        <p:nvGrpSpPr>
          <p:cNvPr id="135" name="Group 134">
            <a:extLst>
              <a:ext uri="{FF2B5EF4-FFF2-40B4-BE49-F238E27FC236}">
                <a16:creationId xmlns:a16="http://schemas.microsoft.com/office/drawing/2014/main" id="{86F86BF3-DC4A-BDA4-F070-E7367CF97804}"/>
              </a:ext>
            </a:extLst>
          </p:cNvPr>
          <p:cNvGrpSpPr/>
          <p:nvPr/>
        </p:nvGrpSpPr>
        <p:grpSpPr>
          <a:xfrm>
            <a:off x="208473" y="1982993"/>
            <a:ext cx="479487" cy="623403"/>
            <a:chOff x="208473" y="1982993"/>
            <a:chExt cx="479487" cy="623403"/>
          </a:xfrm>
        </p:grpSpPr>
        <p:sp>
          <p:nvSpPr>
            <p:cNvPr id="136" name="Rectangle 135">
              <a:extLst>
                <a:ext uri="{FF2B5EF4-FFF2-40B4-BE49-F238E27FC236}">
                  <a16:creationId xmlns:a16="http://schemas.microsoft.com/office/drawing/2014/main" id="{AEC24DA1-8EC0-EE05-8A75-489401ED4CA4}"/>
                </a:ext>
              </a:extLst>
            </p:cNvPr>
            <p:cNvSpPr/>
            <p:nvPr/>
          </p:nvSpPr>
          <p:spPr>
            <a:xfrm>
              <a:off x="215375" y="1997242"/>
              <a:ext cx="472585" cy="596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7" name="Group 136">
              <a:extLst>
                <a:ext uri="{FF2B5EF4-FFF2-40B4-BE49-F238E27FC236}">
                  <a16:creationId xmlns:a16="http://schemas.microsoft.com/office/drawing/2014/main" id="{15A8B2AE-77E0-CE41-839C-CA51B830DC5E}"/>
                </a:ext>
              </a:extLst>
            </p:cNvPr>
            <p:cNvGrpSpPr/>
            <p:nvPr/>
          </p:nvGrpSpPr>
          <p:grpSpPr>
            <a:xfrm>
              <a:off x="208473" y="1982993"/>
              <a:ext cx="478855" cy="623403"/>
              <a:chOff x="2726432" y="1129855"/>
              <a:chExt cx="868035" cy="1150171"/>
            </a:xfrm>
          </p:grpSpPr>
          <p:pic>
            <p:nvPicPr>
              <p:cNvPr id="138" name="Graphic 137">
                <a:extLst>
                  <a:ext uri="{FF2B5EF4-FFF2-40B4-BE49-F238E27FC236}">
                    <a16:creationId xmlns:a16="http://schemas.microsoft.com/office/drawing/2014/main" id="{3887B87E-11C8-20DC-26E6-A589149846E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2726432" y="1129855"/>
                <a:ext cx="868035" cy="1150171"/>
              </a:xfrm>
              <a:prstGeom prst="rect">
                <a:avLst/>
              </a:prstGeom>
            </p:spPr>
          </p:pic>
          <p:pic>
            <p:nvPicPr>
              <p:cNvPr id="139" name="Picture 138">
                <a:extLst>
                  <a:ext uri="{FF2B5EF4-FFF2-40B4-BE49-F238E27FC236}">
                    <a16:creationId xmlns:a16="http://schemas.microsoft.com/office/drawing/2014/main" id="{F3DD79BC-1E0B-4DED-4079-7FBE068B5642}"/>
                  </a:ext>
                </a:extLst>
              </p:cNvPr>
              <p:cNvPicPr>
                <a:picLocks noChangeAspect="1"/>
              </p:cNvPicPr>
              <p:nvPr/>
            </p:nvPicPr>
            <p:blipFill rotWithShape="1">
              <a:blip r:embed="rId35"/>
              <a:srcRect l="27651" t="36573" r="54290" b="31534"/>
              <a:stretch/>
            </p:blipFill>
            <p:spPr>
              <a:xfrm>
                <a:off x="2834848" y="1181101"/>
                <a:ext cx="296184" cy="335845"/>
              </a:xfrm>
              <a:prstGeom prst="rect">
                <a:avLst/>
              </a:prstGeom>
              <a:effectLst/>
            </p:spPr>
          </p:pic>
          <p:pic>
            <p:nvPicPr>
              <p:cNvPr id="140" name="Picture 139">
                <a:extLst>
                  <a:ext uri="{FF2B5EF4-FFF2-40B4-BE49-F238E27FC236}">
                    <a16:creationId xmlns:a16="http://schemas.microsoft.com/office/drawing/2014/main" id="{051D0C83-4D12-F49F-CC10-960C330232BF}"/>
                  </a:ext>
                </a:extLst>
              </p:cNvPr>
              <p:cNvPicPr>
                <a:picLocks noChangeAspect="1"/>
              </p:cNvPicPr>
              <p:nvPr/>
            </p:nvPicPr>
            <p:blipFill rotWithShape="1">
              <a:blip r:embed="rId35"/>
              <a:srcRect l="41036" t="66182" r="40480" b="6334"/>
              <a:stretch/>
            </p:blipFill>
            <p:spPr>
              <a:xfrm>
                <a:off x="2840966" y="1537631"/>
                <a:ext cx="303155" cy="289423"/>
              </a:xfrm>
              <a:prstGeom prst="rect">
                <a:avLst/>
              </a:prstGeom>
              <a:effectLst/>
            </p:spPr>
          </p:pic>
          <p:pic>
            <p:nvPicPr>
              <p:cNvPr id="141" name="Picture 140">
                <a:extLst>
                  <a:ext uri="{FF2B5EF4-FFF2-40B4-BE49-F238E27FC236}">
                    <a16:creationId xmlns:a16="http://schemas.microsoft.com/office/drawing/2014/main" id="{8D105EFC-C06D-B442-C8D5-04C37A9C1CFE}"/>
                  </a:ext>
                </a:extLst>
              </p:cNvPr>
              <p:cNvPicPr>
                <a:picLocks noChangeAspect="1"/>
              </p:cNvPicPr>
              <p:nvPr/>
            </p:nvPicPr>
            <p:blipFill rotWithShape="1">
              <a:blip r:embed="rId35"/>
              <a:srcRect l="75866" t="40336" r="5650" b="32180"/>
              <a:stretch/>
            </p:blipFill>
            <p:spPr>
              <a:xfrm>
                <a:off x="2827877" y="1889825"/>
                <a:ext cx="303155" cy="289422"/>
              </a:xfrm>
              <a:prstGeom prst="rect">
                <a:avLst/>
              </a:prstGeom>
              <a:effectLst/>
            </p:spPr>
          </p:pic>
        </p:grpSp>
      </p:grpSp>
    </p:spTree>
    <p:extLst>
      <p:ext uri="{BB962C8B-B14F-4D97-AF65-F5344CB8AC3E}">
        <p14:creationId xmlns:p14="http://schemas.microsoft.com/office/powerpoint/2010/main" val="364553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46B8E8-7F7C-4E3B-23E2-683FB19E4692}"/>
              </a:ext>
            </a:extLst>
          </p:cNvPr>
          <p:cNvSpPr>
            <a:spLocks noGrp="1"/>
          </p:cNvSpPr>
          <p:nvPr>
            <p:ph type="body" sz="half" idx="2"/>
          </p:nvPr>
        </p:nvSpPr>
        <p:spPr>
          <a:xfrm>
            <a:off x="1178668" y="4663212"/>
            <a:ext cx="9834664" cy="1956936"/>
          </a:xfrm>
        </p:spPr>
        <p:txBody>
          <a:bodyPr>
            <a:noAutofit/>
          </a:bodyPr>
          <a:lstStyle/>
          <a:p>
            <a:r>
              <a:rPr lang="en-GB" sz="3200">
                <a:solidFill>
                  <a:srgbClr val="19233E"/>
                </a:solidFill>
                <a:latin typeface="Microsoft New Tai Lue" panose="020B0502040204020203" pitchFamily="34" charset="0"/>
                <a:cs typeface="Microsoft New Tai Lue" panose="020B0502040204020203" pitchFamily="34" charset="0"/>
              </a:rPr>
              <a:t>Connect Somerset is a partnership between Somerset Council, Somerset NHS, Voluntary, Community, Faith and Social Enterprises, and Schools, Colleges and Early Years settings</a:t>
            </a:r>
          </a:p>
        </p:txBody>
      </p:sp>
      <p:sp>
        <p:nvSpPr>
          <p:cNvPr id="6" name="TextBox 5">
            <a:extLst>
              <a:ext uri="{FF2B5EF4-FFF2-40B4-BE49-F238E27FC236}">
                <a16:creationId xmlns:a16="http://schemas.microsoft.com/office/drawing/2014/main" id="{C5D7061F-0FF7-345E-6698-E4D2F50BD91B}"/>
              </a:ext>
            </a:extLst>
          </p:cNvPr>
          <p:cNvSpPr txBox="1"/>
          <p:nvPr/>
        </p:nvSpPr>
        <p:spPr>
          <a:xfrm>
            <a:off x="3273136" y="511232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9409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7407B02-FFDC-BCD9-BEAE-7CE055D9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98" y="1328699"/>
            <a:ext cx="11389260" cy="4334682"/>
          </a:xfrm>
          <a:prstGeom prst="rect">
            <a:avLst/>
          </a:prstGeom>
        </p:spPr>
      </p:pic>
      <p:sp>
        <p:nvSpPr>
          <p:cNvPr id="5" name="TextBox 4">
            <a:extLst>
              <a:ext uri="{FF2B5EF4-FFF2-40B4-BE49-F238E27FC236}">
                <a16:creationId xmlns:a16="http://schemas.microsoft.com/office/drawing/2014/main" id="{0B4344DD-4014-A968-0B20-4FFDCBC53613}"/>
              </a:ext>
            </a:extLst>
          </p:cNvPr>
          <p:cNvSpPr txBox="1"/>
          <p:nvPr/>
        </p:nvSpPr>
        <p:spPr>
          <a:xfrm>
            <a:off x="2083974" y="1969180"/>
            <a:ext cx="2037814" cy="584775"/>
          </a:xfrm>
          <a:prstGeom prst="rect">
            <a:avLst/>
          </a:prstGeom>
          <a:noFill/>
        </p:spPr>
        <p:txBody>
          <a:bodyPr wrap="square">
            <a:spAutoFit/>
          </a:bodyPr>
          <a:lstStyle/>
          <a:p>
            <a:r>
              <a:rPr lang="en-GB" sz="1600">
                <a:latin typeface="Arial Rounded MT Bold" panose="020F0704030504030204" pitchFamily="34" charset="77"/>
              </a:rPr>
              <a:t>Team Around the School (TAS)</a:t>
            </a:r>
            <a:endParaRPr lang="en-US" sz="1600">
              <a:solidFill>
                <a:srgbClr val="19233E"/>
              </a:solidFill>
              <a:latin typeface="Arial Rounded MT Bold" panose="020F0704030504030204" pitchFamily="34" charset="77"/>
            </a:endParaRPr>
          </a:p>
        </p:txBody>
      </p:sp>
      <p:sp>
        <p:nvSpPr>
          <p:cNvPr id="8" name="TextBox 7">
            <a:extLst>
              <a:ext uri="{FF2B5EF4-FFF2-40B4-BE49-F238E27FC236}">
                <a16:creationId xmlns:a16="http://schemas.microsoft.com/office/drawing/2014/main" id="{16C57552-D41A-C7B2-B3CD-A009A17F3FEF}"/>
              </a:ext>
            </a:extLst>
          </p:cNvPr>
          <p:cNvSpPr txBox="1"/>
          <p:nvPr/>
        </p:nvSpPr>
        <p:spPr>
          <a:xfrm>
            <a:off x="2075446" y="3102018"/>
            <a:ext cx="2108733" cy="830997"/>
          </a:xfrm>
          <a:prstGeom prst="rect">
            <a:avLst/>
          </a:prstGeom>
          <a:noFill/>
        </p:spPr>
        <p:txBody>
          <a:bodyPr wrap="square">
            <a:spAutoFit/>
          </a:bodyPr>
          <a:lstStyle/>
          <a:p>
            <a:r>
              <a:rPr lang="en-GB" sz="1600">
                <a:latin typeface="Arial Rounded MT Bold" panose="020F0704030504030204" pitchFamily="34" charset="77"/>
              </a:rPr>
              <a:t>Comms to </a:t>
            </a:r>
          </a:p>
          <a:p>
            <a:r>
              <a:rPr lang="en-GB" sz="1600">
                <a:latin typeface="Arial Rounded MT Bold" panose="020F0704030504030204" pitchFamily="34" charset="77"/>
              </a:rPr>
              <a:t>20-30,000 professionals</a:t>
            </a:r>
            <a:endParaRPr lang="en-US" sz="1600">
              <a:solidFill>
                <a:srgbClr val="19233E"/>
              </a:solidFill>
              <a:latin typeface="Arial Rounded MT Bold" panose="020F0704030504030204" pitchFamily="34" charset="77"/>
            </a:endParaRPr>
          </a:p>
        </p:txBody>
      </p:sp>
      <p:sp>
        <p:nvSpPr>
          <p:cNvPr id="11" name="TextBox 10">
            <a:extLst>
              <a:ext uri="{FF2B5EF4-FFF2-40B4-BE49-F238E27FC236}">
                <a16:creationId xmlns:a16="http://schemas.microsoft.com/office/drawing/2014/main" id="{15AD4A12-7B3D-9BA1-729D-8656F4B5CC08}"/>
              </a:ext>
            </a:extLst>
          </p:cNvPr>
          <p:cNvSpPr txBox="1"/>
          <p:nvPr/>
        </p:nvSpPr>
        <p:spPr>
          <a:xfrm>
            <a:off x="2078795" y="4311253"/>
            <a:ext cx="2108733" cy="830997"/>
          </a:xfrm>
          <a:prstGeom prst="rect">
            <a:avLst/>
          </a:prstGeom>
          <a:noFill/>
        </p:spPr>
        <p:txBody>
          <a:bodyPr wrap="square">
            <a:spAutoFit/>
          </a:bodyPr>
          <a:lstStyle/>
          <a:p>
            <a:r>
              <a:rPr lang="en-GB" sz="1600">
                <a:latin typeface="Arial Rounded MT Bold" panose="020F0704030504030204" pitchFamily="34" charset="77"/>
              </a:rPr>
              <a:t>Build neighbourhood teams</a:t>
            </a:r>
            <a:endParaRPr lang="en-US" sz="1600">
              <a:solidFill>
                <a:srgbClr val="19233E"/>
              </a:solidFill>
              <a:latin typeface="Arial Rounded MT Bold" panose="020F0704030504030204" pitchFamily="34" charset="77"/>
            </a:endParaRPr>
          </a:p>
        </p:txBody>
      </p:sp>
      <p:sp>
        <p:nvSpPr>
          <p:cNvPr id="14" name="TextBox 13">
            <a:extLst>
              <a:ext uri="{FF2B5EF4-FFF2-40B4-BE49-F238E27FC236}">
                <a16:creationId xmlns:a16="http://schemas.microsoft.com/office/drawing/2014/main" id="{729A1FD7-C003-7BE0-49CC-CB5CF3CB785A}"/>
              </a:ext>
            </a:extLst>
          </p:cNvPr>
          <p:cNvSpPr txBox="1"/>
          <p:nvPr/>
        </p:nvSpPr>
        <p:spPr>
          <a:xfrm>
            <a:off x="9089119" y="1845842"/>
            <a:ext cx="2037814"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Automated early help</a:t>
            </a:r>
            <a:endParaRPr lang="en-US" sz="1600">
              <a:solidFill>
                <a:srgbClr val="19233E"/>
              </a:solidFill>
              <a:latin typeface="Arial Rounded MT Bold" panose="020F0704030504030204" pitchFamily="34" charset="77"/>
            </a:endParaRPr>
          </a:p>
        </p:txBody>
      </p:sp>
      <p:sp>
        <p:nvSpPr>
          <p:cNvPr id="19" name="TextBox 18">
            <a:extLst>
              <a:ext uri="{FF2B5EF4-FFF2-40B4-BE49-F238E27FC236}">
                <a16:creationId xmlns:a16="http://schemas.microsoft.com/office/drawing/2014/main" id="{CDD1B63F-CF8E-4440-BB76-668F3B5DAB60}"/>
              </a:ext>
            </a:extLst>
          </p:cNvPr>
          <p:cNvSpPr txBox="1"/>
          <p:nvPr/>
        </p:nvSpPr>
        <p:spPr>
          <a:xfrm>
            <a:off x="9094450" y="3203651"/>
            <a:ext cx="2108733"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Investment in communities</a:t>
            </a:r>
            <a:endParaRPr lang="en-US" sz="1600">
              <a:solidFill>
                <a:srgbClr val="19233E"/>
              </a:solidFill>
              <a:latin typeface="Arial Rounded MT Bold" panose="020F0704030504030204" pitchFamily="34" charset="77"/>
            </a:endParaRPr>
          </a:p>
        </p:txBody>
      </p:sp>
      <p:sp>
        <p:nvSpPr>
          <p:cNvPr id="22" name="TextBox 21">
            <a:extLst>
              <a:ext uri="{FF2B5EF4-FFF2-40B4-BE49-F238E27FC236}">
                <a16:creationId xmlns:a16="http://schemas.microsoft.com/office/drawing/2014/main" id="{E58E30C6-88AE-EB69-89E7-551F7DF5BB8F}"/>
              </a:ext>
            </a:extLst>
          </p:cNvPr>
          <p:cNvSpPr txBox="1"/>
          <p:nvPr/>
        </p:nvSpPr>
        <p:spPr>
          <a:xfrm>
            <a:off x="9082994" y="4206889"/>
            <a:ext cx="2108733" cy="830997"/>
          </a:xfrm>
          <a:prstGeom prst="rect">
            <a:avLst/>
          </a:prstGeom>
          <a:noFill/>
        </p:spPr>
        <p:txBody>
          <a:bodyPr wrap="square">
            <a:spAutoFit/>
          </a:bodyPr>
          <a:lstStyle/>
          <a:p>
            <a:r>
              <a:rPr lang="en-GB" sz="1600">
                <a:solidFill>
                  <a:srgbClr val="19233E"/>
                </a:solidFill>
                <a:latin typeface="Arial Rounded MT Bold" panose="020F0704030504030204" pitchFamily="34" charset="77"/>
              </a:rPr>
              <a:t>Workforce Development and culture</a:t>
            </a:r>
            <a:endParaRPr lang="en-US" sz="1600">
              <a:solidFill>
                <a:srgbClr val="19233E"/>
              </a:solidFill>
              <a:latin typeface="Arial Rounded MT Bold" panose="020F0704030504030204" pitchFamily="34" charset="77"/>
            </a:endParaRPr>
          </a:p>
        </p:txBody>
      </p:sp>
      <p:sp>
        <p:nvSpPr>
          <p:cNvPr id="25" name="TextBox 24">
            <a:extLst>
              <a:ext uri="{FF2B5EF4-FFF2-40B4-BE49-F238E27FC236}">
                <a16:creationId xmlns:a16="http://schemas.microsoft.com/office/drawing/2014/main" id="{B8A43CB8-6911-0A4B-4E4D-93D5D1AD6DD3}"/>
              </a:ext>
            </a:extLst>
          </p:cNvPr>
          <p:cNvSpPr txBox="1"/>
          <p:nvPr/>
        </p:nvSpPr>
        <p:spPr>
          <a:xfrm>
            <a:off x="5511146" y="4546353"/>
            <a:ext cx="2108733" cy="338554"/>
          </a:xfrm>
          <a:prstGeom prst="rect">
            <a:avLst/>
          </a:prstGeom>
          <a:noFill/>
        </p:spPr>
        <p:txBody>
          <a:bodyPr wrap="square">
            <a:spAutoFit/>
          </a:bodyPr>
          <a:lstStyle/>
          <a:p>
            <a:r>
              <a:rPr lang="en-GB" sz="1600">
                <a:solidFill>
                  <a:srgbClr val="19233E"/>
                </a:solidFill>
                <a:latin typeface="Arial Rounded MT Bold" panose="020F0704030504030204" pitchFamily="34" charset="77"/>
              </a:rPr>
              <a:t>Evaluate impact</a:t>
            </a:r>
            <a:endParaRPr lang="en-US" sz="1600">
              <a:solidFill>
                <a:srgbClr val="19233E"/>
              </a:solidFill>
              <a:latin typeface="Arial Rounded MT Bold" panose="020F0704030504030204" pitchFamily="34" charset="77"/>
            </a:endParaRPr>
          </a:p>
        </p:txBody>
      </p:sp>
      <p:sp>
        <p:nvSpPr>
          <p:cNvPr id="36" name="TextBox 35">
            <a:extLst>
              <a:ext uri="{FF2B5EF4-FFF2-40B4-BE49-F238E27FC236}">
                <a16:creationId xmlns:a16="http://schemas.microsoft.com/office/drawing/2014/main" id="{87ACA008-82CA-1D89-15D4-363B83CF196C}"/>
              </a:ext>
            </a:extLst>
          </p:cNvPr>
          <p:cNvSpPr txBox="1"/>
          <p:nvPr/>
        </p:nvSpPr>
        <p:spPr>
          <a:xfrm>
            <a:off x="5472798" y="1895552"/>
            <a:ext cx="2037814" cy="584775"/>
          </a:xfrm>
          <a:prstGeom prst="rect">
            <a:avLst/>
          </a:prstGeom>
          <a:noFill/>
        </p:spPr>
        <p:txBody>
          <a:bodyPr wrap="square">
            <a:spAutoFit/>
          </a:bodyPr>
          <a:lstStyle/>
          <a:p>
            <a:r>
              <a:rPr lang="en-GB" sz="1600">
                <a:solidFill>
                  <a:srgbClr val="19233E"/>
                </a:solidFill>
                <a:latin typeface="Arial Rounded MT Bold" panose="020F0704030504030204" pitchFamily="34" charset="77"/>
              </a:rPr>
              <a:t>Universal early help offer</a:t>
            </a:r>
            <a:endParaRPr lang="en-US" sz="1600">
              <a:solidFill>
                <a:srgbClr val="19233E"/>
              </a:solidFill>
              <a:latin typeface="Arial Rounded MT Bold" panose="020F0704030504030204" pitchFamily="34" charset="77"/>
            </a:endParaRPr>
          </a:p>
        </p:txBody>
      </p:sp>
      <p:sp>
        <p:nvSpPr>
          <p:cNvPr id="49" name="TextBox 48">
            <a:extLst>
              <a:ext uri="{FF2B5EF4-FFF2-40B4-BE49-F238E27FC236}">
                <a16:creationId xmlns:a16="http://schemas.microsoft.com/office/drawing/2014/main" id="{7862B8CA-92D6-4087-3888-65023A956C0D}"/>
              </a:ext>
            </a:extLst>
          </p:cNvPr>
          <p:cNvSpPr txBox="1"/>
          <p:nvPr/>
        </p:nvSpPr>
        <p:spPr>
          <a:xfrm>
            <a:off x="5472798" y="3080541"/>
            <a:ext cx="2037814" cy="830997"/>
          </a:xfrm>
          <a:prstGeom prst="rect">
            <a:avLst/>
          </a:prstGeom>
          <a:noFill/>
        </p:spPr>
        <p:txBody>
          <a:bodyPr wrap="square">
            <a:spAutoFit/>
          </a:bodyPr>
          <a:lstStyle/>
          <a:p>
            <a:r>
              <a:rPr lang="en-GB" sz="1600">
                <a:solidFill>
                  <a:srgbClr val="19233E"/>
                </a:solidFill>
                <a:latin typeface="Arial Rounded MT Bold" panose="020F0704030504030204" pitchFamily="34" charset="77"/>
              </a:rPr>
              <a:t>Shared case management and tools</a:t>
            </a:r>
            <a:endParaRPr lang="en-US" sz="1600">
              <a:solidFill>
                <a:srgbClr val="19233E"/>
              </a:solidFill>
              <a:latin typeface="Arial Rounded MT Bold" panose="020F0704030504030204" pitchFamily="34" charset="77"/>
            </a:endParaRPr>
          </a:p>
        </p:txBody>
      </p:sp>
      <p:pic>
        <p:nvPicPr>
          <p:cNvPr id="3" name="Graphic 2">
            <a:extLst>
              <a:ext uri="{FF2B5EF4-FFF2-40B4-BE49-F238E27FC236}">
                <a16:creationId xmlns:a16="http://schemas.microsoft.com/office/drawing/2014/main" id="{9D7619A0-0805-8C83-BC31-BB6DB3504A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682" y="1722600"/>
            <a:ext cx="1016085" cy="1016085"/>
          </a:xfrm>
          <a:prstGeom prst="rect">
            <a:avLst/>
          </a:prstGeom>
        </p:spPr>
      </p:pic>
      <p:pic>
        <p:nvPicPr>
          <p:cNvPr id="7" name="Graphic 6">
            <a:extLst>
              <a:ext uri="{FF2B5EF4-FFF2-40B4-BE49-F238E27FC236}">
                <a16:creationId xmlns:a16="http://schemas.microsoft.com/office/drawing/2014/main" id="{CF7C3CF7-20EC-25DB-9D13-A256136456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6639" y="3088938"/>
            <a:ext cx="1032450" cy="830996"/>
          </a:xfrm>
          <a:prstGeom prst="rect">
            <a:avLst/>
          </a:prstGeom>
        </p:spPr>
      </p:pic>
      <p:pic>
        <p:nvPicPr>
          <p:cNvPr id="10" name="Graphic 9">
            <a:extLst>
              <a:ext uri="{FF2B5EF4-FFF2-40B4-BE49-F238E27FC236}">
                <a16:creationId xmlns:a16="http://schemas.microsoft.com/office/drawing/2014/main" id="{BA18484A-4411-050C-3AE2-68F371F075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8212" y="4242257"/>
            <a:ext cx="825519" cy="950598"/>
          </a:xfrm>
          <a:prstGeom prst="rect">
            <a:avLst/>
          </a:prstGeom>
        </p:spPr>
      </p:pic>
      <p:pic>
        <p:nvPicPr>
          <p:cNvPr id="13" name="Graphic 12">
            <a:extLst>
              <a:ext uri="{FF2B5EF4-FFF2-40B4-BE49-F238E27FC236}">
                <a16:creationId xmlns:a16="http://schemas.microsoft.com/office/drawing/2014/main" id="{4770A82E-81F1-7AEF-66B4-57BF31DF43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9247" y="1794714"/>
            <a:ext cx="759237" cy="934446"/>
          </a:xfrm>
          <a:prstGeom prst="rect">
            <a:avLst/>
          </a:prstGeom>
        </p:spPr>
      </p:pic>
      <p:pic>
        <p:nvPicPr>
          <p:cNvPr id="16" name="Graphic 15">
            <a:extLst>
              <a:ext uri="{FF2B5EF4-FFF2-40B4-BE49-F238E27FC236}">
                <a16:creationId xmlns:a16="http://schemas.microsoft.com/office/drawing/2014/main" id="{6099FEC0-7589-F362-6181-40FAD14B1B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64271" y="3092884"/>
            <a:ext cx="842087" cy="827050"/>
          </a:xfrm>
          <a:prstGeom prst="rect">
            <a:avLst/>
          </a:prstGeom>
        </p:spPr>
      </p:pic>
      <p:pic>
        <p:nvPicPr>
          <p:cNvPr id="18" name="Graphic 17">
            <a:extLst>
              <a:ext uri="{FF2B5EF4-FFF2-40B4-BE49-F238E27FC236}">
                <a16:creationId xmlns:a16="http://schemas.microsoft.com/office/drawing/2014/main" id="{244CCFD5-B686-6298-5AFC-E349BBC623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82398" y="4289011"/>
            <a:ext cx="723960" cy="853239"/>
          </a:xfrm>
          <a:prstGeom prst="rect">
            <a:avLst/>
          </a:prstGeom>
        </p:spPr>
      </p:pic>
      <p:pic>
        <p:nvPicPr>
          <p:cNvPr id="21" name="Graphic 20">
            <a:extLst>
              <a:ext uri="{FF2B5EF4-FFF2-40B4-BE49-F238E27FC236}">
                <a16:creationId xmlns:a16="http://schemas.microsoft.com/office/drawing/2014/main" id="{1570F9E7-DD9D-D053-695D-A9A77D4367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51022" y="1671007"/>
            <a:ext cx="799197" cy="934446"/>
          </a:xfrm>
          <a:prstGeom prst="rect">
            <a:avLst/>
          </a:prstGeom>
        </p:spPr>
      </p:pic>
      <p:pic>
        <p:nvPicPr>
          <p:cNvPr id="24" name="Graphic 23">
            <a:extLst>
              <a:ext uri="{FF2B5EF4-FFF2-40B4-BE49-F238E27FC236}">
                <a16:creationId xmlns:a16="http://schemas.microsoft.com/office/drawing/2014/main" id="{A679524D-81E3-490D-1380-408E20969C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80161" y="2973208"/>
            <a:ext cx="799197" cy="911584"/>
          </a:xfrm>
          <a:prstGeom prst="rect">
            <a:avLst/>
          </a:prstGeom>
        </p:spPr>
      </p:pic>
      <p:pic>
        <p:nvPicPr>
          <p:cNvPr id="27" name="Graphic 26">
            <a:extLst>
              <a:ext uri="{FF2B5EF4-FFF2-40B4-BE49-F238E27FC236}">
                <a16:creationId xmlns:a16="http://schemas.microsoft.com/office/drawing/2014/main" id="{20E86010-6D7C-8461-FE23-328E3680D18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80161" y="4206889"/>
            <a:ext cx="859651" cy="830997"/>
          </a:xfrm>
          <a:prstGeom prst="rect">
            <a:avLst/>
          </a:prstGeom>
        </p:spPr>
      </p:pic>
      <p:sp>
        <p:nvSpPr>
          <p:cNvPr id="2" name="TextBox 1">
            <a:extLst>
              <a:ext uri="{FF2B5EF4-FFF2-40B4-BE49-F238E27FC236}">
                <a16:creationId xmlns:a16="http://schemas.microsoft.com/office/drawing/2014/main" id="{FC349520-13E4-372C-16B2-34E184155630}"/>
              </a:ext>
            </a:extLst>
          </p:cNvPr>
          <p:cNvSpPr txBox="1"/>
          <p:nvPr/>
        </p:nvSpPr>
        <p:spPr>
          <a:xfrm>
            <a:off x="254429" y="218975"/>
            <a:ext cx="10333256"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Workstreams</a:t>
            </a:r>
          </a:p>
        </p:txBody>
      </p:sp>
    </p:spTree>
    <p:extLst>
      <p:ext uri="{BB962C8B-B14F-4D97-AF65-F5344CB8AC3E}">
        <p14:creationId xmlns:p14="http://schemas.microsoft.com/office/powerpoint/2010/main" val="3788685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EC424-5F87-BADF-B1F5-EBC057F7B25C}"/>
              </a:ext>
            </a:extLst>
          </p:cNvPr>
          <p:cNvSpPr/>
          <p:nvPr/>
        </p:nvSpPr>
        <p:spPr>
          <a:xfrm>
            <a:off x="0" y="2437130"/>
            <a:ext cx="12192000" cy="324000"/>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F2DB0B6-5E77-E684-F0C2-D13557FDABEC}"/>
              </a:ext>
            </a:extLst>
          </p:cNvPr>
          <p:cNvSpPr/>
          <p:nvPr/>
        </p:nvSpPr>
        <p:spPr>
          <a:xfrm>
            <a:off x="29639" y="6028267"/>
            <a:ext cx="2544228" cy="829733"/>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6F84A2C-BE59-DDA4-BF2B-0B17630627A2}"/>
              </a:ext>
            </a:extLst>
          </p:cNvPr>
          <p:cNvSpPr txBox="1"/>
          <p:nvPr/>
        </p:nvSpPr>
        <p:spPr>
          <a:xfrm>
            <a:off x="9235022" y="165687"/>
            <a:ext cx="2611961"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Timeline</a:t>
            </a:r>
            <a:endParaRPr lang="en-US" sz="4400">
              <a:solidFill>
                <a:srgbClr val="011E41"/>
              </a:solidFill>
              <a:latin typeface="Museo Sans Rounded 900" panose="02000000000000000000" pitchFamily="50" charset="0"/>
            </a:endParaRPr>
          </a:p>
        </p:txBody>
      </p:sp>
      <p:pic>
        <p:nvPicPr>
          <p:cNvPr id="283" name="Picture 282">
            <a:extLst>
              <a:ext uri="{FF2B5EF4-FFF2-40B4-BE49-F238E27FC236}">
                <a16:creationId xmlns:a16="http://schemas.microsoft.com/office/drawing/2014/main" id="{855C6FFA-A9CE-672E-0C71-88066A8DACE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1857"/>
          <a:stretch/>
        </p:blipFill>
        <p:spPr>
          <a:xfrm>
            <a:off x="1043599" y="92075"/>
            <a:ext cx="10177464" cy="6600238"/>
          </a:xfrm>
          <a:prstGeom prst="rect">
            <a:avLst/>
          </a:prstGeom>
        </p:spPr>
      </p:pic>
    </p:spTree>
    <p:extLst>
      <p:ext uri="{BB962C8B-B14F-4D97-AF65-F5344CB8AC3E}">
        <p14:creationId xmlns:p14="http://schemas.microsoft.com/office/powerpoint/2010/main" val="4170875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child standing next to a rock wall&#10;&#10;Description automatically generated with low confidence">
            <a:extLst>
              <a:ext uri="{FF2B5EF4-FFF2-40B4-BE49-F238E27FC236}">
                <a16:creationId xmlns:a16="http://schemas.microsoft.com/office/drawing/2014/main" id="{233CF9CA-AD27-891C-CC1A-54C186FB83C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
            <a:ext cx="6544733" cy="6858000"/>
          </a:xfrm>
          <a:prstGeom prst="rect">
            <a:avLst/>
          </a:prstGeom>
        </p:spPr>
      </p:pic>
      <p:pic>
        <p:nvPicPr>
          <p:cNvPr id="5" name="Picture 4">
            <a:extLst>
              <a:ext uri="{FF2B5EF4-FFF2-40B4-BE49-F238E27FC236}">
                <a16:creationId xmlns:a16="http://schemas.microsoft.com/office/drawing/2014/main" id="{B4E07768-83FC-B812-E920-A3005ED3E85F}"/>
              </a:ext>
            </a:extLst>
          </p:cNvPr>
          <p:cNvPicPr>
            <a:picLocks noChangeAspect="1"/>
          </p:cNvPicPr>
          <p:nvPr/>
        </p:nvPicPr>
        <p:blipFill rotWithShape="1">
          <a:blip r:embed="rId4"/>
          <a:srcRect t="3461" r="717" b="3461"/>
          <a:stretch/>
        </p:blipFill>
        <p:spPr>
          <a:xfrm>
            <a:off x="6096000" y="0"/>
            <a:ext cx="6096000" cy="6857999"/>
          </a:xfrm>
          <a:prstGeom prst="rect">
            <a:avLst/>
          </a:prstGeom>
          <a:ln>
            <a:noFill/>
          </a:ln>
        </p:spPr>
      </p:pic>
      <p:sp>
        <p:nvSpPr>
          <p:cNvPr id="8" name="TextBox 7">
            <a:extLst>
              <a:ext uri="{FF2B5EF4-FFF2-40B4-BE49-F238E27FC236}">
                <a16:creationId xmlns:a16="http://schemas.microsoft.com/office/drawing/2014/main" id="{C85E1695-B776-2214-0991-04F1AC12AB2D}"/>
              </a:ext>
            </a:extLst>
          </p:cNvPr>
          <p:cNvSpPr txBox="1"/>
          <p:nvPr/>
        </p:nvSpPr>
        <p:spPr>
          <a:xfrm>
            <a:off x="6477000" y="0"/>
            <a:ext cx="5486400" cy="1754326"/>
          </a:xfrm>
          <a:prstGeom prst="rect">
            <a:avLst/>
          </a:prstGeom>
          <a:noFill/>
        </p:spPr>
        <p:txBody>
          <a:bodyPr wrap="square">
            <a:spAutoFit/>
          </a:bodyPr>
          <a:lstStyle/>
          <a:p>
            <a:r>
              <a:rPr lang="en-GB" sz="3600">
                <a:solidFill>
                  <a:srgbClr val="011E41"/>
                </a:solidFill>
                <a:latin typeface="Museo Sans Rounded 900" panose="02000000000000000000" pitchFamily="50" charset="0"/>
              </a:rPr>
              <a:t>Connect Somerset</a:t>
            </a:r>
          </a:p>
          <a:p>
            <a:r>
              <a:rPr lang="en-GB" sz="3600">
                <a:solidFill>
                  <a:srgbClr val="011E41"/>
                </a:solidFill>
                <a:latin typeface="Museo Sans Rounded 900" panose="02000000000000000000" pitchFamily="50" charset="0"/>
              </a:rPr>
              <a:t>examples for the </a:t>
            </a:r>
          </a:p>
          <a:p>
            <a:r>
              <a:rPr lang="en-GB" sz="3600">
                <a:solidFill>
                  <a:srgbClr val="011E41"/>
                </a:solidFill>
                <a:latin typeface="Museo Sans Rounded 900" panose="02000000000000000000" pitchFamily="50" charset="0"/>
              </a:rPr>
              <a:t>Smith family</a:t>
            </a:r>
            <a:endParaRPr lang="en-US" sz="3600">
              <a:solidFill>
                <a:srgbClr val="011E41"/>
              </a:solidFill>
              <a:latin typeface="Museo Sans Rounded 900" panose="02000000000000000000" pitchFamily="50" charset="0"/>
            </a:endParaRPr>
          </a:p>
        </p:txBody>
      </p:sp>
      <p:sp>
        <p:nvSpPr>
          <p:cNvPr id="6" name="TextBox 5">
            <a:extLst>
              <a:ext uri="{FF2B5EF4-FFF2-40B4-BE49-F238E27FC236}">
                <a16:creationId xmlns:a16="http://schemas.microsoft.com/office/drawing/2014/main" id="{D9B419A9-689F-832B-32C9-1B4A8CB56546}"/>
              </a:ext>
            </a:extLst>
          </p:cNvPr>
          <p:cNvSpPr txBox="1"/>
          <p:nvPr/>
        </p:nvSpPr>
        <p:spPr>
          <a:xfrm>
            <a:off x="6477000" y="2257527"/>
            <a:ext cx="5067300" cy="4616648"/>
          </a:xfrm>
          <a:prstGeom prst="rect">
            <a:avLst/>
          </a:prstGeom>
          <a:noFill/>
        </p:spPr>
        <p:txBody>
          <a:bodyPr wrap="square" rtlCol="0">
            <a:spAutoFit/>
          </a:bodyPr>
          <a:lstStyle/>
          <a:p>
            <a:r>
              <a:rPr lang="en-GB" sz="3600" b="1">
                <a:solidFill>
                  <a:srgbClr val="19233E"/>
                </a:solidFill>
                <a:latin typeface="Museo Sans Rounded 900" panose="02000000000000000000" pitchFamily="50" charset="0"/>
              </a:rPr>
              <a:t>Tyler</a:t>
            </a:r>
            <a:r>
              <a:rPr lang="en-GB" sz="3600">
                <a:solidFill>
                  <a:srgbClr val="011E41"/>
                </a:solidFill>
              </a:rPr>
              <a:t> </a:t>
            </a:r>
            <a:r>
              <a:rPr lang="en-GB" sz="2400">
                <a:solidFill>
                  <a:schemeClr val="bg1"/>
                </a:solidFill>
              </a:rPr>
              <a:t>– issues with attendance at school.  There is a team of named professionals around the school.  So the teacher phones the Village Agent who offers to provide support for parents </a:t>
            </a:r>
            <a:r>
              <a:rPr lang="en-GB" sz="2400" b="1">
                <a:solidFill>
                  <a:srgbClr val="011E41"/>
                </a:solidFill>
              </a:rPr>
              <a:t>Mandy</a:t>
            </a:r>
            <a:r>
              <a:rPr lang="en-GB" sz="2400">
                <a:solidFill>
                  <a:schemeClr val="bg1"/>
                </a:solidFill>
              </a:rPr>
              <a:t> and </a:t>
            </a:r>
            <a:r>
              <a:rPr lang="en-GB" sz="2400" b="1">
                <a:solidFill>
                  <a:srgbClr val="011E41"/>
                </a:solidFill>
              </a:rPr>
              <a:t>Matt’s</a:t>
            </a:r>
            <a:r>
              <a:rPr lang="en-GB" sz="2400">
                <a:solidFill>
                  <a:schemeClr val="bg1"/>
                </a:solidFill>
              </a:rPr>
              <a:t> alcohol abuse and low-level mental health needs.  This gives Tyler a more stable home-life and helps his attendance and attainment at school.</a:t>
            </a:r>
          </a:p>
          <a:p>
            <a:endParaRPr lang="en-US"/>
          </a:p>
        </p:txBody>
      </p:sp>
    </p:spTree>
    <p:extLst>
      <p:ext uri="{BB962C8B-B14F-4D97-AF65-F5344CB8AC3E}">
        <p14:creationId xmlns:p14="http://schemas.microsoft.com/office/powerpoint/2010/main" val="976051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plant, flower&#10;&#10;Description automatically generated">
            <a:extLst>
              <a:ext uri="{FF2B5EF4-FFF2-40B4-BE49-F238E27FC236}">
                <a16:creationId xmlns:a16="http://schemas.microsoft.com/office/drawing/2014/main" id="{0F98CF0A-A4BE-0365-ECBC-32CBBE037F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
            <a:ext cx="6849533" cy="6858000"/>
          </a:xfrm>
          <a:prstGeom prst="rect">
            <a:avLst/>
          </a:prstGeom>
        </p:spPr>
      </p:pic>
      <p:pic>
        <p:nvPicPr>
          <p:cNvPr id="9" name="Picture 8">
            <a:extLst>
              <a:ext uri="{FF2B5EF4-FFF2-40B4-BE49-F238E27FC236}">
                <a16:creationId xmlns:a16="http://schemas.microsoft.com/office/drawing/2014/main" id="{44CEB363-AB7E-9938-C5A3-D7A71B9B1E31}"/>
              </a:ext>
            </a:extLst>
          </p:cNvPr>
          <p:cNvPicPr>
            <a:picLocks noChangeAspect="1"/>
          </p:cNvPicPr>
          <p:nvPr/>
        </p:nvPicPr>
        <p:blipFill rotWithShape="1">
          <a:blip r:embed="rId4"/>
          <a:srcRect t="3775" r="16890" b="18954"/>
          <a:stretch/>
        </p:blipFill>
        <p:spPr>
          <a:xfrm>
            <a:off x="6045201" y="0"/>
            <a:ext cx="6146799" cy="6858000"/>
          </a:xfrm>
          <a:prstGeom prst="rect">
            <a:avLst/>
          </a:prstGeom>
          <a:ln>
            <a:noFill/>
          </a:ln>
        </p:spPr>
      </p:pic>
      <p:sp>
        <p:nvSpPr>
          <p:cNvPr id="6" name="TextBox 5">
            <a:extLst>
              <a:ext uri="{FF2B5EF4-FFF2-40B4-BE49-F238E27FC236}">
                <a16:creationId xmlns:a16="http://schemas.microsoft.com/office/drawing/2014/main" id="{D9B419A9-689F-832B-32C9-1B4A8CB56546}"/>
              </a:ext>
            </a:extLst>
          </p:cNvPr>
          <p:cNvSpPr txBox="1"/>
          <p:nvPr/>
        </p:nvSpPr>
        <p:spPr>
          <a:xfrm>
            <a:off x="6678093" y="136627"/>
            <a:ext cx="5067300" cy="4985980"/>
          </a:xfrm>
          <a:prstGeom prst="rect">
            <a:avLst/>
          </a:prstGeom>
          <a:noFill/>
        </p:spPr>
        <p:txBody>
          <a:bodyPr wrap="square" rtlCol="0">
            <a:spAutoFit/>
          </a:bodyPr>
          <a:lstStyle/>
          <a:p>
            <a:pPr>
              <a:lnSpc>
                <a:spcPct val="100000"/>
              </a:lnSpc>
              <a:spcBef>
                <a:spcPts val="1800"/>
              </a:spcBef>
            </a:pPr>
            <a:r>
              <a:rPr lang="en-GB" sz="3600" b="1">
                <a:solidFill>
                  <a:srgbClr val="19233E"/>
                </a:solidFill>
                <a:latin typeface="Museo Sans Rounded 900" panose="02000000000000000000" pitchFamily="50" charset="0"/>
              </a:rPr>
              <a:t>Rose</a:t>
            </a:r>
            <a:r>
              <a:rPr lang="en-GB" sz="3600">
                <a:solidFill>
                  <a:srgbClr val="19233E"/>
                </a:solidFill>
              </a:rPr>
              <a:t> </a:t>
            </a:r>
            <a:r>
              <a:rPr lang="en-GB" sz="3600">
                <a:solidFill>
                  <a:schemeClr val="bg1"/>
                </a:solidFill>
              </a:rPr>
              <a:t>–</a:t>
            </a:r>
            <a:r>
              <a:rPr lang="en-GB" sz="3600">
                <a:solidFill>
                  <a:srgbClr val="19233E"/>
                </a:solidFill>
              </a:rPr>
              <a:t> </a:t>
            </a:r>
            <a:r>
              <a:rPr lang="en-GB" sz="2400">
                <a:solidFill>
                  <a:schemeClr val="bg1"/>
                </a:solidFill>
              </a:rPr>
              <a:t>has been visiting her GP on a monthly basis.  The GP refers Rose to a health coach through social prescribing.  The health coach recommends a Talking Café at the hub down the road where she volunteers.  At the Talking Café, Rose is able to socialise and develop a friendship with a local community group – feeling less lonely and developing her resilience.</a:t>
            </a:r>
          </a:p>
          <a:p>
            <a:endParaRPr lang="en-US"/>
          </a:p>
        </p:txBody>
      </p:sp>
    </p:spTree>
    <p:extLst>
      <p:ext uri="{BB962C8B-B14F-4D97-AF65-F5344CB8AC3E}">
        <p14:creationId xmlns:p14="http://schemas.microsoft.com/office/powerpoint/2010/main" val="3120374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child&#10;&#10;Description automatically generated with medium confidence">
            <a:extLst>
              <a:ext uri="{FF2B5EF4-FFF2-40B4-BE49-F238E27FC236}">
                <a16:creationId xmlns:a16="http://schemas.microsoft.com/office/drawing/2014/main" id="{F11CC3AC-9964-DAFB-8379-ABAF9B449A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7467600" cy="6858000"/>
          </a:xfrm>
          <a:prstGeom prst="rect">
            <a:avLst/>
          </a:prstGeom>
        </p:spPr>
      </p:pic>
      <p:pic>
        <p:nvPicPr>
          <p:cNvPr id="2" name="Picture 1">
            <a:extLst>
              <a:ext uri="{FF2B5EF4-FFF2-40B4-BE49-F238E27FC236}">
                <a16:creationId xmlns:a16="http://schemas.microsoft.com/office/drawing/2014/main" id="{DA44F9ED-DEC1-8F37-4847-B8EF507C28E5}"/>
              </a:ext>
            </a:extLst>
          </p:cNvPr>
          <p:cNvPicPr>
            <a:picLocks noChangeAspect="1"/>
          </p:cNvPicPr>
          <p:nvPr/>
        </p:nvPicPr>
        <p:blipFill rotWithShape="1">
          <a:blip r:embed="rId4"/>
          <a:srcRect t="5921" r="16785" b="14574"/>
          <a:stretch/>
        </p:blipFill>
        <p:spPr>
          <a:xfrm>
            <a:off x="6210300" y="0"/>
            <a:ext cx="5981700" cy="6858000"/>
          </a:xfrm>
          <a:prstGeom prst="rect">
            <a:avLst/>
          </a:prstGeom>
          <a:ln>
            <a:noFill/>
          </a:ln>
        </p:spPr>
      </p:pic>
      <p:sp>
        <p:nvSpPr>
          <p:cNvPr id="6" name="TextBox 5">
            <a:extLst>
              <a:ext uri="{FF2B5EF4-FFF2-40B4-BE49-F238E27FC236}">
                <a16:creationId xmlns:a16="http://schemas.microsoft.com/office/drawing/2014/main" id="{D9B419A9-689F-832B-32C9-1B4A8CB56546}"/>
              </a:ext>
            </a:extLst>
          </p:cNvPr>
          <p:cNvSpPr txBox="1"/>
          <p:nvPr/>
        </p:nvSpPr>
        <p:spPr>
          <a:xfrm>
            <a:off x="6743700" y="262185"/>
            <a:ext cx="5067300" cy="4985980"/>
          </a:xfrm>
          <a:prstGeom prst="rect">
            <a:avLst/>
          </a:prstGeom>
          <a:noFill/>
        </p:spPr>
        <p:txBody>
          <a:bodyPr wrap="square" rtlCol="0">
            <a:spAutoFit/>
          </a:bodyPr>
          <a:lstStyle/>
          <a:p>
            <a:pPr>
              <a:lnSpc>
                <a:spcPct val="100000"/>
              </a:lnSpc>
              <a:spcBef>
                <a:spcPts val="1800"/>
              </a:spcBef>
            </a:pPr>
            <a:r>
              <a:rPr lang="en-GB" sz="3600" b="1">
                <a:solidFill>
                  <a:srgbClr val="19233E"/>
                </a:solidFill>
                <a:latin typeface="Museo Sans Rounded 900" panose="02000000000000000000" pitchFamily="50" charset="0"/>
              </a:rPr>
              <a:t>Mandy</a:t>
            </a:r>
            <a:r>
              <a:rPr lang="en-GB" sz="2400">
                <a:solidFill>
                  <a:srgbClr val="19233E"/>
                </a:solidFill>
              </a:rPr>
              <a:t> </a:t>
            </a:r>
            <a:r>
              <a:rPr lang="en-GB" sz="2400">
                <a:solidFill>
                  <a:schemeClr val="bg1"/>
                </a:solidFill>
              </a:rPr>
              <a:t>and</a:t>
            </a:r>
            <a:r>
              <a:rPr lang="en-GB" sz="2400">
                <a:solidFill>
                  <a:srgbClr val="19233E"/>
                </a:solidFill>
              </a:rPr>
              <a:t> </a:t>
            </a:r>
            <a:r>
              <a:rPr lang="en-GB" sz="3600" b="1">
                <a:solidFill>
                  <a:srgbClr val="19233E"/>
                </a:solidFill>
                <a:latin typeface="Museo Sans Rounded 900" panose="02000000000000000000" pitchFamily="50" charset="0"/>
              </a:rPr>
              <a:t>Mason</a:t>
            </a:r>
            <a:r>
              <a:rPr lang="en-GB" sz="2400">
                <a:solidFill>
                  <a:srgbClr val="19233E"/>
                </a:solidFill>
              </a:rPr>
              <a:t> </a:t>
            </a:r>
            <a:r>
              <a:rPr lang="en-GB" sz="2400">
                <a:solidFill>
                  <a:schemeClr val="bg1"/>
                </a:solidFill>
              </a:rPr>
              <a:t>– drop </a:t>
            </a:r>
            <a:br>
              <a:rPr lang="en-GB" sz="2400">
                <a:solidFill>
                  <a:schemeClr val="bg1"/>
                </a:solidFill>
              </a:rPr>
            </a:br>
            <a:r>
              <a:rPr lang="en-GB" sz="2400">
                <a:solidFill>
                  <a:schemeClr val="bg1"/>
                </a:solidFill>
              </a:rPr>
              <a:t>in to a local hub for support with speech and language needs. These drop-ins are available across the County in rural areas.  Whilst at the hub Mandy finds out about a local database of community resources and uses it to connect to a group of Mums with children with similar needs.  Because Mandy is getting peer support she is better able to cope with stresses in her life.</a:t>
            </a:r>
          </a:p>
          <a:p>
            <a:endParaRPr lang="en-US"/>
          </a:p>
        </p:txBody>
      </p:sp>
    </p:spTree>
    <p:extLst>
      <p:ext uri="{BB962C8B-B14F-4D97-AF65-F5344CB8AC3E}">
        <p14:creationId xmlns:p14="http://schemas.microsoft.com/office/powerpoint/2010/main" val="423436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54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Importance of communities...</a:t>
            </a:r>
            <a:endParaRPr lang="en-US">
              <a:latin typeface="Museo Sans Rounded 900" panose="02000000000000000000" pitchFamily="50" charset="0"/>
            </a:endParaRPr>
          </a:p>
        </p:txBody>
      </p:sp>
      <p:sp>
        <p:nvSpPr>
          <p:cNvPr id="5" name="Content Placeholder 4">
            <a:extLst>
              <a:ext uri="{FF2B5EF4-FFF2-40B4-BE49-F238E27FC236}">
                <a16:creationId xmlns:a16="http://schemas.microsoft.com/office/drawing/2014/main" id="{06EE169E-F9CB-4FE4-C875-5C4B3DD26DF8}"/>
              </a:ext>
            </a:extLst>
          </p:cNvPr>
          <p:cNvSpPr>
            <a:spLocks noGrp="1"/>
          </p:cNvSpPr>
          <p:nvPr>
            <p:ph idx="1"/>
          </p:nvPr>
        </p:nvSpPr>
        <p:spPr>
          <a:xfrm>
            <a:off x="348803" y="1229277"/>
            <a:ext cx="8253868" cy="4591974"/>
          </a:xfrm>
        </p:spPr>
        <p:txBody>
          <a:bodyPr>
            <a:noAutofit/>
          </a:bodyPr>
          <a:lstStyle/>
          <a:p>
            <a:pPr>
              <a:lnSpc>
                <a:spcPct val="120000"/>
              </a:lnSpc>
            </a:pPr>
            <a:r>
              <a:rPr lang="en-GB" sz="1600">
                <a:solidFill>
                  <a:srgbClr val="19233E"/>
                </a:solidFill>
                <a:cs typeface="Microsoft New Tai Lue"/>
              </a:rPr>
              <a:t>“Building community power is essential... for two reasons. </a:t>
            </a:r>
            <a:br>
              <a:rPr lang="en-GB" sz="1600">
                <a:solidFill>
                  <a:srgbClr val="19233E"/>
                </a:solidFill>
                <a:cs typeface="Microsoft New Tai Lue"/>
              </a:rPr>
            </a:br>
            <a:r>
              <a:rPr lang="en-GB" sz="1600">
                <a:solidFill>
                  <a:srgbClr val="19233E"/>
                </a:solidFill>
                <a:cs typeface="Microsoft New Tai Lue"/>
              </a:rPr>
              <a:t>First, tackling deprivation is urgent, so we need to harness and mobilise every contribution that can be made and there are </a:t>
            </a:r>
            <a:r>
              <a:rPr lang="en-GB" sz="1600" b="1">
                <a:solidFill>
                  <a:srgbClr val="19233E"/>
                </a:solidFill>
                <a:cs typeface="Microsoft New Tai Lue"/>
              </a:rPr>
              <a:t>resources</a:t>
            </a:r>
            <a:r>
              <a:rPr lang="en-GB" sz="1600">
                <a:solidFill>
                  <a:srgbClr val="19233E"/>
                </a:solidFill>
                <a:cs typeface="Microsoft New Tai Lue"/>
              </a:rPr>
              <a:t>, </a:t>
            </a:r>
            <a:r>
              <a:rPr lang="en-GB" sz="1600" b="1">
                <a:solidFill>
                  <a:srgbClr val="19233E"/>
                </a:solidFill>
                <a:cs typeface="Microsoft New Tai Lue"/>
              </a:rPr>
              <a:t>relationships</a:t>
            </a:r>
            <a:r>
              <a:rPr lang="en-GB" sz="1600">
                <a:solidFill>
                  <a:srgbClr val="19233E"/>
                </a:solidFill>
                <a:cs typeface="Microsoft New Tai Lue"/>
              </a:rPr>
              <a:t>, </a:t>
            </a:r>
            <a:r>
              <a:rPr lang="en-GB" sz="1600" b="1">
                <a:solidFill>
                  <a:srgbClr val="19233E"/>
                </a:solidFill>
                <a:cs typeface="Microsoft New Tai Lue"/>
              </a:rPr>
              <a:t>assets</a:t>
            </a:r>
            <a:r>
              <a:rPr lang="en-GB" sz="1600">
                <a:solidFill>
                  <a:srgbClr val="19233E"/>
                </a:solidFill>
                <a:cs typeface="Microsoft New Tai Lue"/>
              </a:rPr>
              <a:t>, </a:t>
            </a:r>
            <a:r>
              <a:rPr lang="en-GB" sz="1600" b="1">
                <a:solidFill>
                  <a:srgbClr val="19233E"/>
                </a:solidFill>
                <a:cs typeface="Microsoft New Tai Lue"/>
              </a:rPr>
              <a:t>energy</a:t>
            </a:r>
            <a:r>
              <a:rPr lang="en-GB" sz="1600">
                <a:solidFill>
                  <a:srgbClr val="19233E"/>
                </a:solidFill>
                <a:cs typeface="Microsoft New Tai Lue"/>
              </a:rPr>
              <a:t> and </a:t>
            </a:r>
            <a:r>
              <a:rPr lang="en-GB" sz="1600" b="1">
                <a:solidFill>
                  <a:srgbClr val="19233E"/>
                </a:solidFill>
                <a:cs typeface="Microsoft New Tai Lue"/>
              </a:rPr>
              <a:t>compassion</a:t>
            </a:r>
            <a:r>
              <a:rPr lang="en-GB" sz="1600">
                <a:solidFill>
                  <a:srgbClr val="19233E"/>
                </a:solidFill>
                <a:cs typeface="Microsoft New Tai Lue"/>
              </a:rPr>
              <a:t> to tap into in neighbourhoods. </a:t>
            </a:r>
            <a:br>
              <a:rPr lang="en-GB" sz="1600">
                <a:solidFill>
                  <a:srgbClr val="19233E"/>
                </a:solidFill>
                <a:cs typeface="Microsoft New Tai Lue"/>
              </a:rPr>
            </a:br>
            <a:r>
              <a:rPr lang="en-GB" sz="1600">
                <a:solidFill>
                  <a:srgbClr val="19233E"/>
                </a:solidFill>
                <a:cs typeface="Microsoft New Tai Lue"/>
              </a:rPr>
              <a:t>Second, </a:t>
            </a:r>
            <a:r>
              <a:rPr lang="en-GB" sz="1600" b="1">
                <a:solidFill>
                  <a:srgbClr val="19233E"/>
                </a:solidFill>
                <a:cs typeface="Microsoft New Tai Lue"/>
              </a:rPr>
              <a:t>community life can reach parts that the state cannot</a:t>
            </a:r>
            <a:r>
              <a:rPr lang="en-GB" sz="1600">
                <a:solidFill>
                  <a:srgbClr val="19233E"/>
                </a:solidFill>
                <a:cs typeface="Microsoft New Tai Lue"/>
              </a:rPr>
              <a:t>, and provide the relationships, purpose and connection that make it more likely that life goes well.</a:t>
            </a:r>
            <a:br>
              <a:rPr lang="en-GB" sz="1600">
                <a:solidFill>
                  <a:srgbClr val="19233E"/>
                </a:solidFill>
                <a:cs typeface="Microsoft New Tai Lue"/>
              </a:rPr>
            </a:br>
            <a:endParaRPr lang="en-GB" sz="1600">
              <a:solidFill>
                <a:srgbClr val="19233E"/>
              </a:solidFill>
              <a:cs typeface="Microsoft New Tai Lue"/>
            </a:endParaRPr>
          </a:p>
          <a:p>
            <a:pPr>
              <a:lnSpc>
                <a:spcPct val="120000"/>
              </a:lnSpc>
            </a:pPr>
            <a:r>
              <a:rPr lang="en-GB" sz="1600">
                <a:solidFill>
                  <a:srgbClr val="19233E"/>
                </a:solidFill>
                <a:cs typeface="Microsoft New Tai Lue"/>
              </a:rPr>
              <a:t>“But this is not about the state getting out of the way. </a:t>
            </a:r>
            <a:r>
              <a:rPr lang="en-GB" sz="1600" b="1">
                <a:solidFill>
                  <a:srgbClr val="19233E"/>
                </a:solidFill>
                <a:cs typeface="Microsoft New Tai Lue"/>
              </a:rPr>
              <a:t>This work will only succeed where community power meets a like-minded local state</a:t>
            </a:r>
            <a:r>
              <a:rPr lang="en-GB" sz="1600">
                <a:solidFill>
                  <a:srgbClr val="19233E"/>
                </a:solidFill>
                <a:cs typeface="Microsoft New Tai Lue"/>
              </a:rPr>
              <a:t>. That requires an openness to shifting culture and ethos toward more relational, human centred and no-wrong-door ways of working that support people to get the help they need when they need it, rather than being told to come back when a threshold has been surpassed. </a:t>
            </a:r>
            <a:br>
              <a:rPr lang="en-GB" sz="1600">
                <a:solidFill>
                  <a:srgbClr val="19233E"/>
                </a:solidFill>
                <a:cs typeface="Microsoft New Tai Lue"/>
              </a:rPr>
            </a:br>
            <a:r>
              <a:rPr lang="en-GB" sz="1600">
                <a:solidFill>
                  <a:srgbClr val="19233E"/>
                </a:solidFill>
                <a:cs typeface="Microsoft New Tai Lue"/>
              </a:rPr>
              <a:t>It also requires a commitment to </a:t>
            </a:r>
            <a:r>
              <a:rPr lang="en-GB" sz="1600" b="1">
                <a:solidFill>
                  <a:srgbClr val="19233E"/>
                </a:solidFill>
                <a:cs typeface="Microsoft New Tai Lue"/>
              </a:rPr>
              <a:t>building community wealth </a:t>
            </a:r>
            <a:r>
              <a:rPr lang="en-GB" sz="1600">
                <a:solidFill>
                  <a:srgbClr val="19233E"/>
                </a:solidFill>
                <a:cs typeface="Microsoft New Tai Lue"/>
              </a:rPr>
              <a:t>and </a:t>
            </a:r>
            <a:r>
              <a:rPr lang="en-GB" sz="1600" b="1">
                <a:solidFill>
                  <a:srgbClr val="19233E"/>
                </a:solidFill>
                <a:cs typeface="Microsoft New Tai Lue"/>
              </a:rPr>
              <a:t>power</a:t>
            </a:r>
            <a:r>
              <a:rPr lang="en-GB" sz="1600">
                <a:solidFill>
                  <a:srgbClr val="19233E"/>
                </a:solidFill>
                <a:cs typeface="Microsoft New Tai Lue"/>
              </a:rPr>
              <a:t>, to make a sustained impact on reducing hardship.”</a:t>
            </a:r>
          </a:p>
          <a:p>
            <a:pPr>
              <a:lnSpc>
                <a:spcPct val="120000"/>
              </a:lnSpc>
            </a:pPr>
            <a:endParaRPr lang="en-US" sz="1600"/>
          </a:p>
        </p:txBody>
      </p:sp>
      <p:pic>
        <p:nvPicPr>
          <p:cNvPr id="6" name="Picture 5" descr="The Orwell Prize Ceremony 2018 - RSA">
            <a:extLst>
              <a:ext uri="{FF2B5EF4-FFF2-40B4-BE49-F238E27FC236}">
                <a16:creationId xmlns:a16="http://schemas.microsoft.com/office/drawing/2014/main" id="{1809F628-1A59-6EF7-55BA-D68B449C1F1F}"/>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6799" y="1820744"/>
            <a:ext cx="3156397" cy="623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 - New Local">
            <a:extLst>
              <a:ext uri="{FF2B5EF4-FFF2-40B4-BE49-F238E27FC236}">
                <a16:creationId xmlns:a16="http://schemas.microsoft.com/office/drawing/2014/main" id="{D358FABA-1D39-040F-7AAF-E1B5870D6B7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86799" y="3721129"/>
            <a:ext cx="3156397" cy="102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1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urface with a yellow background&#10;&#10;Description automatically generated with medium confidence">
            <a:extLst>
              <a:ext uri="{FF2B5EF4-FFF2-40B4-BE49-F238E27FC236}">
                <a16:creationId xmlns:a16="http://schemas.microsoft.com/office/drawing/2014/main" id="{9BBB8844-DCAC-6094-A7B5-19B677E4922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01523CF-27C9-11BA-6CEB-8883A29496B6}"/>
              </a:ext>
            </a:extLst>
          </p:cNvPr>
          <p:cNvSpPr>
            <a:spLocks noGrp="1"/>
          </p:cNvSpPr>
          <p:nvPr>
            <p:ph type="title"/>
          </p:nvPr>
        </p:nvSpPr>
        <p:spPr>
          <a:xfrm>
            <a:off x="348803" y="0"/>
            <a:ext cx="10515600" cy="1325563"/>
          </a:xfrm>
        </p:spPr>
        <p:txBody>
          <a:bodyPr/>
          <a:lstStyle/>
          <a:p>
            <a:r>
              <a:rPr lang="en-GB">
                <a:latin typeface="Museo Sans Rounded 900" panose="02000000000000000000" pitchFamily="50" charset="0"/>
              </a:rPr>
              <a:t>Cost-of-living crisis for residents</a:t>
            </a:r>
            <a:endParaRPr lang="en-US">
              <a:latin typeface="Museo Sans Rounded 900" panose="02000000000000000000" pitchFamily="50" charset="0"/>
            </a:endParaRPr>
          </a:p>
        </p:txBody>
      </p:sp>
      <p:pic>
        <p:nvPicPr>
          <p:cNvPr id="52" name="Picture 51">
            <a:extLst>
              <a:ext uri="{FF2B5EF4-FFF2-40B4-BE49-F238E27FC236}">
                <a16:creationId xmlns:a16="http://schemas.microsoft.com/office/drawing/2014/main" id="{B666E566-6D03-DB61-6287-A9EFBA802F8A}"/>
              </a:ext>
            </a:extLst>
          </p:cNvPr>
          <p:cNvPicPr>
            <a:picLocks noChangeAspect="1"/>
          </p:cNvPicPr>
          <p:nvPr/>
        </p:nvPicPr>
        <p:blipFill rotWithShape="1">
          <a:blip r:embed="rId4" cstate="email">
            <a:alphaModFix amt="20000"/>
            <a:extLst>
              <a:ext uri="{28A0092B-C50C-407E-A947-70E740481C1C}">
                <a14:useLocalDpi xmlns:a14="http://schemas.microsoft.com/office/drawing/2010/main" val="0"/>
              </a:ext>
            </a:extLst>
          </a:blip>
          <a:srcRect/>
          <a:stretch/>
        </p:blipFill>
        <p:spPr>
          <a:xfrm>
            <a:off x="0" y="5889771"/>
            <a:ext cx="12192000" cy="968229"/>
          </a:xfrm>
          <a:prstGeom prst="rect">
            <a:avLst/>
          </a:prstGeom>
        </p:spPr>
      </p:pic>
      <p:pic>
        <p:nvPicPr>
          <p:cNvPr id="19" name="Graphic 18">
            <a:extLst>
              <a:ext uri="{FF2B5EF4-FFF2-40B4-BE49-F238E27FC236}">
                <a16:creationId xmlns:a16="http://schemas.microsoft.com/office/drawing/2014/main" id="{35579CAF-0AE3-CE4A-3C11-F524F6D607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6943" y="1825721"/>
            <a:ext cx="2342029" cy="1063538"/>
          </a:xfrm>
          <a:prstGeom prst="rect">
            <a:avLst/>
          </a:prstGeom>
        </p:spPr>
      </p:pic>
      <p:sp>
        <p:nvSpPr>
          <p:cNvPr id="21" name="TextBox 20">
            <a:extLst>
              <a:ext uri="{FF2B5EF4-FFF2-40B4-BE49-F238E27FC236}">
                <a16:creationId xmlns:a16="http://schemas.microsoft.com/office/drawing/2014/main" id="{5BEDC006-B4A4-3B46-154E-B5F61E7D4B0B}"/>
              </a:ext>
            </a:extLst>
          </p:cNvPr>
          <p:cNvSpPr txBox="1"/>
          <p:nvPr/>
        </p:nvSpPr>
        <p:spPr>
          <a:xfrm>
            <a:off x="2904744" y="1943476"/>
            <a:ext cx="225191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11E41"/>
                </a:solidFill>
                <a:latin typeface="+mj-lt"/>
                <a:cs typeface="Microsoft New Tai Lue"/>
              </a:rPr>
              <a:t>21,000</a:t>
            </a:r>
            <a:endParaRPr kumimoji="0" lang="en-GB" sz="3200" b="1" i="0" u="none" strike="noStrike" kern="1200" cap="none" spc="0" normalizeH="0" baseline="0" noProof="0">
              <a:ln>
                <a:noFill/>
              </a:ln>
              <a:solidFill>
                <a:srgbClr val="011E41"/>
              </a:solidFill>
              <a:effectLst/>
              <a:uLnTx/>
              <a:uFillTx/>
              <a:latin typeface="+mj-lt"/>
              <a:cs typeface="Microsoft New Tai Lu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1E41"/>
                </a:solidFill>
                <a:effectLst/>
                <a:uLnTx/>
                <a:uFillTx/>
                <a:cs typeface="Microsoft New Tai Lue"/>
              </a:rPr>
              <a:t>Children in poverty</a:t>
            </a:r>
            <a:endParaRPr lang="en-GB" sz="1600" b="0" i="0" u="none" strike="noStrike" kern="1200" cap="none" spc="0" normalizeH="0" baseline="0" noProof="0">
              <a:ln>
                <a:noFill/>
              </a:ln>
              <a:solidFill>
                <a:srgbClr val="011E41"/>
              </a:solidFill>
              <a:effectLst/>
              <a:uLnTx/>
              <a:uFillTx/>
              <a:cs typeface="Microsoft New Tai Lue"/>
            </a:endParaRPr>
          </a:p>
        </p:txBody>
      </p:sp>
      <p:pic>
        <p:nvPicPr>
          <p:cNvPr id="23" name="Graphic 22">
            <a:extLst>
              <a:ext uri="{FF2B5EF4-FFF2-40B4-BE49-F238E27FC236}">
                <a16:creationId xmlns:a16="http://schemas.microsoft.com/office/drawing/2014/main" id="{C4F918A9-9A95-F24B-2917-F8706B16E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2603" y="1267829"/>
            <a:ext cx="2155042" cy="2092882"/>
          </a:xfrm>
          <a:prstGeom prst="rect">
            <a:avLst/>
          </a:prstGeom>
        </p:spPr>
      </p:pic>
      <p:sp>
        <p:nvSpPr>
          <p:cNvPr id="25" name="TextBox 24">
            <a:extLst>
              <a:ext uri="{FF2B5EF4-FFF2-40B4-BE49-F238E27FC236}">
                <a16:creationId xmlns:a16="http://schemas.microsoft.com/office/drawing/2014/main" id="{5A7BE27F-02AE-65BB-9ABA-468DC6313F22}"/>
              </a:ext>
            </a:extLst>
          </p:cNvPr>
          <p:cNvSpPr txBox="1"/>
          <p:nvPr/>
        </p:nvSpPr>
        <p:spPr>
          <a:xfrm>
            <a:off x="523916" y="1396471"/>
            <a:ext cx="178517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rPr>
              <a:t>Somerset adults finding it difficult to pay bills – that’s 216,000 people</a:t>
            </a:r>
          </a:p>
        </p:txBody>
      </p:sp>
      <p:pic>
        <p:nvPicPr>
          <p:cNvPr id="26" name="Graphic 25">
            <a:extLst>
              <a:ext uri="{FF2B5EF4-FFF2-40B4-BE49-F238E27FC236}">
                <a16:creationId xmlns:a16="http://schemas.microsoft.com/office/drawing/2014/main" id="{D9F3739D-5293-7D48-9B45-D8F03EACF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393" y="3519310"/>
            <a:ext cx="2268818" cy="2092881"/>
          </a:xfrm>
          <a:prstGeom prst="rect">
            <a:avLst/>
          </a:prstGeom>
        </p:spPr>
      </p:pic>
      <p:sp>
        <p:nvSpPr>
          <p:cNvPr id="28" name="TextBox 27">
            <a:extLst>
              <a:ext uri="{FF2B5EF4-FFF2-40B4-BE49-F238E27FC236}">
                <a16:creationId xmlns:a16="http://schemas.microsoft.com/office/drawing/2014/main" id="{0BDA8DBC-6EC5-1D0B-715D-141C7BC87AC0}"/>
              </a:ext>
            </a:extLst>
          </p:cNvPr>
          <p:cNvSpPr txBox="1"/>
          <p:nvPr/>
        </p:nvSpPr>
        <p:spPr>
          <a:xfrm>
            <a:off x="661176" y="3765314"/>
            <a:ext cx="2226216" cy="1692771"/>
          </a:xfrm>
          <a:prstGeom prst="rect">
            <a:avLst/>
          </a:prstGeom>
          <a:noFill/>
        </p:spPr>
        <p:txBody>
          <a:bodyPr wrap="square">
            <a:spAutoFit/>
          </a:bodyPr>
          <a:lstStyle/>
          <a:p>
            <a:pPr algn="ctr"/>
            <a:r>
              <a:rPr lang="en-GB" sz="3200" b="1">
                <a:solidFill>
                  <a:srgbClr val="011E41"/>
                </a:solidFill>
                <a:latin typeface="+mj-lt"/>
                <a:cs typeface="Microsoft New Tai Lue" panose="020B0502040204020203" pitchFamily="34" charset="0"/>
              </a:rPr>
              <a:t>9.5 years</a:t>
            </a:r>
          </a:p>
          <a:p>
            <a:pPr algn="ctr"/>
            <a:r>
              <a:rPr lang="en-GB" sz="1800">
                <a:solidFill>
                  <a:srgbClr val="011E41"/>
                </a:solidFill>
                <a:cs typeface="Microsoft New Tai Lue" panose="020B0502040204020203" pitchFamily="34" charset="0"/>
              </a:rPr>
              <a:t>Deprivation gap for male length of life, 7.7 years for females</a:t>
            </a:r>
          </a:p>
        </p:txBody>
      </p:sp>
      <p:pic>
        <p:nvPicPr>
          <p:cNvPr id="32" name="Graphic 31">
            <a:extLst>
              <a:ext uri="{FF2B5EF4-FFF2-40B4-BE49-F238E27FC236}">
                <a16:creationId xmlns:a16="http://schemas.microsoft.com/office/drawing/2014/main" id="{70F3D868-235C-41A2-8ED7-608557A9FC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65317" y="4308612"/>
            <a:ext cx="3169193" cy="1209956"/>
          </a:xfrm>
          <a:prstGeom prst="rect">
            <a:avLst/>
          </a:prstGeom>
        </p:spPr>
      </p:pic>
      <p:sp>
        <p:nvSpPr>
          <p:cNvPr id="34" name="TextBox 33">
            <a:extLst>
              <a:ext uri="{FF2B5EF4-FFF2-40B4-BE49-F238E27FC236}">
                <a16:creationId xmlns:a16="http://schemas.microsoft.com/office/drawing/2014/main" id="{75C4FE65-752F-ABED-9E46-BC87D63A4425}"/>
              </a:ext>
            </a:extLst>
          </p:cNvPr>
          <p:cNvSpPr txBox="1"/>
          <p:nvPr/>
        </p:nvSpPr>
        <p:spPr>
          <a:xfrm>
            <a:off x="3626154" y="4385486"/>
            <a:ext cx="2810934" cy="1015663"/>
          </a:xfrm>
          <a:prstGeom prst="rect">
            <a:avLst/>
          </a:prstGeom>
          <a:noFill/>
        </p:spPr>
        <p:txBody>
          <a:bodyPr wrap="square">
            <a:spAutoFit/>
          </a:bodyPr>
          <a:lstStyle/>
          <a:p>
            <a:pPr algn="ctr"/>
            <a:r>
              <a:rPr lang="en-GB" sz="2800" b="1">
                <a:solidFill>
                  <a:srgbClr val="011E41"/>
                </a:solidFill>
                <a:cs typeface="Microsoft New Tai Lue" panose="020B0502040204020203" pitchFamily="34" charset="0"/>
              </a:rPr>
              <a:t>19%</a:t>
            </a:r>
          </a:p>
          <a:p>
            <a:pPr algn="ctr"/>
            <a:r>
              <a:rPr lang="en-GB" sz="1600">
                <a:solidFill>
                  <a:srgbClr val="011E41"/>
                </a:solidFill>
                <a:cs typeface="Microsoft New Tai Lue" panose="020B0502040204020203" pitchFamily="34" charset="0"/>
              </a:rPr>
              <a:t>Supermarket inflation in </a:t>
            </a:r>
            <a:br>
              <a:rPr lang="en-GB" sz="1600">
                <a:solidFill>
                  <a:srgbClr val="011E41"/>
                </a:solidFill>
                <a:cs typeface="Microsoft New Tai Lue" panose="020B0502040204020203" pitchFamily="34" charset="0"/>
              </a:rPr>
            </a:br>
            <a:r>
              <a:rPr lang="en-GB" sz="1600">
                <a:solidFill>
                  <a:srgbClr val="011E41"/>
                </a:solidFill>
                <a:cs typeface="Microsoft New Tai Lue" panose="020B0502040204020203" pitchFamily="34" charset="0"/>
              </a:rPr>
              <a:t>one year</a:t>
            </a:r>
          </a:p>
        </p:txBody>
      </p:sp>
      <p:pic>
        <p:nvPicPr>
          <p:cNvPr id="46" name="Graphic 45">
            <a:extLst>
              <a:ext uri="{FF2B5EF4-FFF2-40B4-BE49-F238E27FC236}">
                <a16:creationId xmlns:a16="http://schemas.microsoft.com/office/drawing/2014/main" id="{1AE36FDC-892E-3935-4418-6F0A15E2E0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1634" y="1267828"/>
            <a:ext cx="3062634" cy="1325563"/>
          </a:xfrm>
          <a:prstGeom prst="rect">
            <a:avLst/>
          </a:prstGeom>
        </p:spPr>
      </p:pic>
      <p:sp>
        <p:nvSpPr>
          <p:cNvPr id="48" name="TextBox 47">
            <a:extLst>
              <a:ext uri="{FF2B5EF4-FFF2-40B4-BE49-F238E27FC236}">
                <a16:creationId xmlns:a16="http://schemas.microsoft.com/office/drawing/2014/main" id="{E4B0EFDE-0F61-F9D1-E0A8-B87142D79DA0}"/>
              </a:ext>
            </a:extLst>
          </p:cNvPr>
          <p:cNvSpPr txBox="1"/>
          <p:nvPr/>
        </p:nvSpPr>
        <p:spPr>
          <a:xfrm>
            <a:off x="5764054" y="1415448"/>
            <a:ext cx="2782116" cy="1077218"/>
          </a:xfrm>
          <a:prstGeom prst="rect">
            <a:avLst/>
          </a:prstGeom>
          <a:noFill/>
        </p:spPr>
        <p:txBody>
          <a:bodyPr wrap="square">
            <a:spAutoFit/>
          </a:bodyPr>
          <a:lstStyle/>
          <a:p>
            <a:pPr algn="ctr"/>
            <a:r>
              <a:rPr lang="en-GB" sz="1600">
                <a:solidFill>
                  <a:srgbClr val="011E41"/>
                </a:solidFill>
                <a:cs typeface="Microsoft New Tai Lue" panose="020B0502040204020203" pitchFamily="34" charset="0"/>
              </a:rPr>
              <a:t>Those </a:t>
            </a:r>
            <a:r>
              <a:rPr lang="en-GB" sz="1600" b="1">
                <a:solidFill>
                  <a:srgbClr val="011E41"/>
                </a:solidFill>
                <a:cs typeface="Microsoft New Tai Lue" panose="020B0502040204020203" pitchFamily="34" charset="0"/>
              </a:rPr>
              <a:t>most</a:t>
            </a:r>
            <a:r>
              <a:rPr lang="en-GB" sz="1600">
                <a:solidFill>
                  <a:srgbClr val="011E41"/>
                </a:solidFill>
                <a:cs typeface="Microsoft New Tai Lue" panose="020B0502040204020203" pitchFamily="34" charset="0"/>
              </a:rPr>
              <a:t> </a:t>
            </a:r>
            <a:r>
              <a:rPr lang="en-GB" sz="1600" b="1">
                <a:solidFill>
                  <a:srgbClr val="011E41"/>
                </a:solidFill>
                <a:cs typeface="Microsoft New Tai Lue" panose="020B0502040204020203" pitchFamily="34" charset="0"/>
              </a:rPr>
              <a:t>marginalised</a:t>
            </a:r>
            <a:r>
              <a:rPr lang="en-GB" sz="1600">
                <a:solidFill>
                  <a:srgbClr val="011E41"/>
                </a:solidFill>
                <a:cs typeface="Microsoft New Tai Lue" panose="020B0502040204020203" pitchFamily="34" charset="0"/>
              </a:rPr>
              <a:t> in society have least ability to weather the cost-of-living crisis</a:t>
            </a:r>
            <a:endParaRPr lang="en-GB" sz="1050">
              <a:solidFill>
                <a:srgbClr val="011E41"/>
              </a:solidFill>
              <a:cs typeface="Microsoft New Tai Lue" panose="020B0502040204020203" pitchFamily="34" charset="0"/>
            </a:endParaRPr>
          </a:p>
        </p:txBody>
      </p:sp>
      <p:pic>
        <p:nvPicPr>
          <p:cNvPr id="50" name="Graphic 49">
            <a:extLst>
              <a:ext uri="{FF2B5EF4-FFF2-40B4-BE49-F238E27FC236}">
                <a16:creationId xmlns:a16="http://schemas.microsoft.com/office/drawing/2014/main" id="{8D799DB5-1F33-81F9-183F-BC884BDB28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2208" y="2446807"/>
            <a:ext cx="3022765" cy="1270860"/>
          </a:xfrm>
          <a:prstGeom prst="rect">
            <a:avLst/>
          </a:prstGeom>
        </p:spPr>
      </p:pic>
      <p:sp>
        <p:nvSpPr>
          <p:cNvPr id="53" name="TextBox 52">
            <a:extLst>
              <a:ext uri="{FF2B5EF4-FFF2-40B4-BE49-F238E27FC236}">
                <a16:creationId xmlns:a16="http://schemas.microsoft.com/office/drawing/2014/main" id="{AA23042F-500B-9C57-7667-A60338357E11}"/>
              </a:ext>
            </a:extLst>
          </p:cNvPr>
          <p:cNvSpPr txBox="1"/>
          <p:nvPr/>
        </p:nvSpPr>
        <p:spPr>
          <a:xfrm>
            <a:off x="9077571" y="2575004"/>
            <a:ext cx="2644026" cy="954107"/>
          </a:xfrm>
          <a:prstGeom prst="rect">
            <a:avLst/>
          </a:prstGeom>
          <a:noFill/>
        </p:spPr>
        <p:txBody>
          <a:bodyPr wrap="square">
            <a:spAutoFit/>
          </a:bodyPr>
          <a:lstStyle/>
          <a:p>
            <a:pPr algn="ctr"/>
            <a:r>
              <a:rPr lang="en-GB" sz="2800" b="1">
                <a:solidFill>
                  <a:srgbClr val="011E41"/>
                </a:solidFill>
                <a:latin typeface="+mj-lt"/>
                <a:cs typeface="Microsoft New Tai Lue" panose="020B0502040204020203" pitchFamily="34" charset="0"/>
              </a:rPr>
              <a:t>90%</a:t>
            </a:r>
          </a:p>
          <a:p>
            <a:pPr algn="ctr"/>
            <a:r>
              <a:rPr lang="en-GB" sz="1400">
                <a:solidFill>
                  <a:srgbClr val="011E41"/>
                </a:solidFill>
                <a:cs typeface="Microsoft New Tai Lue" panose="020B0502040204020203" pitchFamily="34" charset="0"/>
              </a:rPr>
              <a:t>Families on Universal Credit cannot afford basics</a:t>
            </a:r>
          </a:p>
        </p:txBody>
      </p:sp>
      <p:pic>
        <p:nvPicPr>
          <p:cNvPr id="54" name="Graphic 53">
            <a:extLst>
              <a:ext uri="{FF2B5EF4-FFF2-40B4-BE49-F238E27FC236}">
                <a16:creationId xmlns:a16="http://schemas.microsoft.com/office/drawing/2014/main" id="{81DBC617-D389-87DC-1197-385B248C34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5916" y="2867383"/>
            <a:ext cx="2699073" cy="1259975"/>
          </a:xfrm>
          <a:prstGeom prst="rect">
            <a:avLst/>
          </a:prstGeom>
        </p:spPr>
      </p:pic>
      <p:sp>
        <p:nvSpPr>
          <p:cNvPr id="56" name="TextBox 55">
            <a:extLst>
              <a:ext uri="{FF2B5EF4-FFF2-40B4-BE49-F238E27FC236}">
                <a16:creationId xmlns:a16="http://schemas.microsoft.com/office/drawing/2014/main" id="{53067049-1AFB-5448-B3C2-009E8681401E}"/>
              </a:ext>
            </a:extLst>
          </p:cNvPr>
          <p:cNvSpPr txBox="1"/>
          <p:nvPr/>
        </p:nvSpPr>
        <p:spPr>
          <a:xfrm>
            <a:off x="5547459" y="2963375"/>
            <a:ext cx="250788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11E41"/>
                </a:solidFill>
                <a:cs typeface="Microsoft New Tai Lue" panose="020B0502040204020203" pitchFamily="34" charset="0"/>
              </a:rPr>
              <a:t>Not eaten for a day in last month because of cost</a:t>
            </a:r>
            <a:endParaRPr kumimoji="0" lang="en-GB" sz="1600" b="0" i="0" u="none" strike="noStrike" kern="1200" cap="none" spc="0" normalizeH="0" baseline="0" noProof="0">
              <a:ln>
                <a:noFill/>
              </a:ln>
              <a:solidFill>
                <a:srgbClr val="011E41"/>
              </a:solidFill>
              <a:effectLst/>
              <a:uLnTx/>
              <a:uFillTx/>
              <a:cs typeface="Microsoft New Tai Lue" panose="020B0502040204020203" pitchFamily="34" charset="0"/>
            </a:endParaRPr>
          </a:p>
        </p:txBody>
      </p:sp>
      <p:pic>
        <p:nvPicPr>
          <p:cNvPr id="57" name="Graphic 56">
            <a:extLst>
              <a:ext uri="{FF2B5EF4-FFF2-40B4-BE49-F238E27FC236}">
                <a16:creationId xmlns:a16="http://schemas.microsoft.com/office/drawing/2014/main" id="{1EE10B96-5F55-81FE-4024-4DA68741A7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94567" y="1091558"/>
            <a:ext cx="2393189" cy="1146246"/>
          </a:xfrm>
          <a:prstGeom prst="rect">
            <a:avLst/>
          </a:prstGeom>
        </p:spPr>
      </p:pic>
      <p:sp>
        <p:nvSpPr>
          <p:cNvPr id="59" name="TextBox 58">
            <a:extLst>
              <a:ext uri="{FF2B5EF4-FFF2-40B4-BE49-F238E27FC236}">
                <a16:creationId xmlns:a16="http://schemas.microsoft.com/office/drawing/2014/main" id="{82840BA3-5FB9-DD11-8CC7-D7B1E1699D04}"/>
              </a:ext>
            </a:extLst>
          </p:cNvPr>
          <p:cNvSpPr txBox="1"/>
          <p:nvPr/>
        </p:nvSpPr>
        <p:spPr>
          <a:xfrm>
            <a:off x="9450511" y="1174111"/>
            <a:ext cx="22708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11E41"/>
                </a:solidFill>
                <a:effectLst/>
                <a:uLnTx/>
                <a:uFillTx/>
                <a:latin typeface="+mj-lt"/>
                <a:cs typeface="Microsoft New Tai Lue" panose="020B0502040204020203" pitchFamily="34" charset="0"/>
              </a:rPr>
              <a:t>17.7%</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011E41"/>
                </a:solidFill>
                <a:cs typeface="Microsoft New Tai Lue" panose="020B0502040204020203" pitchFamily="34" charset="0"/>
              </a:rPr>
              <a:t>Households with f</a:t>
            </a:r>
            <a:r>
              <a:rPr kumimoji="0" lang="en-GB" sz="1400" b="0" i="0" u="none" strike="noStrike" kern="1200" cap="none" spc="0" normalizeH="0" baseline="0" noProof="0" err="1">
                <a:ln>
                  <a:noFill/>
                </a:ln>
                <a:solidFill>
                  <a:srgbClr val="011E41"/>
                </a:solidFill>
                <a:effectLst/>
                <a:uLnTx/>
                <a:uFillTx/>
                <a:cs typeface="Microsoft New Tai Lue" panose="020B0502040204020203" pitchFamily="34" charset="0"/>
              </a:rPr>
              <a:t>ood</a:t>
            </a:r>
            <a:r>
              <a:rPr kumimoji="0" lang="en-GB" sz="1400" b="0" i="0" u="none" strike="noStrike" kern="1200" cap="none" spc="0" normalizeH="0" baseline="0" noProof="0">
                <a:ln>
                  <a:noFill/>
                </a:ln>
                <a:solidFill>
                  <a:srgbClr val="011E41"/>
                </a:solidFill>
                <a:effectLst/>
                <a:uLnTx/>
                <a:uFillTx/>
                <a:cs typeface="Microsoft New Tai Lue" panose="020B0502040204020203" pitchFamily="34" charset="0"/>
              </a:rPr>
              <a:t> insecurity</a:t>
            </a:r>
          </a:p>
        </p:txBody>
      </p:sp>
      <p:pic>
        <p:nvPicPr>
          <p:cNvPr id="60" name="Graphic 59">
            <a:extLst>
              <a:ext uri="{FF2B5EF4-FFF2-40B4-BE49-F238E27FC236}">
                <a16:creationId xmlns:a16="http://schemas.microsoft.com/office/drawing/2014/main" id="{3FF144E5-A309-D6FB-5CF4-17D07B793F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7109" y="3971077"/>
            <a:ext cx="2810934" cy="1527952"/>
          </a:xfrm>
          <a:prstGeom prst="rect">
            <a:avLst/>
          </a:prstGeom>
        </p:spPr>
      </p:pic>
      <p:sp>
        <p:nvSpPr>
          <p:cNvPr id="62" name="TextBox 61">
            <a:extLst>
              <a:ext uri="{FF2B5EF4-FFF2-40B4-BE49-F238E27FC236}">
                <a16:creationId xmlns:a16="http://schemas.microsoft.com/office/drawing/2014/main" id="{3DD958E4-A801-C91F-252D-06D3E7092AF7}"/>
              </a:ext>
            </a:extLst>
          </p:cNvPr>
          <p:cNvSpPr txBox="1"/>
          <p:nvPr/>
        </p:nvSpPr>
        <p:spPr>
          <a:xfrm>
            <a:off x="8393115" y="4099439"/>
            <a:ext cx="2496444" cy="1261884"/>
          </a:xfrm>
          <a:prstGeom prst="rect">
            <a:avLst/>
          </a:prstGeom>
          <a:noFill/>
        </p:spPr>
        <p:txBody>
          <a:bodyPr wrap="square">
            <a:spAutoFit/>
          </a:bodyPr>
          <a:lstStyle/>
          <a:p>
            <a:pPr algn="ctr"/>
            <a:r>
              <a:rPr lang="en-GB" sz="2800" b="1">
                <a:solidFill>
                  <a:srgbClr val="011E41"/>
                </a:solidFill>
                <a:cs typeface="Microsoft New Tai Lue"/>
              </a:rPr>
              <a:t>49%</a:t>
            </a:r>
          </a:p>
          <a:p>
            <a:pPr algn="ctr"/>
            <a:r>
              <a:rPr lang="en-GB" sz="1600">
                <a:solidFill>
                  <a:srgbClr val="011E41"/>
                </a:solidFill>
                <a:cs typeface="Microsoft New Tai Lue"/>
              </a:rPr>
              <a:t>Spending more on energy, 44% spending more on food</a:t>
            </a:r>
          </a:p>
        </p:txBody>
      </p:sp>
    </p:spTree>
    <p:extLst>
      <p:ext uri="{BB962C8B-B14F-4D97-AF65-F5344CB8AC3E}">
        <p14:creationId xmlns:p14="http://schemas.microsoft.com/office/powerpoint/2010/main" val="152565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0DFEE-C5FA-E06F-2D2C-F1CA910A648A}"/>
              </a:ext>
            </a:extLst>
          </p:cNvPr>
          <p:cNvPicPr>
            <a:picLocks noChangeAspect="1"/>
          </p:cNvPicPr>
          <p:nvPr/>
        </p:nvPicPr>
        <p:blipFill rotWithShape="1">
          <a:blip r:embed="rId3" cstate="email">
            <a:alphaModFix amt="24000"/>
            <a:extLst>
              <a:ext uri="{28A0092B-C50C-407E-A947-70E740481C1C}">
                <a14:useLocalDpi xmlns:a14="http://schemas.microsoft.com/office/drawing/2010/main"/>
              </a:ext>
            </a:extLst>
          </a:blip>
          <a:srcRect l="1" r="53683" b="12912"/>
          <a:stretch/>
        </p:blipFill>
        <p:spPr>
          <a:xfrm>
            <a:off x="7862273" y="5909938"/>
            <a:ext cx="4329727" cy="943173"/>
          </a:xfrm>
          <a:prstGeom prst="rect">
            <a:avLst/>
          </a:prstGeom>
        </p:spPr>
      </p:pic>
      <p:pic>
        <p:nvPicPr>
          <p:cNvPr id="13" name="Picture 12">
            <a:extLst>
              <a:ext uri="{FF2B5EF4-FFF2-40B4-BE49-F238E27FC236}">
                <a16:creationId xmlns:a16="http://schemas.microsoft.com/office/drawing/2014/main" id="{CD81FC02-4EF0-C410-97DB-53F19BF4FA55}"/>
              </a:ext>
            </a:extLst>
          </p:cNvPr>
          <p:cNvPicPr>
            <a:picLocks noChangeAspect="1"/>
          </p:cNvPicPr>
          <p:nvPr/>
        </p:nvPicPr>
        <p:blipFill>
          <a:blip r:embed="rId4"/>
          <a:stretch>
            <a:fillRect/>
          </a:stretch>
        </p:blipFill>
        <p:spPr>
          <a:xfrm>
            <a:off x="9853634" y="912488"/>
            <a:ext cx="1912715" cy="2702590"/>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6916A8EF-0BA6-24DE-3A9D-BD67EEA6B2CE}"/>
              </a:ext>
            </a:extLst>
          </p:cNvPr>
          <p:cNvPicPr>
            <a:picLocks noChangeAspect="1"/>
          </p:cNvPicPr>
          <p:nvPr/>
        </p:nvPicPr>
        <p:blipFill rotWithShape="1">
          <a:blip r:embed="rId5"/>
          <a:srcRect l="39743" t="64739" r="38765" b="5542"/>
          <a:stretch/>
        </p:blipFill>
        <p:spPr>
          <a:xfrm>
            <a:off x="3344775" y="991870"/>
            <a:ext cx="1949053" cy="2594063"/>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EDFBBCDE-DA62-BAAC-AAF5-2EA305A261F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36207" y="1514052"/>
            <a:ext cx="2107255" cy="28502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F809506-37A1-847A-3ABD-6B0B16167A9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370956" y="3796598"/>
            <a:ext cx="1922870" cy="268906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7CF3DED-A4BE-2DE3-0B29-2C80AC11BE9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521994" y="941632"/>
            <a:ext cx="1912714" cy="264430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E699FC39-D83D-5ED4-610D-75024E5029FB}"/>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36207" y="4725781"/>
            <a:ext cx="2589151" cy="1759885"/>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51207B39-3E91-A882-6CCD-35134ECB25E5}"/>
              </a:ext>
            </a:extLst>
          </p:cNvPr>
          <p:cNvPicPr>
            <a:picLocks noChangeAspect="1"/>
          </p:cNvPicPr>
          <p:nvPr/>
        </p:nvPicPr>
        <p:blipFill rotWithShape="1">
          <a:blip r:embed="rId10"/>
          <a:srcRect l="22729" t="64815" r="24690" b="5741"/>
          <a:stretch/>
        </p:blipFill>
        <p:spPr>
          <a:xfrm>
            <a:off x="8311165" y="3832587"/>
            <a:ext cx="3455184" cy="1862286"/>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A0BF5564-46B3-05FD-2892-54BB6AB1EB5A}"/>
              </a:ext>
            </a:extLst>
          </p:cNvPr>
          <p:cNvPicPr>
            <a:picLocks noChangeAspect="1"/>
          </p:cNvPicPr>
          <p:nvPr/>
        </p:nvPicPr>
        <p:blipFill>
          <a:blip r:embed="rId11"/>
          <a:stretch>
            <a:fillRect/>
          </a:stretch>
        </p:blipFill>
        <p:spPr>
          <a:xfrm>
            <a:off x="7680140" y="919334"/>
            <a:ext cx="1912715" cy="2698188"/>
          </a:xfrm>
          <a:prstGeom prst="rect">
            <a:avLst/>
          </a:prstGeom>
          <a:ln>
            <a:noFill/>
          </a:ln>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DAD68077-8F68-AE95-C712-EFC2FFFE7292}"/>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Context</a:t>
            </a:r>
            <a:endParaRPr lang="en-US" sz="4400">
              <a:solidFill>
                <a:srgbClr val="19233E"/>
              </a:solidFill>
              <a:latin typeface="Museo Sans Rounded 900" panose="02000000000000000000" pitchFamily="50" charset="0"/>
            </a:endParaRPr>
          </a:p>
        </p:txBody>
      </p:sp>
      <p:pic>
        <p:nvPicPr>
          <p:cNvPr id="4" name="Picture 3">
            <a:extLst>
              <a:ext uri="{FF2B5EF4-FFF2-40B4-BE49-F238E27FC236}">
                <a16:creationId xmlns:a16="http://schemas.microsoft.com/office/drawing/2014/main" id="{1B10190B-7A10-5A0C-49FA-AC55B76052BC}"/>
              </a:ext>
            </a:extLst>
          </p:cNvPr>
          <p:cNvPicPr>
            <a:picLocks noChangeAspect="1"/>
          </p:cNvPicPr>
          <p:nvPr/>
        </p:nvPicPr>
        <p:blipFill>
          <a:blip r:embed="rId12"/>
          <a:stretch>
            <a:fillRect/>
          </a:stretch>
        </p:blipFill>
        <p:spPr>
          <a:xfrm>
            <a:off x="5521994" y="3783454"/>
            <a:ext cx="1917136" cy="270998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923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E94E1CD-1416-2DA2-FB6A-FA280A0A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327" y="1721648"/>
            <a:ext cx="3694140" cy="3535593"/>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solidFill>
                  <a:srgbClr val="19233E"/>
                </a:solidFill>
                <a:latin typeface="Museo Sans Rounded 900" panose="02000000000000000000" pitchFamily="50" charset="0"/>
              </a:rPr>
              <a:t>Demand</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rgbClr val="19233E"/>
                </a:solidFill>
                <a:latin typeface="Arial Rounded MT Bold" panose="020F0704030504030204" pitchFamily="34" charset="77"/>
                <a:ea typeface="Shree Devanagari 714" charset="0"/>
                <a:cs typeface="Microsoft New Tai Lue" panose="020B0502040204020203" pitchFamily="34" charset="0"/>
              </a:rPr>
              <a:t>Service</a:t>
            </a:r>
          </a:p>
        </p:txBody>
      </p:sp>
      <p:pic>
        <p:nvPicPr>
          <p:cNvPr id="36" name="Picture 35">
            <a:extLst>
              <a:ext uri="{FF2B5EF4-FFF2-40B4-BE49-F238E27FC236}">
                <a16:creationId xmlns:a16="http://schemas.microsoft.com/office/drawing/2014/main" id="{2EDE0DA6-CEE4-1895-544A-C4CAA69B5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92930">
            <a:off x="6485192" y="1590884"/>
            <a:ext cx="3694140" cy="3535593"/>
          </a:xfrm>
          <a:prstGeom prst="rect">
            <a:avLst/>
          </a:prstGeom>
        </p:spPr>
      </p:pic>
      <p:grpSp>
        <p:nvGrpSpPr>
          <p:cNvPr id="15" name="Group 14">
            <a:extLst>
              <a:ext uri="{FF2B5EF4-FFF2-40B4-BE49-F238E27FC236}">
                <a16:creationId xmlns:a16="http://schemas.microsoft.com/office/drawing/2014/main" id="{74FDEC55-5192-DCBA-3D35-6E1E065FA7D3}"/>
              </a:ext>
            </a:extLst>
          </p:cNvPr>
          <p:cNvGrpSpPr/>
          <p:nvPr/>
        </p:nvGrpSpPr>
        <p:grpSpPr>
          <a:xfrm>
            <a:off x="7381054" y="2414026"/>
            <a:ext cx="1902416" cy="1819082"/>
            <a:chOff x="5768318"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8" y="2437935"/>
              <a:ext cx="1489604" cy="1424353"/>
            </a:xfrm>
            <a:prstGeom prst="roundRect">
              <a:avLst/>
            </a:prstGeom>
            <a:solidFill>
              <a:srgbClr val="DA4E6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6646" y="992451"/>
            <a:ext cx="2031854" cy="692470"/>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143502" y="5344253"/>
            <a:ext cx="2031854" cy="692470"/>
          </a:xfrm>
          <a:prstGeom prst="rect">
            <a:avLst/>
          </a:prstGeom>
        </p:spPr>
      </p:pic>
      <p:pic>
        <p:nvPicPr>
          <p:cNvPr id="2" name="Picture 1">
            <a:extLst>
              <a:ext uri="{FF2B5EF4-FFF2-40B4-BE49-F238E27FC236}">
                <a16:creationId xmlns:a16="http://schemas.microsoft.com/office/drawing/2014/main" id="{475F591A-DEFD-2092-5296-890B09EDA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593" y="2350522"/>
            <a:ext cx="2061532" cy="1946086"/>
          </a:xfrm>
          <a:prstGeom prst="rect">
            <a:avLst/>
          </a:prstGeom>
        </p:spPr>
      </p:pic>
    </p:spTree>
    <p:extLst>
      <p:ext uri="{BB962C8B-B14F-4D97-AF65-F5344CB8AC3E}">
        <p14:creationId xmlns:p14="http://schemas.microsoft.com/office/powerpoint/2010/main" val="352613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6865C-8350-EF89-C8D0-2D749375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804" y="1716627"/>
            <a:ext cx="3785005" cy="3622558"/>
          </a:xfrm>
          <a:prstGeom prst="rect">
            <a:avLst/>
          </a:prstGeom>
        </p:spPr>
      </p:pic>
      <p:pic>
        <p:nvPicPr>
          <p:cNvPr id="8" name="Picture 7">
            <a:extLst>
              <a:ext uri="{FF2B5EF4-FFF2-40B4-BE49-F238E27FC236}">
                <a16:creationId xmlns:a16="http://schemas.microsoft.com/office/drawing/2014/main" id="{E6A4DACF-53C6-38DB-DBC9-C2DBBEF4F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76783">
            <a:off x="6396970" y="1610216"/>
            <a:ext cx="3785005" cy="3622558"/>
          </a:xfrm>
          <a:prstGeom prst="rect">
            <a:avLst/>
          </a:prstGeom>
        </p:spPr>
      </p:pic>
      <p:sp>
        <p:nvSpPr>
          <p:cNvPr id="16" name="TextBox 15">
            <a:extLst>
              <a:ext uri="{FF2B5EF4-FFF2-40B4-BE49-F238E27FC236}">
                <a16:creationId xmlns:a16="http://schemas.microsoft.com/office/drawing/2014/main" id="{1494DED8-7876-A001-D85C-0EC17C77AC70}"/>
              </a:ext>
            </a:extLst>
          </p:cNvPr>
          <p:cNvSpPr txBox="1"/>
          <p:nvPr/>
        </p:nvSpPr>
        <p:spPr>
          <a:xfrm>
            <a:off x="181795" y="139700"/>
            <a:ext cx="6584950" cy="769441"/>
          </a:xfrm>
          <a:prstGeom prst="rect">
            <a:avLst/>
          </a:prstGeom>
          <a:noFill/>
        </p:spPr>
        <p:txBody>
          <a:bodyPr wrap="square">
            <a:spAutoFit/>
          </a:bodyPr>
          <a:lstStyle/>
          <a:p>
            <a:r>
              <a:rPr lang="en-GB" sz="4400">
                <a:latin typeface="Museo Sans Rounded 900" panose="02000000000000000000" pitchFamily="50" charset="0"/>
              </a:rPr>
              <a:t>Challenge</a:t>
            </a:r>
            <a:endParaRPr lang="en-US" sz="4400">
              <a:solidFill>
                <a:srgbClr val="19233E"/>
              </a:solidFill>
              <a:latin typeface="Museo Sans Rounded 900" panose="02000000000000000000" pitchFamily="50" charset="0"/>
            </a:endParaRPr>
          </a:p>
        </p:txBody>
      </p:sp>
      <p:sp>
        <p:nvSpPr>
          <p:cNvPr id="21" name="TextBox 20">
            <a:extLst>
              <a:ext uri="{FF2B5EF4-FFF2-40B4-BE49-F238E27FC236}">
                <a16:creationId xmlns:a16="http://schemas.microsoft.com/office/drawing/2014/main" id="{6782A61D-AD50-BEE4-A72E-4ECF2C6C42A2}"/>
              </a:ext>
            </a:extLst>
          </p:cNvPr>
          <p:cNvSpPr txBox="1"/>
          <p:nvPr/>
        </p:nvSpPr>
        <p:spPr>
          <a:xfrm>
            <a:off x="2872607" y="5280774"/>
            <a:ext cx="2144039"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Demand</a:t>
            </a:r>
          </a:p>
        </p:txBody>
      </p:sp>
      <p:sp>
        <p:nvSpPr>
          <p:cNvPr id="22" name="TextBox 21">
            <a:extLst>
              <a:ext uri="{FF2B5EF4-FFF2-40B4-BE49-F238E27FC236}">
                <a16:creationId xmlns:a16="http://schemas.microsoft.com/office/drawing/2014/main" id="{73136970-EFD4-61DB-E6AF-75D4E366C2CE}"/>
              </a:ext>
            </a:extLst>
          </p:cNvPr>
          <p:cNvSpPr txBox="1"/>
          <p:nvPr/>
        </p:nvSpPr>
        <p:spPr>
          <a:xfrm>
            <a:off x="7550032" y="5280774"/>
            <a:ext cx="1769361" cy="584775"/>
          </a:xfrm>
          <a:prstGeom prst="rect">
            <a:avLst/>
          </a:prstGeom>
          <a:noFill/>
        </p:spPr>
        <p:txBody>
          <a:bodyPr wrap="square" rtlCol="0">
            <a:spAutoFit/>
          </a:bodyPr>
          <a:lstStyle/>
          <a:p>
            <a:r>
              <a:rPr lang="en-GB" sz="3200" b="1">
                <a:solidFill>
                  <a:schemeClr val="bg2"/>
                </a:solidFill>
                <a:latin typeface="Arial Rounded MT Bold" panose="020F0704030504030204" pitchFamily="34" charset="77"/>
                <a:ea typeface="Shree Devanagari 714" charset="0"/>
                <a:cs typeface="Microsoft New Tai Lue" panose="020B0502040204020203" pitchFamily="34" charset="0"/>
              </a:rPr>
              <a:t>Service</a:t>
            </a:r>
          </a:p>
        </p:txBody>
      </p:sp>
      <p:grpSp>
        <p:nvGrpSpPr>
          <p:cNvPr id="15" name="Group 14">
            <a:extLst>
              <a:ext uri="{FF2B5EF4-FFF2-40B4-BE49-F238E27FC236}">
                <a16:creationId xmlns:a16="http://schemas.microsoft.com/office/drawing/2014/main" id="{74FDEC55-5192-DCBA-3D35-6E1E065FA7D3}"/>
              </a:ext>
            </a:extLst>
          </p:cNvPr>
          <p:cNvGrpSpPr/>
          <p:nvPr/>
        </p:nvGrpSpPr>
        <p:grpSpPr>
          <a:xfrm>
            <a:off x="7747297" y="2910574"/>
            <a:ext cx="1084350" cy="1036851"/>
            <a:chOff x="5768319" y="2437935"/>
            <a:chExt cx="1489604" cy="1424353"/>
          </a:xfrm>
          <a:solidFill>
            <a:srgbClr val="C53A71"/>
          </a:solidFill>
        </p:grpSpPr>
        <p:sp>
          <p:nvSpPr>
            <p:cNvPr id="17" name="Rounded Rectangle 18">
              <a:extLst>
                <a:ext uri="{FF2B5EF4-FFF2-40B4-BE49-F238E27FC236}">
                  <a16:creationId xmlns:a16="http://schemas.microsoft.com/office/drawing/2014/main" id="{B4D039E9-EBEE-76FB-D464-60D8F2505D4C}"/>
                </a:ext>
              </a:extLst>
            </p:cNvPr>
            <p:cNvSpPr/>
            <p:nvPr/>
          </p:nvSpPr>
          <p:spPr>
            <a:xfrm>
              <a:off x="5768319" y="2437935"/>
              <a:ext cx="1489604" cy="1424353"/>
            </a:xfrm>
            <a:prstGeom prst="roundRect">
              <a:avLst/>
            </a:prstGeom>
            <a:solidFill>
              <a:srgbClr val="011E4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8" name="Rectangle 17">
              <a:extLst>
                <a:ext uri="{FF2B5EF4-FFF2-40B4-BE49-F238E27FC236}">
                  <a16:creationId xmlns:a16="http://schemas.microsoft.com/office/drawing/2014/main" id="{DA4647B1-8EBD-C686-8FAF-27C9743487DC}"/>
                </a:ext>
              </a:extLst>
            </p:cNvPr>
            <p:cNvSpPr/>
            <p:nvPr/>
          </p:nvSpPr>
          <p:spPr>
            <a:xfrm>
              <a:off x="6344285" y="2675327"/>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sp>
          <p:nvSpPr>
            <p:cNvPr id="19" name="Rectangle 18">
              <a:extLst>
                <a:ext uri="{FF2B5EF4-FFF2-40B4-BE49-F238E27FC236}">
                  <a16:creationId xmlns:a16="http://schemas.microsoft.com/office/drawing/2014/main" id="{5DB18015-32FD-216D-65B2-6B1A515B93D1}"/>
                </a:ext>
              </a:extLst>
            </p:cNvPr>
            <p:cNvSpPr/>
            <p:nvPr/>
          </p:nvSpPr>
          <p:spPr>
            <a:xfrm rot="5400000">
              <a:off x="6344285" y="2675326"/>
              <a:ext cx="337670" cy="94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9233E"/>
                </a:solidFill>
              </a:endParaRPr>
            </a:p>
          </p:txBody>
        </p:sp>
      </p:grpSp>
      <p:pic>
        <p:nvPicPr>
          <p:cNvPr id="41" name="Picture 40">
            <a:extLst>
              <a:ext uri="{FF2B5EF4-FFF2-40B4-BE49-F238E27FC236}">
                <a16:creationId xmlns:a16="http://schemas.microsoft.com/office/drawing/2014/main" id="{58043C70-3958-31F0-BC2F-AF8C4A426A3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5620" y="895994"/>
            <a:ext cx="2480756" cy="845459"/>
          </a:xfrm>
          <a:prstGeom prst="rect">
            <a:avLst/>
          </a:prstGeom>
        </p:spPr>
      </p:pic>
      <p:pic>
        <p:nvPicPr>
          <p:cNvPr id="42" name="Picture 41">
            <a:extLst>
              <a:ext uri="{FF2B5EF4-FFF2-40B4-BE49-F238E27FC236}">
                <a16:creationId xmlns:a16="http://schemas.microsoft.com/office/drawing/2014/main" id="{93529471-2D94-0861-C5CA-EF4FE14B98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5393836" y="5339185"/>
            <a:ext cx="1404326" cy="478604"/>
          </a:xfrm>
          <a:prstGeom prst="rect">
            <a:avLst/>
          </a:prstGeom>
        </p:spPr>
      </p:pic>
      <p:pic>
        <p:nvPicPr>
          <p:cNvPr id="3" name="Picture 2">
            <a:extLst>
              <a:ext uri="{FF2B5EF4-FFF2-40B4-BE49-F238E27FC236}">
                <a16:creationId xmlns:a16="http://schemas.microsoft.com/office/drawing/2014/main" id="{91B9C70D-82E4-C7C0-DFB7-7BBDAE22DD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36655" y="2509579"/>
            <a:ext cx="2806846" cy="1627971"/>
          </a:xfrm>
          <a:prstGeom prst="rect">
            <a:avLst/>
          </a:prstGeom>
        </p:spPr>
      </p:pic>
      <p:grpSp>
        <p:nvGrpSpPr>
          <p:cNvPr id="2" name="Group 1">
            <a:extLst>
              <a:ext uri="{FF2B5EF4-FFF2-40B4-BE49-F238E27FC236}">
                <a16:creationId xmlns:a16="http://schemas.microsoft.com/office/drawing/2014/main" id="{F073B413-6079-9C4C-AE5F-AD8893A80A97}"/>
              </a:ext>
            </a:extLst>
          </p:cNvPr>
          <p:cNvGrpSpPr/>
          <p:nvPr/>
        </p:nvGrpSpPr>
        <p:grpSpPr>
          <a:xfrm>
            <a:off x="5806705" y="2041097"/>
            <a:ext cx="578589" cy="2775806"/>
            <a:chOff x="5260367" y="1047963"/>
            <a:chExt cx="636998" cy="1962364"/>
          </a:xfrm>
          <a:solidFill>
            <a:schemeClr val="bg1"/>
          </a:solidFill>
        </p:grpSpPr>
        <p:sp>
          <p:nvSpPr>
            <p:cNvPr id="4" name="Rectangle 3">
              <a:extLst>
                <a:ext uri="{FF2B5EF4-FFF2-40B4-BE49-F238E27FC236}">
                  <a16:creationId xmlns:a16="http://schemas.microsoft.com/office/drawing/2014/main" id="{64FC6A32-8728-53F8-01EA-F9421EFF7592}"/>
                </a:ext>
              </a:extLst>
            </p:cNvPr>
            <p:cNvSpPr/>
            <p:nvPr/>
          </p:nvSpPr>
          <p:spPr>
            <a:xfrm>
              <a:off x="5260367" y="1047963"/>
              <a:ext cx="636998" cy="1962364"/>
            </a:xfrm>
            <a:prstGeom prst="rect">
              <a:avLst/>
            </a:prstGeom>
            <a:grpFill/>
            <a:ln w="57150">
              <a:solidFill>
                <a:srgbClr val="011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 name="Straight Connector 4">
              <a:extLst>
                <a:ext uri="{FF2B5EF4-FFF2-40B4-BE49-F238E27FC236}">
                  <a16:creationId xmlns:a16="http://schemas.microsoft.com/office/drawing/2014/main" id="{3752B559-2F3B-A3D1-20DB-9EE29DA29626}"/>
                </a:ext>
              </a:extLst>
            </p:cNvPr>
            <p:cNvCxnSpPr/>
            <p:nvPr/>
          </p:nvCxnSpPr>
          <p:spPr>
            <a:xfrm>
              <a:off x="5260367" y="2740175"/>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E62D1A-54C1-B2CA-4FEC-7E8CAB9FCE37}"/>
                </a:ext>
              </a:extLst>
            </p:cNvPr>
            <p:cNvCxnSpPr/>
            <p:nvPr/>
          </p:nvCxnSpPr>
          <p:spPr>
            <a:xfrm>
              <a:off x="5260367" y="250278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F0C0F6-891E-C9B0-8661-17B5A5A9F757}"/>
                </a:ext>
              </a:extLst>
            </p:cNvPr>
            <p:cNvCxnSpPr/>
            <p:nvPr/>
          </p:nvCxnSpPr>
          <p:spPr>
            <a:xfrm>
              <a:off x="5260367" y="2265390"/>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DEF112-1756-2826-5BEF-2072FBC9AFE5}"/>
                </a:ext>
              </a:extLst>
            </p:cNvPr>
            <p:cNvCxnSpPr/>
            <p:nvPr/>
          </p:nvCxnSpPr>
          <p:spPr>
            <a:xfrm>
              <a:off x="5260367" y="2027998"/>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FD28C8-ACE2-DC95-FA36-15C8B5CCB42C}"/>
                </a:ext>
              </a:extLst>
            </p:cNvPr>
            <p:cNvCxnSpPr/>
            <p:nvPr/>
          </p:nvCxnSpPr>
          <p:spPr>
            <a:xfrm>
              <a:off x="5260367" y="1790606"/>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E4C7B1-8DF6-9E38-CF09-5503B5A38CF7}"/>
                </a:ext>
              </a:extLst>
            </p:cNvPr>
            <p:cNvCxnSpPr/>
            <p:nvPr/>
          </p:nvCxnSpPr>
          <p:spPr>
            <a:xfrm>
              <a:off x="5260367" y="1553214"/>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E41C01-36E3-FC53-6798-04C3752B0509}"/>
                </a:ext>
              </a:extLst>
            </p:cNvPr>
            <p:cNvCxnSpPr/>
            <p:nvPr/>
          </p:nvCxnSpPr>
          <p:spPr>
            <a:xfrm>
              <a:off x="5260367" y="1315822"/>
              <a:ext cx="636998" cy="0"/>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8368F3-8648-346E-9259-011EBB81543E}"/>
                </a:ext>
              </a:extLst>
            </p:cNvPr>
            <p:cNvCxnSpPr/>
            <p:nvPr/>
          </p:nvCxnSpPr>
          <p:spPr>
            <a:xfrm>
              <a:off x="5578866" y="1315822"/>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9CBAFB-B249-43CE-D6B6-CAD4A38BFFA3}"/>
                </a:ext>
              </a:extLst>
            </p:cNvPr>
            <p:cNvCxnSpPr/>
            <p:nvPr/>
          </p:nvCxnSpPr>
          <p:spPr>
            <a:xfrm>
              <a:off x="5578866" y="1790606"/>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98B129-441C-723F-E120-4599C028E6B7}"/>
                </a:ext>
              </a:extLst>
            </p:cNvPr>
            <p:cNvCxnSpPr/>
            <p:nvPr/>
          </p:nvCxnSpPr>
          <p:spPr>
            <a:xfrm>
              <a:off x="5578866" y="2265390"/>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EC6123-8501-7830-5CBB-9EDA789E2D4D}"/>
                </a:ext>
              </a:extLst>
            </p:cNvPr>
            <p:cNvCxnSpPr/>
            <p:nvPr/>
          </p:nvCxnSpPr>
          <p:spPr>
            <a:xfrm>
              <a:off x="5578866" y="2746037"/>
              <a:ext cx="0" cy="237392"/>
            </a:xfrm>
            <a:prstGeom prst="line">
              <a:avLst/>
            </a:prstGeom>
            <a:grpFill/>
            <a:ln w="28575">
              <a:solidFill>
                <a:srgbClr val="011E4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024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982DB6B-1480-3EA2-2BA3-09328575243E}"/>
              </a:ext>
            </a:extLst>
          </p:cNvPr>
          <p:cNvPicPr>
            <a:picLocks noChangeAspect="1"/>
          </p:cNvPicPr>
          <p:nvPr/>
        </p:nvPicPr>
        <p:blipFill rotWithShape="1">
          <a:blip r:embed="rId3"/>
          <a:srcRect l="2682" t="1693" r="918" b="2774"/>
          <a:stretch/>
        </p:blipFill>
        <p:spPr>
          <a:xfrm>
            <a:off x="0" y="0"/>
            <a:ext cx="12192000" cy="6858000"/>
          </a:xfrm>
          <a:prstGeom prst="rect">
            <a:avLst/>
          </a:prstGeom>
          <a:effectLst/>
        </p:spPr>
      </p:pic>
      <p:sp>
        <p:nvSpPr>
          <p:cNvPr id="97" name="Hexagon 96">
            <a:extLst>
              <a:ext uri="{FF2B5EF4-FFF2-40B4-BE49-F238E27FC236}">
                <a16:creationId xmlns:a16="http://schemas.microsoft.com/office/drawing/2014/main" id="{0937F0C7-B569-76DA-81FE-B5AE32270C83}"/>
              </a:ext>
            </a:extLst>
          </p:cNvPr>
          <p:cNvSpPr/>
          <p:nvPr/>
        </p:nvSpPr>
        <p:spPr>
          <a:xfrm>
            <a:off x="4447836"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6685" y="304832"/>
                  <a:pt x="218714" y="198882"/>
                  <a:pt x="260942" y="0"/>
                </a:cubicBezTo>
                <a:cubicBezTo>
                  <a:pt x="434552" y="44100"/>
                  <a:pt x="868423" y="1391"/>
                  <a:pt x="949828" y="0"/>
                </a:cubicBezTo>
                <a:cubicBezTo>
                  <a:pt x="981573" y="166974"/>
                  <a:pt x="1170337" y="398133"/>
                  <a:pt x="1210770" y="521884"/>
                </a:cubicBezTo>
                <a:cubicBezTo>
                  <a:pt x="1158107" y="644669"/>
                  <a:pt x="1054840" y="772104"/>
                  <a:pt x="949828" y="1043767"/>
                </a:cubicBezTo>
                <a:cubicBezTo>
                  <a:pt x="791159" y="1023405"/>
                  <a:pt x="343097" y="1105360"/>
                  <a:pt x="260942" y="1043767"/>
                </a:cubicBezTo>
                <a:cubicBezTo>
                  <a:pt x="202440" y="920189"/>
                  <a:pt x="68807" y="703469"/>
                  <a:pt x="0" y="521884"/>
                </a:cubicBezTo>
                <a:close/>
              </a:path>
              <a:path w="1210770" h="1043767" stroke="0" extrusionOk="0">
                <a:moveTo>
                  <a:pt x="0" y="521884"/>
                </a:moveTo>
                <a:cubicBezTo>
                  <a:pt x="104698" y="409192"/>
                  <a:pt x="258213" y="104035"/>
                  <a:pt x="260942" y="0"/>
                </a:cubicBezTo>
                <a:cubicBezTo>
                  <a:pt x="370457" y="51755"/>
                  <a:pt x="750378" y="29070"/>
                  <a:pt x="949828" y="0"/>
                </a:cubicBezTo>
                <a:cubicBezTo>
                  <a:pt x="1044475" y="178680"/>
                  <a:pt x="1183860" y="354176"/>
                  <a:pt x="1210770" y="521884"/>
                </a:cubicBezTo>
                <a:cubicBezTo>
                  <a:pt x="1062949" y="731216"/>
                  <a:pt x="1001648" y="970112"/>
                  <a:pt x="949828" y="1043767"/>
                </a:cubicBezTo>
                <a:cubicBezTo>
                  <a:pt x="739515" y="1046479"/>
                  <a:pt x="475540" y="1039796"/>
                  <a:pt x="260942" y="1043767"/>
                </a:cubicBezTo>
                <a:cubicBezTo>
                  <a:pt x="163413" y="805174"/>
                  <a:pt x="30263" y="63483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04413173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Library</a:t>
            </a:r>
          </a:p>
        </p:txBody>
      </p:sp>
      <p:sp>
        <p:nvSpPr>
          <p:cNvPr id="98" name="Hexagon 97">
            <a:extLst>
              <a:ext uri="{FF2B5EF4-FFF2-40B4-BE49-F238E27FC236}">
                <a16:creationId xmlns:a16="http://schemas.microsoft.com/office/drawing/2014/main" id="{BD9C62DC-8240-BEB2-9949-F67A79F16A68}"/>
              </a:ext>
            </a:extLst>
          </p:cNvPr>
          <p:cNvSpPr/>
          <p:nvPr/>
        </p:nvSpPr>
        <p:spPr>
          <a:xfrm>
            <a:off x="1393253" y="345189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23735" y="390698"/>
                  <a:pt x="216681" y="172853"/>
                  <a:pt x="261296" y="0"/>
                </a:cubicBezTo>
                <a:cubicBezTo>
                  <a:pt x="459789" y="19207"/>
                  <a:pt x="632711" y="58453"/>
                  <a:pt x="949475" y="0"/>
                </a:cubicBezTo>
                <a:cubicBezTo>
                  <a:pt x="1104136" y="216092"/>
                  <a:pt x="1077071" y="286247"/>
                  <a:pt x="1210770" y="522591"/>
                </a:cubicBezTo>
                <a:cubicBezTo>
                  <a:pt x="1178549" y="646370"/>
                  <a:pt x="968414" y="927259"/>
                  <a:pt x="949475" y="1045182"/>
                </a:cubicBezTo>
                <a:cubicBezTo>
                  <a:pt x="683539" y="1077494"/>
                  <a:pt x="401315" y="1016432"/>
                  <a:pt x="261296" y="1045182"/>
                </a:cubicBezTo>
                <a:cubicBezTo>
                  <a:pt x="209656" y="858071"/>
                  <a:pt x="118191" y="665584"/>
                  <a:pt x="0" y="522591"/>
                </a:cubicBezTo>
                <a:close/>
              </a:path>
              <a:path w="1210770" h="1045182" stroke="0" extrusionOk="0">
                <a:moveTo>
                  <a:pt x="0" y="522591"/>
                </a:moveTo>
                <a:cubicBezTo>
                  <a:pt x="35374" y="430658"/>
                  <a:pt x="192470" y="71860"/>
                  <a:pt x="261296" y="0"/>
                </a:cubicBezTo>
                <a:cubicBezTo>
                  <a:pt x="473791" y="41355"/>
                  <a:pt x="813199" y="13259"/>
                  <a:pt x="949475" y="0"/>
                </a:cubicBezTo>
                <a:cubicBezTo>
                  <a:pt x="1066050" y="181338"/>
                  <a:pt x="1174551" y="348504"/>
                  <a:pt x="1210770" y="522591"/>
                </a:cubicBezTo>
                <a:cubicBezTo>
                  <a:pt x="1093685" y="647925"/>
                  <a:pt x="993676" y="939881"/>
                  <a:pt x="949475" y="1045182"/>
                </a:cubicBezTo>
                <a:cubicBezTo>
                  <a:pt x="768205" y="1003783"/>
                  <a:pt x="401544" y="1043451"/>
                  <a:pt x="261296" y="1045182"/>
                </a:cubicBezTo>
                <a:cubicBezTo>
                  <a:pt x="181394" y="838894"/>
                  <a:pt x="104972" y="71064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211550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Justice</a:t>
            </a:r>
          </a:p>
        </p:txBody>
      </p:sp>
      <p:sp>
        <p:nvSpPr>
          <p:cNvPr id="99" name="Hexagon 98">
            <a:extLst>
              <a:ext uri="{FF2B5EF4-FFF2-40B4-BE49-F238E27FC236}">
                <a16:creationId xmlns:a16="http://schemas.microsoft.com/office/drawing/2014/main" id="{B7039BED-7107-1637-1420-8F9D7AFA5745}"/>
              </a:ext>
            </a:extLst>
          </p:cNvPr>
          <p:cNvSpPr/>
          <p:nvPr/>
        </p:nvSpPr>
        <p:spPr>
          <a:xfrm>
            <a:off x="5470306" y="232146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98016" y="384419"/>
                  <a:pt x="201468" y="215089"/>
                  <a:pt x="260942" y="0"/>
                </a:cubicBezTo>
                <a:cubicBezTo>
                  <a:pt x="491004" y="-50963"/>
                  <a:pt x="776124" y="-50794"/>
                  <a:pt x="949828" y="0"/>
                </a:cubicBezTo>
                <a:cubicBezTo>
                  <a:pt x="955984" y="92183"/>
                  <a:pt x="1109456" y="346551"/>
                  <a:pt x="1210770" y="521884"/>
                </a:cubicBezTo>
                <a:cubicBezTo>
                  <a:pt x="1164928" y="647107"/>
                  <a:pt x="1033545" y="857588"/>
                  <a:pt x="949828" y="1043767"/>
                </a:cubicBezTo>
                <a:cubicBezTo>
                  <a:pt x="868894" y="1089198"/>
                  <a:pt x="590928" y="1030598"/>
                  <a:pt x="260942" y="1043767"/>
                </a:cubicBezTo>
                <a:cubicBezTo>
                  <a:pt x="132357" y="884340"/>
                  <a:pt x="74961" y="563109"/>
                  <a:pt x="0" y="521884"/>
                </a:cubicBezTo>
                <a:close/>
              </a:path>
              <a:path w="1210770" h="1043767" stroke="0" extrusionOk="0">
                <a:moveTo>
                  <a:pt x="0" y="521884"/>
                </a:moveTo>
                <a:cubicBezTo>
                  <a:pt x="37178" y="454367"/>
                  <a:pt x="187735" y="92225"/>
                  <a:pt x="260942" y="0"/>
                </a:cubicBezTo>
                <a:cubicBezTo>
                  <a:pt x="451140" y="-15117"/>
                  <a:pt x="774443" y="-41523"/>
                  <a:pt x="949828" y="0"/>
                </a:cubicBezTo>
                <a:cubicBezTo>
                  <a:pt x="1040065" y="86931"/>
                  <a:pt x="1109703" y="401013"/>
                  <a:pt x="1210770" y="521884"/>
                </a:cubicBezTo>
                <a:cubicBezTo>
                  <a:pt x="1098108" y="653296"/>
                  <a:pt x="1007107" y="834033"/>
                  <a:pt x="949828" y="1043767"/>
                </a:cubicBezTo>
                <a:cubicBezTo>
                  <a:pt x="610010" y="1039500"/>
                  <a:pt x="364625" y="1044329"/>
                  <a:pt x="260942" y="1043767"/>
                </a:cubicBezTo>
                <a:cubicBezTo>
                  <a:pt x="152994" y="883275"/>
                  <a:pt x="82380" y="77319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16158436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Community</a:t>
            </a:r>
          </a:p>
        </p:txBody>
      </p:sp>
      <p:sp>
        <p:nvSpPr>
          <p:cNvPr id="100" name="Hexagon 99">
            <a:extLst>
              <a:ext uri="{FF2B5EF4-FFF2-40B4-BE49-F238E27FC236}">
                <a16:creationId xmlns:a16="http://schemas.microsoft.com/office/drawing/2014/main" id="{7BFA8FC1-A4A3-691B-5EBE-60347DA1DDD2}"/>
              </a:ext>
            </a:extLst>
          </p:cNvPr>
          <p:cNvSpPr/>
          <p:nvPr/>
        </p:nvSpPr>
        <p:spPr>
          <a:xfrm>
            <a:off x="2416911"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6871" y="483378"/>
                  <a:pt x="114626" y="245049"/>
                  <a:pt x="261296" y="0"/>
                </a:cubicBezTo>
                <a:cubicBezTo>
                  <a:pt x="512644" y="19020"/>
                  <a:pt x="636617" y="53471"/>
                  <a:pt x="949475" y="0"/>
                </a:cubicBezTo>
                <a:cubicBezTo>
                  <a:pt x="945986" y="105520"/>
                  <a:pt x="1050532" y="292652"/>
                  <a:pt x="1210770" y="522591"/>
                </a:cubicBezTo>
                <a:cubicBezTo>
                  <a:pt x="1125695" y="754513"/>
                  <a:pt x="1042665" y="768005"/>
                  <a:pt x="949475" y="1045182"/>
                </a:cubicBezTo>
                <a:cubicBezTo>
                  <a:pt x="818791" y="989835"/>
                  <a:pt x="445346" y="1072427"/>
                  <a:pt x="261296" y="1045182"/>
                </a:cubicBezTo>
                <a:cubicBezTo>
                  <a:pt x="148564" y="793312"/>
                  <a:pt x="76782" y="734303"/>
                  <a:pt x="0" y="522591"/>
                </a:cubicBezTo>
                <a:close/>
              </a:path>
              <a:path w="1210770" h="1045182" stroke="0" extrusionOk="0">
                <a:moveTo>
                  <a:pt x="0" y="522591"/>
                </a:moveTo>
                <a:cubicBezTo>
                  <a:pt x="125544" y="346041"/>
                  <a:pt x="190351" y="41175"/>
                  <a:pt x="261296" y="0"/>
                </a:cubicBezTo>
                <a:cubicBezTo>
                  <a:pt x="363491" y="-40448"/>
                  <a:pt x="659833" y="-42072"/>
                  <a:pt x="949475" y="0"/>
                </a:cubicBezTo>
                <a:cubicBezTo>
                  <a:pt x="975456" y="96701"/>
                  <a:pt x="1126767" y="420223"/>
                  <a:pt x="1210770" y="522591"/>
                </a:cubicBezTo>
                <a:cubicBezTo>
                  <a:pt x="1126073" y="764262"/>
                  <a:pt x="957552" y="940084"/>
                  <a:pt x="949475" y="1045182"/>
                </a:cubicBezTo>
                <a:cubicBezTo>
                  <a:pt x="760579" y="1015036"/>
                  <a:pt x="583810" y="1019150"/>
                  <a:pt x="261296" y="1045182"/>
                </a:cubicBezTo>
                <a:cubicBezTo>
                  <a:pt x="187108" y="800661"/>
                  <a:pt x="104509" y="64975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8398351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Social Care &amp; FIS</a:t>
            </a:r>
          </a:p>
        </p:txBody>
      </p:sp>
      <p:sp>
        <p:nvSpPr>
          <p:cNvPr id="101" name="Hexagon 100">
            <a:extLst>
              <a:ext uri="{FF2B5EF4-FFF2-40B4-BE49-F238E27FC236}">
                <a16:creationId xmlns:a16="http://schemas.microsoft.com/office/drawing/2014/main" id="{FDCDEA46-A920-6A02-964F-D956C2C4608D}"/>
              </a:ext>
            </a:extLst>
          </p:cNvPr>
          <p:cNvSpPr/>
          <p:nvPr/>
        </p:nvSpPr>
        <p:spPr>
          <a:xfrm>
            <a:off x="3429280" y="233258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921" y="420207"/>
                  <a:pt x="191104" y="233040"/>
                  <a:pt x="260942" y="0"/>
                </a:cubicBezTo>
                <a:cubicBezTo>
                  <a:pt x="512076" y="-31210"/>
                  <a:pt x="824907" y="-23374"/>
                  <a:pt x="949828" y="0"/>
                </a:cubicBezTo>
                <a:cubicBezTo>
                  <a:pt x="1003180" y="49065"/>
                  <a:pt x="1131547" y="314680"/>
                  <a:pt x="1210770" y="521884"/>
                </a:cubicBezTo>
                <a:cubicBezTo>
                  <a:pt x="1079248" y="756757"/>
                  <a:pt x="1012829" y="907018"/>
                  <a:pt x="949828" y="1043767"/>
                </a:cubicBezTo>
                <a:cubicBezTo>
                  <a:pt x="811577" y="1021093"/>
                  <a:pt x="499035" y="1002864"/>
                  <a:pt x="260942" y="1043767"/>
                </a:cubicBezTo>
                <a:cubicBezTo>
                  <a:pt x="146768" y="838562"/>
                  <a:pt x="137155" y="768821"/>
                  <a:pt x="0" y="521884"/>
                </a:cubicBezTo>
                <a:close/>
              </a:path>
              <a:path w="1210770" h="1043767" stroke="0" extrusionOk="0">
                <a:moveTo>
                  <a:pt x="0" y="521884"/>
                </a:moveTo>
                <a:cubicBezTo>
                  <a:pt x="139138" y="300491"/>
                  <a:pt x="168232" y="81163"/>
                  <a:pt x="260942" y="0"/>
                </a:cubicBezTo>
                <a:cubicBezTo>
                  <a:pt x="356832" y="-16086"/>
                  <a:pt x="702156" y="-35600"/>
                  <a:pt x="949828" y="0"/>
                </a:cubicBezTo>
                <a:cubicBezTo>
                  <a:pt x="1078827" y="217096"/>
                  <a:pt x="1091984" y="297823"/>
                  <a:pt x="1210770" y="521884"/>
                </a:cubicBezTo>
                <a:cubicBezTo>
                  <a:pt x="1112894" y="775777"/>
                  <a:pt x="1042623" y="782269"/>
                  <a:pt x="949828" y="1043767"/>
                </a:cubicBezTo>
                <a:cubicBezTo>
                  <a:pt x="666258" y="1055588"/>
                  <a:pt x="568910" y="1094205"/>
                  <a:pt x="260942" y="1043767"/>
                </a:cubicBezTo>
                <a:cubicBezTo>
                  <a:pt x="184659" y="930531"/>
                  <a:pt x="41274" y="668667"/>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14745168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Health Visitor</a:t>
            </a:r>
          </a:p>
        </p:txBody>
      </p:sp>
      <p:sp>
        <p:nvSpPr>
          <p:cNvPr id="102" name="Hexagon 101">
            <a:extLst>
              <a:ext uri="{FF2B5EF4-FFF2-40B4-BE49-F238E27FC236}">
                <a16:creationId xmlns:a16="http://schemas.microsoft.com/office/drawing/2014/main" id="{0B941236-A8A3-35D1-FE41-FEFBA7E5B1FD}"/>
              </a:ext>
            </a:extLst>
          </p:cNvPr>
          <p:cNvSpPr/>
          <p:nvPr/>
        </p:nvSpPr>
        <p:spPr>
          <a:xfrm>
            <a:off x="1393253"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513" y="466584"/>
                  <a:pt x="232458" y="135788"/>
                  <a:pt x="261296" y="0"/>
                </a:cubicBezTo>
                <a:cubicBezTo>
                  <a:pt x="567421" y="29155"/>
                  <a:pt x="717541" y="7486"/>
                  <a:pt x="949475" y="0"/>
                </a:cubicBezTo>
                <a:cubicBezTo>
                  <a:pt x="1040459" y="159335"/>
                  <a:pt x="1104290" y="348937"/>
                  <a:pt x="1210770" y="522591"/>
                </a:cubicBezTo>
                <a:cubicBezTo>
                  <a:pt x="1173639" y="662942"/>
                  <a:pt x="1023206" y="897747"/>
                  <a:pt x="949475" y="1045182"/>
                </a:cubicBezTo>
                <a:cubicBezTo>
                  <a:pt x="814867" y="1083335"/>
                  <a:pt x="334548" y="1059799"/>
                  <a:pt x="261296" y="1045182"/>
                </a:cubicBezTo>
                <a:cubicBezTo>
                  <a:pt x="144085" y="798004"/>
                  <a:pt x="41752" y="710739"/>
                  <a:pt x="0" y="522591"/>
                </a:cubicBezTo>
                <a:close/>
              </a:path>
              <a:path w="1210770" h="1045182" stroke="0" extrusionOk="0">
                <a:moveTo>
                  <a:pt x="0" y="522591"/>
                </a:moveTo>
                <a:cubicBezTo>
                  <a:pt x="19834" y="408244"/>
                  <a:pt x="244186" y="112314"/>
                  <a:pt x="261296" y="0"/>
                </a:cubicBezTo>
                <a:cubicBezTo>
                  <a:pt x="561942" y="37618"/>
                  <a:pt x="745046" y="9385"/>
                  <a:pt x="949475" y="0"/>
                </a:cubicBezTo>
                <a:cubicBezTo>
                  <a:pt x="1066653" y="244380"/>
                  <a:pt x="1170900" y="358930"/>
                  <a:pt x="1210770" y="522591"/>
                </a:cubicBezTo>
                <a:cubicBezTo>
                  <a:pt x="1136414" y="558105"/>
                  <a:pt x="1042903" y="910686"/>
                  <a:pt x="949475" y="1045182"/>
                </a:cubicBezTo>
                <a:cubicBezTo>
                  <a:pt x="871637" y="1081026"/>
                  <a:pt x="462713" y="1009713"/>
                  <a:pt x="261296" y="1045182"/>
                </a:cubicBezTo>
                <a:cubicBezTo>
                  <a:pt x="144891" y="913816"/>
                  <a:pt x="65046" y="597273"/>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271494487">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A&amp;E</a:t>
            </a:r>
          </a:p>
        </p:txBody>
      </p:sp>
      <p:sp>
        <p:nvSpPr>
          <p:cNvPr id="103" name="Hexagon 102">
            <a:extLst>
              <a:ext uri="{FF2B5EF4-FFF2-40B4-BE49-F238E27FC236}">
                <a16:creationId xmlns:a16="http://schemas.microsoft.com/office/drawing/2014/main" id="{9CB36EBE-084C-E3C3-BDAE-11029971C2EF}"/>
              </a:ext>
            </a:extLst>
          </p:cNvPr>
          <p:cNvSpPr/>
          <p:nvPr/>
        </p:nvSpPr>
        <p:spPr>
          <a:xfrm>
            <a:off x="2416911"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0959" y="308274"/>
                  <a:pt x="204304" y="96064"/>
                  <a:pt x="261296" y="0"/>
                </a:cubicBezTo>
                <a:cubicBezTo>
                  <a:pt x="482591" y="-42358"/>
                  <a:pt x="736909" y="48558"/>
                  <a:pt x="949475" y="0"/>
                </a:cubicBezTo>
                <a:cubicBezTo>
                  <a:pt x="1033726" y="111968"/>
                  <a:pt x="1135577" y="361339"/>
                  <a:pt x="1210770" y="522591"/>
                </a:cubicBezTo>
                <a:cubicBezTo>
                  <a:pt x="1115764" y="778072"/>
                  <a:pt x="1050876" y="855812"/>
                  <a:pt x="949475" y="1045182"/>
                </a:cubicBezTo>
                <a:cubicBezTo>
                  <a:pt x="751142" y="1091921"/>
                  <a:pt x="476613" y="1081264"/>
                  <a:pt x="261296" y="1045182"/>
                </a:cubicBezTo>
                <a:cubicBezTo>
                  <a:pt x="253098" y="930748"/>
                  <a:pt x="106992" y="769226"/>
                  <a:pt x="0" y="522591"/>
                </a:cubicBezTo>
                <a:close/>
              </a:path>
              <a:path w="1210770" h="1045182" stroke="0" extrusionOk="0">
                <a:moveTo>
                  <a:pt x="0" y="522591"/>
                </a:moveTo>
                <a:cubicBezTo>
                  <a:pt x="85411" y="335523"/>
                  <a:pt x="213303" y="59289"/>
                  <a:pt x="261296" y="0"/>
                </a:cubicBezTo>
                <a:cubicBezTo>
                  <a:pt x="478063" y="10432"/>
                  <a:pt x="717985" y="20196"/>
                  <a:pt x="949475" y="0"/>
                </a:cubicBezTo>
                <a:cubicBezTo>
                  <a:pt x="995166" y="58789"/>
                  <a:pt x="1127907" y="251504"/>
                  <a:pt x="1210770" y="522591"/>
                </a:cubicBezTo>
                <a:cubicBezTo>
                  <a:pt x="1181120" y="622692"/>
                  <a:pt x="984320" y="860520"/>
                  <a:pt x="949475" y="1045182"/>
                </a:cubicBezTo>
                <a:cubicBezTo>
                  <a:pt x="701198" y="1076650"/>
                  <a:pt x="556192" y="998687"/>
                  <a:pt x="261296" y="1045182"/>
                </a:cubicBezTo>
                <a:cubicBezTo>
                  <a:pt x="190816" y="790970"/>
                  <a:pt x="158737" y="727405"/>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1332103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Mental Health</a:t>
            </a:r>
          </a:p>
        </p:txBody>
      </p:sp>
      <p:sp>
        <p:nvSpPr>
          <p:cNvPr id="104" name="Hexagon 103">
            <a:extLst>
              <a:ext uri="{FF2B5EF4-FFF2-40B4-BE49-F238E27FC236}">
                <a16:creationId xmlns:a16="http://schemas.microsoft.com/office/drawing/2014/main" id="{020D239E-8FCE-BD9A-29A7-D2032145A446}"/>
              </a:ext>
            </a:extLst>
          </p:cNvPr>
          <p:cNvSpPr/>
          <p:nvPr/>
        </p:nvSpPr>
        <p:spPr>
          <a:xfrm>
            <a:off x="3431780" y="1208474"/>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8199" y="322789"/>
                  <a:pt x="247550" y="91014"/>
                  <a:pt x="261296" y="0"/>
                </a:cubicBezTo>
                <a:cubicBezTo>
                  <a:pt x="514042" y="-8165"/>
                  <a:pt x="669435" y="-41701"/>
                  <a:pt x="949475" y="0"/>
                </a:cubicBezTo>
                <a:cubicBezTo>
                  <a:pt x="1036301" y="57769"/>
                  <a:pt x="1096019" y="300944"/>
                  <a:pt x="1210770" y="522591"/>
                </a:cubicBezTo>
                <a:cubicBezTo>
                  <a:pt x="1166281" y="604929"/>
                  <a:pt x="1055554" y="894330"/>
                  <a:pt x="949475" y="1045182"/>
                </a:cubicBezTo>
                <a:cubicBezTo>
                  <a:pt x="656331" y="1018114"/>
                  <a:pt x="431646" y="1046356"/>
                  <a:pt x="261296" y="1045182"/>
                </a:cubicBezTo>
                <a:cubicBezTo>
                  <a:pt x="195680" y="899854"/>
                  <a:pt x="75713" y="574169"/>
                  <a:pt x="0" y="522591"/>
                </a:cubicBezTo>
                <a:close/>
              </a:path>
              <a:path w="1210770" h="1045182" stroke="0" extrusionOk="0">
                <a:moveTo>
                  <a:pt x="0" y="522591"/>
                </a:moveTo>
                <a:cubicBezTo>
                  <a:pt x="97350" y="250721"/>
                  <a:pt x="129942" y="240796"/>
                  <a:pt x="261296" y="0"/>
                </a:cubicBezTo>
                <a:cubicBezTo>
                  <a:pt x="405072" y="47485"/>
                  <a:pt x="633740" y="-20885"/>
                  <a:pt x="949475" y="0"/>
                </a:cubicBezTo>
                <a:cubicBezTo>
                  <a:pt x="1104435" y="213093"/>
                  <a:pt x="1046909" y="295779"/>
                  <a:pt x="1210770" y="522591"/>
                </a:cubicBezTo>
                <a:cubicBezTo>
                  <a:pt x="1074119" y="725698"/>
                  <a:pt x="960328" y="952993"/>
                  <a:pt x="949475" y="1045182"/>
                </a:cubicBezTo>
                <a:cubicBezTo>
                  <a:pt x="864079" y="1040974"/>
                  <a:pt x="440968" y="1020596"/>
                  <a:pt x="261296" y="1045182"/>
                </a:cubicBezTo>
                <a:cubicBezTo>
                  <a:pt x="249622" y="975289"/>
                  <a:pt x="71157" y="600914"/>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38181442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Maternity services</a:t>
            </a:r>
          </a:p>
        </p:txBody>
      </p:sp>
      <p:sp>
        <p:nvSpPr>
          <p:cNvPr id="105" name="Hexagon 104">
            <a:extLst>
              <a:ext uri="{FF2B5EF4-FFF2-40B4-BE49-F238E27FC236}">
                <a16:creationId xmlns:a16="http://schemas.microsoft.com/office/drawing/2014/main" id="{5CB5FC32-62FB-4B5F-2375-FBE110953EDB}"/>
              </a:ext>
            </a:extLst>
          </p:cNvPr>
          <p:cNvSpPr/>
          <p:nvPr/>
        </p:nvSpPr>
        <p:spPr>
          <a:xfrm>
            <a:off x="1393253"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4548" y="410474"/>
                  <a:pt x="129159" y="187156"/>
                  <a:pt x="261296" y="0"/>
                </a:cubicBezTo>
                <a:cubicBezTo>
                  <a:pt x="394407" y="16393"/>
                  <a:pt x="721199" y="40861"/>
                  <a:pt x="949475" y="0"/>
                </a:cubicBezTo>
                <a:cubicBezTo>
                  <a:pt x="1018248" y="196759"/>
                  <a:pt x="1116206" y="384452"/>
                  <a:pt x="1210770" y="522591"/>
                </a:cubicBezTo>
                <a:cubicBezTo>
                  <a:pt x="1050246" y="763117"/>
                  <a:pt x="1082396" y="879182"/>
                  <a:pt x="949475" y="1045182"/>
                </a:cubicBezTo>
                <a:cubicBezTo>
                  <a:pt x="815289" y="1090696"/>
                  <a:pt x="510318" y="993453"/>
                  <a:pt x="261296" y="1045182"/>
                </a:cubicBezTo>
                <a:cubicBezTo>
                  <a:pt x="225725" y="927872"/>
                  <a:pt x="110266" y="689296"/>
                  <a:pt x="0" y="522591"/>
                </a:cubicBezTo>
                <a:close/>
              </a:path>
              <a:path w="1210770" h="1045182" stroke="0" extrusionOk="0">
                <a:moveTo>
                  <a:pt x="0" y="522591"/>
                </a:moveTo>
                <a:cubicBezTo>
                  <a:pt x="58808" y="472979"/>
                  <a:pt x="124852" y="184659"/>
                  <a:pt x="261296" y="0"/>
                </a:cubicBezTo>
                <a:cubicBezTo>
                  <a:pt x="374488" y="-54328"/>
                  <a:pt x="676672" y="-57257"/>
                  <a:pt x="949475" y="0"/>
                </a:cubicBezTo>
                <a:cubicBezTo>
                  <a:pt x="983556" y="177941"/>
                  <a:pt x="1109474" y="425811"/>
                  <a:pt x="1210770" y="522591"/>
                </a:cubicBezTo>
                <a:cubicBezTo>
                  <a:pt x="1107298" y="720840"/>
                  <a:pt x="968366" y="965483"/>
                  <a:pt x="949475" y="1045182"/>
                </a:cubicBezTo>
                <a:cubicBezTo>
                  <a:pt x="610855" y="1046852"/>
                  <a:pt x="435171" y="1096787"/>
                  <a:pt x="261296" y="1045182"/>
                </a:cubicBezTo>
                <a:cubicBezTo>
                  <a:pt x="233321" y="959255"/>
                  <a:pt x="107782" y="756749"/>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75763534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Jobcentre Plus</a:t>
            </a:r>
          </a:p>
        </p:txBody>
      </p:sp>
      <p:sp>
        <p:nvSpPr>
          <p:cNvPr id="106" name="Hexagon 105">
            <a:extLst>
              <a:ext uri="{FF2B5EF4-FFF2-40B4-BE49-F238E27FC236}">
                <a16:creationId xmlns:a16="http://schemas.microsoft.com/office/drawing/2014/main" id="{4EE0ED9E-20A2-9C4A-ACEA-5AEF40201FF9}"/>
              </a:ext>
            </a:extLst>
          </p:cNvPr>
          <p:cNvSpPr/>
          <p:nvPr/>
        </p:nvSpPr>
        <p:spPr>
          <a:xfrm>
            <a:off x="2416911"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1457" y="330602"/>
                  <a:pt x="189022" y="113734"/>
                  <a:pt x="261296" y="0"/>
                </a:cubicBezTo>
                <a:cubicBezTo>
                  <a:pt x="336249" y="36271"/>
                  <a:pt x="850163" y="44441"/>
                  <a:pt x="949475" y="0"/>
                </a:cubicBezTo>
                <a:cubicBezTo>
                  <a:pt x="1018445" y="47512"/>
                  <a:pt x="1060760" y="277457"/>
                  <a:pt x="1210770" y="522591"/>
                </a:cubicBezTo>
                <a:cubicBezTo>
                  <a:pt x="1103278" y="642023"/>
                  <a:pt x="1042160" y="951498"/>
                  <a:pt x="949475" y="1045182"/>
                </a:cubicBezTo>
                <a:cubicBezTo>
                  <a:pt x="767189" y="1099729"/>
                  <a:pt x="439494" y="1027242"/>
                  <a:pt x="261296" y="1045182"/>
                </a:cubicBezTo>
                <a:cubicBezTo>
                  <a:pt x="198319" y="856222"/>
                  <a:pt x="121097" y="755731"/>
                  <a:pt x="0" y="522591"/>
                </a:cubicBezTo>
                <a:close/>
              </a:path>
              <a:path w="1210770" h="1045182" stroke="0" extrusionOk="0">
                <a:moveTo>
                  <a:pt x="0" y="522591"/>
                </a:moveTo>
                <a:cubicBezTo>
                  <a:pt x="39030" y="328663"/>
                  <a:pt x="161374" y="250430"/>
                  <a:pt x="261296" y="0"/>
                </a:cubicBezTo>
                <a:cubicBezTo>
                  <a:pt x="604882" y="-6493"/>
                  <a:pt x="737388" y="-24537"/>
                  <a:pt x="949475" y="0"/>
                </a:cubicBezTo>
                <a:cubicBezTo>
                  <a:pt x="1063594" y="149408"/>
                  <a:pt x="1152940" y="458696"/>
                  <a:pt x="1210770" y="522591"/>
                </a:cubicBezTo>
                <a:cubicBezTo>
                  <a:pt x="1179702" y="694161"/>
                  <a:pt x="1006058" y="951654"/>
                  <a:pt x="949475" y="1045182"/>
                </a:cubicBezTo>
                <a:cubicBezTo>
                  <a:pt x="732136" y="1087114"/>
                  <a:pt x="472959" y="1035542"/>
                  <a:pt x="261296" y="1045182"/>
                </a:cubicBezTo>
                <a:cubicBezTo>
                  <a:pt x="131413" y="849096"/>
                  <a:pt x="85355" y="63640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88376997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Special Educational Needs</a:t>
            </a:r>
          </a:p>
        </p:txBody>
      </p:sp>
      <p:sp>
        <p:nvSpPr>
          <p:cNvPr id="107" name="Hexagon 106">
            <a:extLst>
              <a:ext uri="{FF2B5EF4-FFF2-40B4-BE49-F238E27FC236}">
                <a16:creationId xmlns:a16="http://schemas.microsoft.com/office/drawing/2014/main" id="{7A43BFF8-EEA1-357F-31FF-3258A4BB0034}"/>
              </a:ext>
            </a:extLst>
          </p:cNvPr>
          <p:cNvSpPr/>
          <p:nvPr/>
        </p:nvSpPr>
        <p:spPr>
          <a:xfrm>
            <a:off x="2416911"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5881" y="421956"/>
                  <a:pt x="137505" y="210637"/>
                  <a:pt x="261296" y="0"/>
                </a:cubicBezTo>
                <a:cubicBezTo>
                  <a:pt x="339371" y="-20776"/>
                  <a:pt x="702749" y="52404"/>
                  <a:pt x="949475" y="0"/>
                </a:cubicBezTo>
                <a:cubicBezTo>
                  <a:pt x="1021066" y="178941"/>
                  <a:pt x="1139923" y="317561"/>
                  <a:pt x="1210770" y="522591"/>
                </a:cubicBezTo>
                <a:cubicBezTo>
                  <a:pt x="1152745" y="677641"/>
                  <a:pt x="1110858" y="832600"/>
                  <a:pt x="949475" y="1045182"/>
                </a:cubicBezTo>
                <a:cubicBezTo>
                  <a:pt x="799998" y="1094925"/>
                  <a:pt x="412122" y="1013271"/>
                  <a:pt x="261296" y="1045182"/>
                </a:cubicBezTo>
                <a:cubicBezTo>
                  <a:pt x="190172" y="826607"/>
                  <a:pt x="36149" y="690722"/>
                  <a:pt x="0" y="522591"/>
                </a:cubicBezTo>
                <a:close/>
              </a:path>
              <a:path w="1210770" h="1045182" stroke="0" extrusionOk="0">
                <a:moveTo>
                  <a:pt x="0" y="522591"/>
                </a:moveTo>
                <a:cubicBezTo>
                  <a:pt x="22990" y="388714"/>
                  <a:pt x="165433" y="199680"/>
                  <a:pt x="261296" y="0"/>
                </a:cubicBezTo>
                <a:cubicBezTo>
                  <a:pt x="397406" y="35526"/>
                  <a:pt x="759102" y="-22855"/>
                  <a:pt x="949475" y="0"/>
                </a:cubicBezTo>
                <a:cubicBezTo>
                  <a:pt x="935666" y="79648"/>
                  <a:pt x="1129298" y="439012"/>
                  <a:pt x="1210770" y="522591"/>
                </a:cubicBezTo>
                <a:cubicBezTo>
                  <a:pt x="1180689" y="626363"/>
                  <a:pt x="1018234" y="793040"/>
                  <a:pt x="949475" y="1045182"/>
                </a:cubicBezTo>
                <a:cubicBezTo>
                  <a:pt x="652646" y="1068023"/>
                  <a:pt x="393611" y="1096090"/>
                  <a:pt x="261296" y="1045182"/>
                </a:cubicBezTo>
                <a:cubicBezTo>
                  <a:pt x="160634" y="881857"/>
                  <a:pt x="88254" y="66139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7287735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Speech &amp; Language</a:t>
            </a:r>
          </a:p>
        </p:txBody>
      </p:sp>
      <p:sp>
        <p:nvSpPr>
          <p:cNvPr id="108" name="Hexagon 107">
            <a:extLst>
              <a:ext uri="{FF2B5EF4-FFF2-40B4-BE49-F238E27FC236}">
                <a16:creationId xmlns:a16="http://schemas.microsoft.com/office/drawing/2014/main" id="{9A9648F2-4689-6766-3DE9-3089F8E8DCBD}"/>
              </a:ext>
            </a:extLst>
          </p:cNvPr>
          <p:cNvSpPr/>
          <p:nvPr/>
        </p:nvSpPr>
        <p:spPr>
          <a:xfrm>
            <a:off x="3429280" y="345527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6073" y="241313"/>
                  <a:pt x="251065" y="65530"/>
                  <a:pt x="260942" y="0"/>
                </a:cubicBezTo>
                <a:cubicBezTo>
                  <a:pt x="536930" y="-11515"/>
                  <a:pt x="668969" y="19817"/>
                  <a:pt x="949828" y="0"/>
                </a:cubicBezTo>
                <a:cubicBezTo>
                  <a:pt x="1062040" y="124948"/>
                  <a:pt x="1073096" y="270602"/>
                  <a:pt x="1210770" y="521884"/>
                </a:cubicBezTo>
                <a:cubicBezTo>
                  <a:pt x="1090881" y="707573"/>
                  <a:pt x="968553" y="985437"/>
                  <a:pt x="949828" y="1043767"/>
                </a:cubicBezTo>
                <a:cubicBezTo>
                  <a:pt x="647711" y="1039112"/>
                  <a:pt x="581052" y="1041904"/>
                  <a:pt x="260942" y="1043767"/>
                </a:cubicBezTo>
                <a:cubicBezTo>
                  <a:pt x="200264" y="915996"/>
                  <a:pt x="128311" y="662601"/>
                  <a:pt x="0" y="521884"/>
                </a:cubicBezTo>
                <a:close/>
              </a:path>
              <a:path w="1210770" h="1043767" stroke="0" extrusionOk="0">
                <a:moveTo>
                  <a:pt x="0" y="521884"/>
                </a:moveTo>
                <a:cubicBezTo>
                  <a:pt x="51134" y="447017"/>
                  <a:pt x="250465" y="90598"/>
                  <a:pt x="260942" y="0"/>
                </a:cubicBezTo>
                <a:cubicBezTo>
                  <a:pt x="600434" y="-56683"/>
                  <a:pt x="679294" y="20497"/>
                  <a:pt x="949828" y="0"/>
                </a:cubicBezTo>
                <a:cubicBezTo>
                  <a:pt x="1112176" y="213054"/>
                  <a:pt x="1124249" y="299075"/>
                  <a:pt x="1210770" y="521884"/>
                </a:cubicBezTo>
                <a:cubicBezTo>
                  <a:pt x="1075830" y="777486"/>
                  <a:pt x="1012313" y="929687"/>
                  <a:pt x="949828" y="1043767"/>
                </a:cubicBezTo>
                <a:cubicBezTo>
                  <a:pt x="633528" y="1080785"/>
                  <a:pt x="361544" y="1091430"/>
                  <a:pt x="260942" y="1043767"/>
                </a:cubicBezTo>
                <a:cubicBezTo>
                  <a:pt x="224648" y="855269"/>
                  <a:pt x="5665" y="618659"/>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697906325">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Community Nursing</a:t>
            </a:r>
          </a:p>
        </p:txBody>
      </p:sp>
      <p:sp>
        <p:nvSpPr>
          <p:cNvPr id="109" name="Hexagon 108">
            <a:extLst>
              <a:ext uri="{FF2B5EF4-FFF2-40B4-BE49-F238E27FC236}">
                <a16:creationId xmlns:a16="http://schemas.microsoft.com/office/drawing/2014/main" id="{7A51B914-39A7-9296-0DC3-6E2B0F984DBB}"/>
              </a:ext>
            </a:extLst>
          </p:cNvPr>
          <p:cNvSpPr/>
          <p:nvPr/>
        </p:nvSpPr>
        <p:spPr>
          <a:xfrm>
            <a:off x="3429280" y="457797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15815" y="388719"/>
                  <a:pt x="230676" y="87791"/>
                  <a:pt x="260942" y="0"/>
                </a:cubicBezTo>
                <a:cubicBezTo>
                  <a:pt x="455135" y="-33204"/>
                  <a:pt x="642741" y="16775"/>
                  <a:pt x="949828" y="0"/>
                </a:cubicBezTo>
                <a:cubicBezTo>
                  <a:pt x="994316" y="175320"/>
                  <a:pt x="1109178" y="352577"/>
                  <a:pt x="1210770" y="521884"/>
                </a:cubicBezTo>
                <a:cubicBezTo>
                  <a:pt x="1142109" y="656418"/>
                  <a:pt x="1070947" y="830454"/>
                  <a:pt x="949828" y="1043767"/>
                </a:cubicBezTo>
                <a:cubicBezTo>
                  <a:pt x="797319" y="1055824"/>
                  <a:pt x="359419" y="1089721"/>
                  <a:pt x="260942" y="1043767"/>
                </a:cubicBezTo>
                <a:cubicBezTo>
                  <a:pt x="150616" y="864264"/>
                  <a:pt x="28944" y="578941"/>
                  <a:pt x="0" y="521884"/>
                </a:cubicBezTo>
                <a:close/>
              </a:path>
              <a:path w="1210770" h="1043767" stroke="0" extrusionOk="0">
                <a:moveTo>
                  <a:pt x="0" y="521884"/>
                </a:moveTo>
                <a:cubicBezTo>
                  <a:pt x="100180" y="401921"/>
                  <a:pt x="145637" y="232055"/>
                  <a:pt x="260942" y="0"/>
                </a:cubicBezTo>
                <a:cubicBezTo>
                  <a:pt x="404775" y="25755"/>
                  <a:pt x="726369" y="5701"/>
                  <a:pt x="949828" y="0"/>
                </a:cubicBezTo>
                <a:cubicBezTo>
                  <a:pt x="1013406" y="154763"/>
                  <a:pt x="1119844" y="331294"/>
                  <a:pt x="1210770" y="521884"/>
                </a:cubicBezTo>
                <a:cubicBezTo>
                  <a:pt x="1189578" y="589829"/>
                  <a:pt x="994904" y="980515"/>
                  <a:pt x="949828" y="1043767"/>
                </a:cubicBezTo>
                <a:cubicBezTo>
                  <a:pt x="741867" y="1047853"/>
                  <a:pt x="470516" y="1049411"/>
                  <a:pt x="260942" y="1043767"/>
                </a:cubicBezTo>
                <a:cubicBezTo>
                  <a:pt x="190071" y="1005321"/>
                  <a:pt x="69853" y="64612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423711498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Nurse</a:t>
            </a:r>
          </a:p>
        </p:txBody>
      </p:sp>
      <p:sp>
        <p:nvSpPr>
          <p:cNvPr id="110" name="Hexagon 109">
            <a:extLst>
              <a:ext uri="{FF2B5EF4-FFF2-40B4-BE49-F238E27FC236}">
                <a16:creationId xmlns:a16="http://schemas.microsoft.com/office/drawing/2014/main" id="{EF1B0BD1-2A7E-0272-871F-C1DDB92201D5}"/>
              </a:ext>
            </a:extLst>
          </p:cNvPr>
          <p:cNvSpPr/>
          <p:nvPr/>
        </p:nvSpPr>
        <p:spPr>
          <a:xfrm>
            <a:off x="365519"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0962" y="430762"/>
                  <a:pt x="169972" y="108818"/>
                  <a:pt x="261296" y="0"/>
                </a:cubicBezTo>
                <a:cubicBezTo>
                  <a:pt x="375361" y="25854"/>
                  <a:pt x="733534" y="54489"/>
                  <a:pt x="949475" y="0"/>
                </a:cubicBezTo>
                <a:cubicBezTo>
                  <a:pt x="1037525" y="270226"/>
                  <a:pt x="1073485" y="270370"/>
                  <a:pt x="1210770" y="522591"/>
                </a:cubicBezTo>
                <a:cubicBezTo>
                  <a:pt x="1180531" y="658774"/>
                  <a:pt x="1086219" y="881465"/>
                  <a:pt x="949475" y="1045182"/>
                </a:cubicBezTo>
                <a:cubicBezTo>
                  <a:pt x="823897" y="1022377"/>
                  <a:pt x="359400" y="995603"/>
                  <a:pt x="261296" y="1045182"/>
                </a:cubicBezTo>
                <a:cubicBezTo>
                  <a:pt x="159888" y="887986"/>
                  <a:pt x="150028" y="733731"/>
                  <a:pt x="0" y="522591"/>
                </a:cubicBezTo>
                <a:close/>
              </a:path>
              <a:path w="1210770" h="1045182" stroke="0" extrusionOk="0">
                <a:moveTo>
                  <a:pt x="0" y="522591"/>
                </a:moveTo>
                <a:cubicBezTo>
                  <a:pt x="42056" y="428126"/>
                  <a:pt x="179734" y="167433"/>
                  <a:pt x="261296" y="0"/>
                </a:cubicBezTo>
                <a:cubicBezTo>
                  <a:pt x="543834" y="5301"/>
                  <a:pt x="619355" y="37441"/>
                  <a:pt x="949475" y="0"/>
                </a:cubicBezTo>
                <a:cubicBezTo>
                  <a:pt x="1043352" y="122099"/>
                  <a:pt x="1086592" y="373747"/>
                  <a:pt x="1210770" y="522591"/>
                </a:cubicBezTo>
                <a:cubicBezTo>
                  <a:pt x="1111174" y="774777"/>
                  <a:pt x="1071998" y="797528"/>
                  <a:pt x="949475" y="1045182"/>
                </a:cubicBezTo>
                <a:cubicBezTo>
                  <a:pt x="828995" y="1085316"/>
                  <a:pt x="486228" y="1036823"/>
                  <a:pt x="261296" y="1045182"/>
                </a:cubicBezTo>
                <a:cubicBezTo>
                  <a:pt x="259565" y="964742"/>
                  <a:pt x="88738" y="68526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93773446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Benefits</a:t>
            </a:r>
          </a:p>
        </p:txBody>
      </p:sp>
      <p:sp>
        <p:nvSpPr>
          <p:cNvPr id="111" name="Hexagon 110">
            <a:extLst>
              <a:ext uri="{FF2B5EF4-FFF2-40B4-BE49-F238E27FC236}">
                <a16:creationId xmlns:a16="http://schemas.microsoft.com/office/drawing/2014/main" id="{4B0CF294-A970-117C-A999-6066F517CD35}"/>
              </a:ext>
            </a:extLst>
          </p:cNvPr>
          <p:cNvSpPr/>
          <p:nvPr/>
        </p:nvSpPr>
        <p:spPr>
          <a:xfrm>
            <a:off x="4447836"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221" y="454663"/>
                  <a:pt x="198018" y="195476"/>
                  <a:pt x="260942" y="0"/>
                </a:cubicBezTo>
                <a:cubicBezTo>
                  <a:pt x="363830" y="-48783"/>
                  <a:pt x="802961" y="6976"/>
                  <a:pt x="949828" y="0"/>
                </a:cubicBezTo>
                <a:cubicBezTo>
                  <a:pt x="996955" y="71501"/>
                  <a:pt x="1130306" y="452295"/>
                  <a:pt x="1210770" y="521884"/>
                </a:cubicBezTo>
                <a:cubicBezTo>
                  <a:pt x="1173796" y="699661"/>
                  <a:pt x="979996" y="886127"/>
                  <a:pt x="949828" y="1043767"/>
                </a:cubicBezTo>
                <a:cubicBezTo>
                  <a:pt x="700762" y="1049285"/>
                  <a:pt x="382824" y="1086991"/>
                  <a:pt x="260942" y="1043767"/>
                </a:cubicBezTo>
                <a:cubicBezTo>
                  <a:pt x="224255" y="857023"/>
                  <a:pt x="107514" y="710258"/>
                  <a:pt x="0" y="521884"/>
                </a:cubicBezTo>
                <a:close/>
              </a:path>
              <a:path w="1210770" h="1043767" stroke="0" extrusionOk="0">
                <a:moveTo>
                  <a:pt x="0" y="521884"/>
                </a:moveTo>
                <a:cubicBezTo>
                  <a:pt x="16462" y="407458"/>
                  <a:pt x="224995" y="138082"/>
                  <a:pt x="260942" y="0"/>
                </a:cubicBezTo>
                <a:cubicBezTo>
                  <a:pt x="493613" y="23283"/>
                  <a:pt x="758285" y="-26461"/>
                  <a:pt x="949828" y="0"/>
                </a:cubicBezTo>
                <a:cubicBezTo>
                  <a:pt x="994091" y="137720"/>
                  <a:pt x="1122234" y="354879"/>
                  <a:pt x="1210770" y="521884"/>
                </a:cubicBezTo>
                <a:cubicBezTo>
                  <a:pt x="1135033" y="742654"/>
                  <a:pt x="1015730" y="899026"/>
                  <a:pt x="949828" y="1043767"/>
                </a:cubicBezTo>
                <a:cubicBezTo>
                  <a:pt x="741816" y="1003692"/>
                  <a:pt x="425246" y="1058095"/>
                  <a:pt x="260942" y="1043767"/>
                </a:cubicBezTo>
                <a:cubicBezTo>
                  <a:pt x="197694" y="958975"/>
                  <a:pt x="104704" y="632894"/>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94940235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Local Business</a:t>
            </a:r>
          </a:p>
        </p:txBody>
      </p:sp>
      <p:sp>
        <p:nvSpPr>
          <p:cNvPr id="112" name="Hexagon 111">
            <a:extLst>
              <a:ext uri="{FF2B5EF4-FFF2-40B4-BE49-F238E27FC236}">
                <a16:creationId xmlns:a16="http://schemas.microsoft.com/office/drawing/2014/main" id="{CED51558-CB80-D2A8-0685-DC0D1BE2ACA8}"/>
              </a:ext>
            </a:extLst>
          </p:cNvPr>
          <p:cNvSpPr/>
          <p:nvPr/>
        </p:nvSpPr>
        <p:spPr>
          <a:xfrm>
            <a:off x="4447836"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7315" y="453937"/>
                  <a:pt x="167911" y="143996"/>
                  <a:pt x="260942" y="0"/>
                </a:cubicBezTo>
                <a:cubicBezTo>
                  <a:pt x="472005" y="44065"/>
                  <a:pt x="614666" y="-4990"/>
                  <a:pt x="949828" y="0"/>
                </a:cubicBezTo>
                <a:cubicBezTo>
                  <a:pt x="1027386" y="77316"/>
                  <a:pt x="1122876" y="447880"/>
                  <a:pt x="1210770" y="521884"/>
                </a:cubicBezTo>
                <a:cubicBezTo>
                  <a:pt x="1068191" y="704162"/>
                  <a:pt x="937125" y="964921"/>
                  <a:pt x="949828" y="1043767"/>
                </a:cubicBezTo>
                <a:cubicBezTo>
                  <a:pt x="780122" y="1008775"/>
                  <a:pt x="423249" y="1068854"/>
                  <a:pt x="260942" y="1043767"/>
                </a:cubicBezTo>
                <a:cubicBezTo>
                  <a:pt x="228526" y="946444"/>
                  <a:pt x="332" y="593182"/>
                  <a:pt x="0" y="521884"/>
                </a:cubicBezTo>
                <a:close/>
              </a:path>
              <a:path w="1210770" h="1043767" stroke="0" extrusionOk="0">
                <a:moveTo>
                  <a:pt x="0" y="521884"/>
                </a:moveTo>
                <a:cubicBezTo>
                  <a:pt x="86747" y="373725"/>
                  <a:pt x="213909" y="112009"/>
                  <a:pt x="260942" y="0"/>
                </a:cubicBezTo>
                <a:cubicBezTo>
                  <a:pt x="575386" y="38131"/>
                  <a:pt x="791562" y="-26941"/>
                  <a:pt x="949828" y="0"/>
                </a:cubicBezTo>
                <a:cubicBezTo>
                  <a:pt x="1051286" y="124768"/>
                  <a:pt x="1157063" y="468579"/>
                  <a:pt x="1210770" y="521884"/>
                </a:cubicBezTo>
                <a:cubicBezTo>
                  <a:pt x="1125991" y="732422"/>
                  <a:pt x="968725" y="973306"/>
                  <a:pt x="949828" y="1043767"/>
                </a:cubicBezTo>
                <a:cubicBezTo>
                  <a:pt x="685372" y="1027438"/>
                  <a:pt x="464494" y="1039466"/>
                  <a:pt x="260942" y="1043767"/>
                </a:cubicBezTo>
                <a:cubicBezTo>
                  <a:pt x="245355" y="941195"/>
                  <a:pt x="72612" y="61644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74861416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Family &amp; Friends</a:t>
            </a:r>
          </a:p>
        </p:txBody>
      </p:sp>
      <p:sp>
        <p:nvSpPr>
          <p:cNvPr id="113" name="Hexagon 112">
            <a:extLst>
              <a:ext uri="{FF2B5EF4-FFF2-40B4-BE49-F238E27FC236}">
                <a16:creationId xmlns:a16="http://schemas.microsoft.com/office/drawing/2014/main" id="{866D28F0-4654-FE4C-4B90-08A6F5D77E53}"/>
              </a:ext>
            </a:extLst>
          </p:cNvPr>
          <p:cNvSpPr/>
          <p:nvPr/>
        </p:nvSpPr>
        <p:spPr>
          <a:xfrm>
            <a:off x="4447836" y="64408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53911" y="298970"/>
                  <a:pt x="200366" y="137858"/>
                  <a:pt x="260942" y="0"/>
                </a:cubicBezTo>
                <a:cubicBezTo>
                  <a:pt x="492454" y="-11933"/>
                  <a:pt x="629329" y="-58472"/>
                  <a:pt x="949828" y="0"/>
                </a:cubicBezTo>
                <a:cubicBezTo>
                  <a:pt x="1042823" y="177672"/>
                  <a:pt x="1059871" y="289151"/>
                  <a:pt x="1210770" y="521884"/>
                </a:cubicBezTo>
                <a:cubicBezTo>
                  <a:pt x="1108938" y="782278"/>
                  <a:pt x="973336" y="972887"/>
                  <a:pt x="949828" y="1043767"/>
                </a:cubicBezTo>
                <a:cubicBezTo>
                  <a:pt x="868778" y="1038813"/>
                  <a:pt x="586340" y="1064026"/>
                  <a:pt x="260942" y="1043767"/>
                </a:cubicBezTo>
                <a:cubicBezTo>
                  <a:pt x="197857" y="924988"/>
                  <a:pt x="84663" y="608079"/>
                  <a:pt x="0" y="521884"/>
                </a:cubicBezTo>
                <a:close/>
              </a:path>
              <a:path w="1210770" h="1043767" stroke="0" extrusionOk="0">
                <a:moveTo>
                  <a:pt x="0" y="521884"/>
                </a:moveTo>
                <a:cubicBezTo>
                  <a:pt x="106122" y="413776"/>
                  <a:pt x="160227" y="214049"/>
                  <a:pt x="260942" y="0"/>
                </a:cubicBezTo>
                <a:cubicBezTo>
                  <a:pt x="419718" y="-38347"/>
                  <a:pt x="777231" y="15004"/>
                  <a:pt x="949828" y="0"/>
                </a:cubicBezTo>
                <a:cubicBezTo>
                  <a:pt x="1034584" y="177808"/>
                  <a:pt x="1086443" y="324600"/>
                  <a:pt x="1210770" y="521884"/>
                </a:cubicBezTo>
                <a:cubicBezTo>
                  <a:pt x="1066645" y="692933"/>
                  <a:pt x="1030452" y="961035"/>
                  <a:pt x="949828" y="1043767"/>
                </a:cubicBezTo>
                <a:cubicBezTo>
                  <a:pt x="877993" y="1050925"/>
                  <a:pt x="501918" y="1042769"/>
                  <a:pt x="260942" y="1043767"/>
                </a:cubicBezTo>
                <a:cubicBezTo>
                  <a:pt x="188326" y="953687"/>
                  <a:pt x="71356" y="74864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996587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GP &amp; Dentist</a:t>
            </a:r>
          </a:p>
        </p:txBody>
      </p:sp>
      <p:sp>
        <p:nvSpPr>
          <p:cNvPr id="114" name="Hexagon 113">
            <a:extLst>
              <a:ext uri="{FF2B5EF4-FFF2-40B4-BE49-F238E27FC236}">
                <a16:creationId xmlns:a16="http://schemas.microsoft.com/office/drawing/2014/main" id="{A2F5E196-DEF1-E2EC-3EA5-96163636470B}"/>
              </a:ext>
            </a:extLst>
          </p:cNvPr>
          <p:cNvSpPr/>
          <p:nvPr/>
        </p:nvSpPr>
        <p:spPr>
          <a:xfrm>
            <a:off x="5470306" y="457797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41189" y="340135"/>
                  <a:pt x="98066" y="239916"/>
                  <a:pt x="260942" y="0"/>
                </a:cubicBezTo>
                <a:cubicBezTo>
                  <a:pt x="552314" y="-3916"/>
                  <a:pt x="766534" y="-28659"/>
                  <a:pt x="949828" y="0"/>
                </a:cubicBezTo>
                <a:cubicBezTo>
                  <a:pt x="999238" y="108836"/>
                  <a:pt x="1153270" y="480374"/>
                  <a:pt x="1210770" y="521884"/>
                </a:cubicBezTo>
                <a:cubicBezTo>
                  <a:pt x="1178245" y="639443"/>
                  <a:pt x="1031159" y="822265"/>
                  <a:pt x="949828" y="1043767"/>
                </a:cubicBezTo>
                <a:cubicBezTo>
                  <a:pt x="613737" y="1000557"/>
                  <a:pt x="518925" y="1075560"/>
                  <a:pt x="260942" y="1043767"/>
                </a:cubicBezTo>
                <a:cubicBezTo>
                  <a:pt x="138642" y="899505"/>
                  <a:pt x="135344" y="728161"/>
                  <a:pt x="0" y="521884"/>
                </a:cubicBezTo>
                <a:close/>
              </a:path>
              <a:path w="1210770" h="1043767" stroke="0" extrusionOk="0">
                <a:moveTo>
                  <a:pt x="0" y="521884"/>
                </a:moveTo>
                <a:cubicBezTo>
                  <a:pt x="42745" y="458992"/>
                  <a:pt x="197187" y="76968"/>
                  <a:pt x="260942" y="0"/>
                </a:cubicBezTo>
                <a:cubicBezTo>
                  <a:pt x="351712" y="-4282"/>
                  <a:pt x="727747" y="28585"/>
                  <a:pt x="949828" y="0"/>
                </a:cubicBezTo>
                <a:cubicBezTo>
                  <a:pt x="1074723" y="209861"/>
                  <a:pt x="1100350" y="334734"/>
                  <a:pt x="1210770" y="521884"/>
                </a:cubicBezTo>
                <a:cubicBezTo>
                  <a:pt x="1170908" y="604046"/>
                  <a:pt x="1074964" y="783150"/>
                  <a:pt x="949828" y="1043767"/>
                </a:cubicBezTo>
                <a:cubicBezTo>
                  <a:pt x="877793" y="1006982"/>
                  <a:pt x="565217" y="1042624"/>
                  <a:pt x="260942" y="1043767"/>
                </a:cubicBezTo>
                <a:cubicBezTo>
                  <a:pt x="168661" y="866391"/>
                  <a:pt x="51356" y="716375"/>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246826512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Place &amp;</a:t>
            </a:r>
            <a:r>
              <a:rPr lang="en-GB" sz="1050" b="1">
                <a:solidFill>
                  <a:schemeClr val="bg1"/>
                </a:solidFill>
                <a:latin typeface="Segoe UI" panose="020B0502040204020203" pitchFamily="34" charset="0"/>
                <a:cs typeface="Segoe UI" panose="020B0502040204020203" pitchFamily="34" charset="0"/>
              </a:rPr>
              <a:t> Environment</a:t>
            </a:r>
          </a:p>
        </p:txBody>
      </p:sp>
      <p:sp>
        <p:nvSpPr>
          <p:cNvPr id="115" name="Hexagon 114">
            <a:extLst>
              <a:ext uri="{FF2B5EF4-FFF2-40B4-BE49-F238E27FC236}">
                <a16:creationId xmlns:a16="http://schemas.microsoft.com/office/drawing/2014/main" id="{AE9F3775-0C7C-2271-5616-09BF5C4AB26A}"/>
              </a:ext>
            </a:extLst>
          </p:cNvPr>
          <p:cNvSpPr/>
          <p:nvPr/>
        </p:nvSpPr>
        <p:spPr>
          <a:xfrm>
            <a:off x="6487818" y="4013817"/>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1728" y="350923"/>
                  <a:pt x="224310" y="183385"/>
                  <a:pt x="260942" y="0"/>
                </a:cubicBezTo>
                <a:cubicBezTo>
                  <a:pt x="461188" y="15505"/>
                  <a:pt x="873519" y="54187"/>
                  <a:pt x="949828" y="0"/>
                </a:cubicBezTo>
                <a:cubicBezTo>
                  <a:pt x="1020651" y="140601"/>
                  <a:pt x="1105899" y="400811"/>
                  <a:pt x="1210770" y="521884"/>
                </a:cubicBezTo>
                <a:cubicBezTo>
                  <a:pt x="1151364" y="659171"/>
                  <a:pt x="1015733" y="996623"/>
                  <a:pt x="949828" y="1043767"/>
                </a:cubicBezTo>
                <a:cubicBezTo>
                  <a:pt x="836827" y="1018496"/>
                  <a:pt x="385470" y="1074952"/>
                  <a:pt x="260942" y="1043767"/>
                </a:cubicBezTo>
                <a:cubicBezTo>
                  <a:pt x="224278" y="882571"/>
                  <a:pt x="92454" y="637836"/>
                  <a:pt x="0" y="521884"/>
                </a:cubicBezTo>
                <a:close/>
              </a:path>
              <a:path w="1210770" h="1043767" stroke="0" extrusionOk="0">
                <a:moveTo>
                  <a:pt x="0" y="521884"/>
                </a:moveTo>
                <a:cubicBezTo>
                  <a:pt x="41015" y="383670"/>
                  <a:pt x="174042" y="157889"/>
                  <a:pt x="260942" y="0"/>
                </a:cubicBezTo>
                <a:cubicBezTo>
                  <a:pt x="451675" y="4947"/>
                  <a:pt x="700007" y="-47168"/>
                  <a:pt x="949828" y="0"/>
                </a:cubicBezTo>
                <a:cubicBezTo>
                  <a:pt x="1099251" y="235544"/>
                  <a:pt x="1057943" y="299412"/>
                  <a:pt x="1210770" y="521884"/>
                </a:cubicBezTo>
                <a:cubicBezTo>
                  <a:pt x="1119895" y="677612"/>
                  <a:pt x="997885" y="931692"/>
                  <a:pt x="949828" y="1043767"/>
                </a:cubicBezTo>
                <a:cubicBezTo>
                  <a:pt x="620240" y="1028725"/>
                  <a:pt x="377717" y="1009806"/>
                  <a:pt x="260942" y="1043767"/>
                </a:cubicBezTo>
                <a:cubicBezTo>
                  <a:pt x="118459" y="862891"/>
                  <a:pt x="116559" y="694133"/>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54840206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bg1"/>
                </a:solidFill>
                <a:latin typeface="Segoe UI" panose="020B0502040204020203" pitchFamily="34" charset="0"/>
                <a:cs typeface="Segoe UI" panose="020B0502040204020203" pitchFamily="34" charset="0"/>
              </a:rPr>
              <a:t>Digital Support</a:t>
            </a:r>
          </a:p>
        </p:txBody>
      </p:sp>
      <p:sp>
        <p:nvSpPr>
          <p:cNvPr id="116" name="Hexagon 115">
            <a:extLst>
              <a:ext uri="{FF2B5EF4-FFF2-40B4-BE49-F238E27FC236}">
                <a16:creationId xmlns:a16="http://schemas.microsoft.com/office/drawing/2014/main" id="{7271E990-4369-F1CA-4A64-3F9D676F2DB6}"/>
              </a:ext>
            </a:extLst>
          </p:cNvPr>
          <p:cNvSpPr/>
          <p:nvPr/>
        </p:nvSpPr>
        <p:spPr>
          <a:xfrm>
            <a:off x="6487818" y="289126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54735" y="304154"/>
                  <a:pt x="189019" y="205439"/>
                  <a:pt x="260942" y="0"/>
                </a:cubicBezTo>
                <a:cubicBezTo>
                  <a:pt x="440813" y="-6136"/>
                  <a:pt x="865736" y="5756"/>
                  <a:pt x="949828" y="0"/>
                </a:cubicBezTo>
                <a:cubicBezTo>
                  <a:pt x="1082233" y="176969"/>
                  <a:pt x="1188365" y="360602"/>
                  <a:pt x="1210770" y="521884"/>
                </a:cubicBezTo>
                <a:cubicBezTo>
                  <a:pt x="1129495" y="780857"/>
                  <a:pt x="952377" y="957727"/>
                  <a:pt x="949828" y="1043767"/>
                </a:cubicBezTo>
                <a:cubicBezTo>
                  <a:pt x="693692" y="1059103"/>
                  <a:pt x="601638" y="1064707"/>
                  <a:pt x="260942" y="1043767"/>
                </a:cubicBezTo>
                <a:cubicBezTo>
                  <a:pt x="200604" y="874233"/>
                  <a:pt x="15832" y="635593"/>
                  <a:pt x="0" y="521884"/>
                </a:cubicBezTo>
                <a:close/>
              </a:path>
              <a:path w="1210770" h="1043767" stroke="0" extrusionOk="0">
                <a:moveTo>
                  <a:pt x="0" y="521884"/>
                </a:moveTo>
                <a:cubicBezTo>
                  <a:pt x="25981" y="436947"/>
                  <a:pt x="236208" y="88092"/>
                  <a:pt x="260942" y="0"/>
                </a:cubicBezTo>
                <a:cubicBezTo>
                  <a:pt x="363406" y="19899"/>
                  <a:pt x="625070" y="-17952"/>
                  <a:pt x="949828" y="0"/>
                </a:cubicBezTo>
                <a:cubicBezTo>
                  <a:pt x="1033504" y="85187"/>
                  <a:pt x="1073941" y="314223"/>
                  <a:pt x="1210770" y="521884"/>
                </a:cubicBezTo>
                <a:cubicBezTo>
                  <a:pt x="1133058" y="652369"/>
                  <a:pt x="984105" y="967732"/>
                  <a:pt x="949828" y="1043767"/>
                </a:cubicBezTo>
                <a:cubicBezTo>
                  <a:pt x="675003" y="1027543"/>
                  <a:pt x="425868" y="1073160"/>
                  <a:pt x="260942" y="1043767"/>
                </a:cubicBezTo>
                <a:cubicBezTo>
                  <a:pt x="131225" y="826574"/>
                  <a:pt x="44349" y="572079"/>
                  <a:pt x="0" y="521884"/>
                </a:cubicBezTo>
                <a:close/>
              </a:path>
            </a:pathLst>
          </a:custGeom>
          <a:solidFill>
            <a:srgbClr val="CD6543"/>
          </a:solidFill>
          <a:ln w="9525">
            <a:solidFill>
              <a:schemeClr val="tx1"/>
            </a:solidFill>
            <a:extLst>
              <a:ext uri="{C807C97D-BFC1-408E-A445-0C87EB9F89A2}">
                <ask:lineSketchStyleProps xmlns:ask="http://schemas.microsoft.com/office/drawing/2018/sketchyshapes" sd="391525500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solidFill>
                  <a:schemeClr val="bg1"/>
                </a:solidFill>
                <a:latin typeface="Segoe UI" panose="020B0502040204020203" pitchFamily="34" charset="0"/>
                <a:cs typeface="Segoe UI" panose="020B0502040204020203" pitchFamily="34" charset="0"/>
              </a:rPr>
              <a:t>Voluntary, Faith and Community groups</a:t>
            </a:r>
          </a:p>
        </p:txBody>
      </p:sp>
      <p:sp>
        <p:nvSpPr>
          <p:cNvPr id="117" name="Hexagon 116">
            <a:extLst>
              <a:ext uri="{FF2B5EF4-FFF2-40B4-BE49-F238E27FC236}">
                <a16:creationId xmlns:a16="http://schemas.microsoft.com/office/drawing/2014/main" id="{F120E9BD-2BF3-B1E8-3FAF-6B5AC028A164}"/>
              </a:ext>
            </a:extLst>
          </p:cNvPr>
          <p:cNvSpPr/>
          <p:nvPr/>
        </p:nvSpPr>
        <p:spPr>
          <a:xfrm>
            <a:off x="6487818" y="1768713"/>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4471" y="276956"/>
                  <a:pt x="264726" y="92683"/>
                  <a:pt x="260942" y="0"/>
                </a:cubicBezTo>
                <a:cubicBezTo>
                  <a:pt x="471332" y="57232"/>
                  <a:pt x="799343" y="18171"/>
                  <a:pt x="949828" y="0"/>
                </a:cubicBezTo>
                <a:cubicBezTo>
                  <a:pt x="1060810" y="233966"/>
                  <a:pt x="1112157" y="388546"/>
                  <a:pt x="1210770" y="521884"/>
                </a:cubicBezTo>
                <a:cubicBezTo>
                  <a:pt x="1053864" y="720899"/>
                  <a:pt x="1086193" y="801793"/>
                  <a:pt x="949828" y="1043767"/>
                </a:cubicBezTo>
                <a:cubicBezTo>
                  <a:pt x="643037" y="1001697"/>
                  <a:pt x="578985" y="1066252"/>
                  <a:pt x="260942" y="1043767"/>
                </a:cubicBezTo>
                <a:cubicBezTo>
                  <a:pt x="159238" y="892074"/>
                  <a:pt x="103560" y="794620"/>
                  <a:pt x="0" y="521884"/>
                </a:cubicBezTo>
                <a:close/>
              </a:path>
              <a:path w="1210770" h="1043767" stroke="0" extrusionOk="0">
                <a:moveTo>
                  <a:pt x="0" y="521884"/>
                </a:moveTo>
                <a:cubicBezTo>
                  <a:pt x="53164" y="431489"/>
                  <a:pt x="126723" y="233214"/>
                  <a:pt x="260942" y="0"/>
                </a:cubicBezTo>
                <a:cubicBezTo>
                  <a:pt x="405938" y="-18687"/>
                  <a:pt x="656285" y="54077"/>
                  <a:pt x="949828" y="0"/>
                </a:cubicBezTo>
                <a:cubicBezTo>
                  <a:pt x="1067471" y="216932"/>
                  <a:pt x="1146583" y="466176"/>
                  <a:pt x="1210770" y="521884"/>
                </a:cubicBezTo>
                <a:cubicBezTo>
                  <a:pt x="1086728" y="772918"/>
                  <a:pt x="1039107" y="807356"/>
                  <a:pt x="949828" y="1043767"/>
                </a:cubicBezTo>
                <a:cubicBezTo>
                  <a:pt x="877827" y="1095365"/>
                  <a:pt x="381977" y="1035255"/>
                  <a:pt x="260942" y="1043767"/>
                </a:cubicBezTo>
                <a:cubicBezTo>
                  <a:pt x="183295" y="828629"/>
                  <a:pt x="31486" y="69977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34070023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Youth Services</a:t>
            </a:r>
          </a:p>
        </p:txBody>
      </p:sp>
      <p:sp>
        <p:nvSpPr>
          <p:cNvPr id="118" name="Hexagon 117">
            <a:extLst>
              <a:ext uri="{FF2B5EF4-FFF2-40B4-BE49-F238E27FC236}">
                <a16:creationId xmlns:a16="http://schemas.microsoft.com/office/drawing/2014/main" id="{A97F3A53-350A-263E-4A1D-EB7EC874734E}"/>
              </a:ext>
            </a:extLst>
          </p:cNvPr>
          <p:cNvSpPr/>
          <p:nvPr/>
        </p:nvSpPr>
        <p:spPr>
          <a:xfrm>
            <a:off x="7515957" y="2328799"/>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4072" y="408496"/>
                  <a:pt x="175490" y="146346"/>
                  <a:pt x="260942" y="0"/>
                </a:cubicBezTo>
                <a:cubicBezTo>
                  <a:pt x="518087" y="-55831"/>
                  <a:pt x="769528" y="5387"/>
                  <a:pt x="949828" y="0"/>
                </a:cubicBezTo>
                <a:cubicBezTo>
                  <a:pt x="971752" y="91584"/>
                  <a:pt x="1206419" y="410377"/>
                  <a:pt x="1210770" y="521884"/>
                </a:cubicBezTo>
                <a:cubicBezTo>
                  <a:pt x="1091191" y="772524"/>
                  <a:pt x="1102660" y="812863"/>
                  <a:pt x="949828" y="1043767"/>
                </a:cubicBezTo>
                <a:cubicBezTo>
                  <a:pt x="640109" y="1047148"/>
                  <a:pt x="473944" y="1086706"/>
                  <a:pt x="260942" y="1043767"/>
                </a:cubicBezTo>
                <a:cubicBezTo>
                  <a:pt x="258810" y="963280"/>
                  <a:pt x="142178" y="735615"/>
                  <a:pt x="0" y="521884"/>
                </a:cubicBezTo>
                <a:close/>
              </a:path>
              <a:path w="1210770" h="1043767" stroke="0" extrusionOk="0">
                <a:moveTo>
                  <a:pt x="0" y="521884"/>
                </a:moveTo>
                <a:cubicBezTo>
                  <a:pt x="99202" y="409017"/>
                  <a:pt x="146788" y="150260"/>
                  <a:pt x="260942" y="0"/>
                </a:cubicBezTo>
                <a:cubicBezTo>
                  <a:pt x="336387" y="-34083"/>
                  <a:pt x="786909" y="-23899"/>
                  <a:pt x="949828" y="0"/>
                </a:cubicBezTo>
                <a:cubicBezTo>
                  <a:pt x="977654" y="57840"/>
                  <a:pt x="1129465" y="274746"/>
                  <a:pt x="1210770" y="521884"/>
                </a:cubicBezTo>
                <a:cubicBezTo>
                  <a:pt x="1092401" y="700915"/>
                  <a:pt x="1021201" y="938138"/>
                  <a:pt x="949828" y="1043767"/>
                </a:cubicBezTo>
                <a:cubicBezTo>
                  <a:pt x="631604" y="1008762"/>
                  <a:pt x="558679" y="1028548"/>
                  <a:pt x="260942" y="1043767"/>
                </a:cubicBezTo>
                <a:cubicBezTo>
                  <a:pt x="203646" y="910487"/>
                  <a:pt x="27447" y="594358"/>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69389930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School &amp; Post-16 Education</a:t>
            </a:r>
          </a:p>
        </p:txBody>
      </p:sp>
      <p:sp>
        <p:nvSpPr>
          <p:cNvPr id="119" name="Hexagon 118">
            <a:extLst>
              <a:ext uri="{FF2B5EF4-FFF2-40B4-BE49-F238E27FC236}">
                <a16:creationId xmlns:a16="http://schemas.microsoft.com/office/drawing/2014/main" id="{19AC7D52-DB0F-721D-FB63-0C265A03529E}"/>
              </a:ext>
            </a:extLst>
          </p:cNvPr>
          <p:cNvSpPr/>
          <p:nvPr/>
        </p:nvSpPr>
        <p:spPr>
          <a:xfrm>
            <a:off x="7515957" y="3448416"/>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2438" y="329673"/>
                  <a:pt x="180324" y="155117"/>
                  <a:pt x="260942" y="0"/>
                </a:cubicBezTo>
                <a:cubicBezTo>
                  <a:pt x="603183" y="-12443"/>
                  <a:pt x="767477" y="13052"/>
                  <a:pt x="949828" y="0"/>
                </a:cubicBezTo>
                <a:cubicBezTo>
                  <a:pt x="1089890" y="164491"/>
                  <a:pt x="1182855" y="420151"/>
                  <a:pt x="1210770" y="521884"/>
                </a:cubicBezTo>
                <a:cubicBezTo>
                  <a:pt x="1122524" y="604699"/>
                  <a:pt x="995321" y="960371"/>
                  <a:pt x="949828" y="1043767"/>
                </a:cubicBezTo>
                <a:cubicBezTo>
                  <a:pt x="614951" y="1049608"/>
                  <a:pt x="423136" y="1042532"/>
                  <a:pt x="260942" y="1043767"/>
                </a:cubicBezTo>
                <a:cubicBezTo>
                  <a:pt x="192796" y="860391"/>
                  <a:pt x="46952" y="657133"/>
                  <a:pt x="0" y="521884"/>
                </a:cubicBezTo>
                <a:close/>
              </a:path>
              <a:path w="1210770" h="1043767" stroke="0" extrusionOk="0">
                <a:moveTo>
                  <a:pt x="0" y="521884"/>
                </a:moveTo>
                <a:cubicBezTo>
                  <a:pt x="21675" y="372403"/>
                  <a:pt x="239090" y="54701"/>
                  <a:pt x="260942" y="0"/>
                </a:cubicBezTo>
                <a:cubicBezTo>
                  <a:pt x="403312" y="-46476"/>
                  <a:pt x="868051" y="-7939"/>
                  <a:pt x="949828" y="0"/>
                </a:cubicBezTo>
                <a:cubicBezTo>
                  <a:pt x="1024334" y="147273"/>
                  <a:pt x="1161494" y="405549"/>
                  <a:pt x="1210770" y="521884"/>
                </a:cubicBezTo>
                <a:cubicBezTo>
                  <a:pt x="1128652" y="731670"/>
                  <a:pt x="1035405" y="796164"/>
                  <a:pt x="949828" y="1043767"/>
                </a:cubicBezTo>
                <a:cubicBezTo>
                  <a:pt x="611064" y="993655"/>
                  <a:pt x="509097" y="1075467"/>
                  <a:pt x="260942" y="1043767"/>
                </a:cubicBezTo>
                <a:cubicBezTo>
                  <a:pt x="202676" y="908535"/>
                  <a:pt x="101510" y="60876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23588519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Nursery</a:t>
            </a:r>
          </a:p>
        </p:txBody>
      </p:sp>
      <p:sp>
        <p:nvSpPr>
          <p:cNvPr id="120" name="Hexagon 119">
            <a:extLst>
              <a:ext uri="{FF2B5EF4-FFF2-40B4-BE49-F238E27FC236}">
                <a16:creationId xmlns:a16="http://schemas.microsoft.com/office/drawing/2014/main" id="{F36920E1-5484-9BCE-EB1D-636CF7D32244}"/>
              </a:ext>
            </a:extLst>
          </p:cNvPr>
          <p:cNvSpPr/>
          <p:nvPr/>
        </p:nvSpPr>
        <p:spPr>
          <a:xfrm>
            <a:off x="7515957" y="4568034"/>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88521" y="442899"/>
                  <a:pt x="232212" y="63624"/>
                  <a:pt x="260942" y="0"/>
                </a:cubicBezTo>
                <a:cubicBezTo>
                  <a:pt x="445787" y="59663"/>
                  <a:pt x="737298" y="-13476"/>
                  <a:pt x="949828" y="0"/>
                </a:cubicBezTo>
                <a:cubicBezTo>
                  <a:pt x="978441" y="91328"/>
                  <a:pt x="1078641" y="336387"/>
                  <a:pt x="1210770" y="521884"/>
                </a:cubicBezTo>
                <a:cubicBezTo>
                  <a:pt x="1048399" y="744318"/>
                  <a:pt x="956713" y="981586"/>
                  <a:pt x="949828" y="1043767"/>
                </a:cubicBezTo>
                <a:cubicBezTo>
                  <a:pt x="724772" y="1044380"/>
                  <a:pt x="443809" y="1048416"/>
                  <a:pt x="260942" y="1043767"/>
                </a:cubicBezTo>
                <a:cubicBezTo>
                  <a:pt x="138788" y="888024"/>
                  <a:pt x="119957" y="763207"/>
                  <a:pt x="0" y="521884"/>
                </a:cubicBezTo>
                <a:close/>
              </a:path>
              <a:path w="1210770" h="1043767" stroke="0" extrusionOk="0">
                <a:moveTo>
                  <a:pt x="0" y="521884"/>
                </a:moveTo>
                <a:cubicBezTo>
                  <a:pt x="66001" y="438765"/>
                  <a:pt x="227401" y="67969"/>
                  <a:pt x="260942" y="0"/>
                </a:cubicBezTo>
                <a:cubicBezTo>
                  <a:pt x="575902" y="46544"/>
                  <a:pt x="869895" y="-15876"/>
                  <a:pt x="949828" y="0"/>
                </a:cubicBezTo>
                <a:cubicBezTo>
                  <a:pt x="986331" y="109320"/>
                  <a:pt x="1082639" y="273377"/>
                  <a:pt x="1210770" y="521884"/>
                </a:cubicBezTo>
                <a:cubicBezTo>
                  <a:pt x="1145509" y="744429"/>
                  <a:pt x="1077782" y="826019"/>
                  <a:pt x="949828" y="1043767"/>
                </a:cubicBezTo>
                <a:cubicBezTo>
                  <a:pt x="795746" y="1079671"/>
                  <a:pt x="345286" y="1051500"/>
                  <a:pt x="260942" y="1043767"/>
                </a:cubicBezTo>
                <a:cubicBezTo>
                  <a:pt x="176733" y="774526"/>
                  <a:pt x="93889" y="640776"/>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146845175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PCN Neighbour-hood team</a:t>
            </a:r>
          </a:p>
        </p:txBody>
      </p:sp>
      <p:sp>
        <p:nvSpPr>
          <p:cNvPr id="121" name="Hexagon 120">
            <a:extLst>
              <a:ext uri="{FF2B5EF4-FFF2-40B4-BE49-F238E27FC236}">
                <a16:creationId xmlns:a16="http://schemas.microsoft.com/office/drawing/2014/main" id="{5BF57132-74CA-C460-D411-26DCFAEF78F0}"/>
              </a:ext>
            </a:extLst>
          </p:cNvPr>
          <p:cNvSpPr/>
          <p:nvPr/>
        </p:nvSpPr>
        <p:spPr>
          <a:xfrm>
            <a:off x="6487818" y="5136370"/>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109719" y="322167"/>
                  <a:pt x="116543" y="252375"/>
                  <a:pt x="260942" y="0"/>
                </a:cubicBezTo>
                <a:cubicBezTo>
                  <a:pt x="599355" y="8210"/>
                  <a:pt x="706122" y="-61267"/>
                  <a:pt x="949828" y="0"/>
                </a:cubicBezTo>
                <a:cubicBezTo>
                  <a:pt x="1007103" y="161121"/>
                  <a:pt x="1144950" y="468843"/>
                  <a:pt x="1210770" y="521884"/>
                </a:cubicBezTo>
                <a:cubicBezTo>
                  <a:pt x="1182629" y="585778"/>
                  <a:pt x="1088218" y="796753"/>
                  <a:pt x="949828" y="1043767"/>
                </a:cubicBezTo>
                <a:cubicBezTo>
                  <a:pt x="768315" y="1023132"/>
                  <a:pt x="480808" y="1082649"/>
                  <a:pt x="260942" y="1043767"/>
                </a:cubicBezTo>
                <a:cubicBezTo>
                  <a:pt x="84588" y="806716"/>
                  <a:pt x="104434" y="727710"/>
                  <a:pt x="0" y="521884"/>
                </a:cubicBezTo>
                <a:close/>
              </a:path>
              <a:path w="1210770" h="1043767" stroke="0" extrusionOk="0">
                <a:moveTo>
                  <a:pt x="0" y="521884"/>
                </a:moveTo>
                <a:cubicBezTo>
                  <a:pt x="68521" y="368725"/>
                  <a:pt x="191205" y="117119"/>
                  <a:pt x="260942" y="0"/>
                </a:cubicBezTo>
                <a:cubicBezTo>
                  <a:pt x="602364" y="61339"/>
                  <a:pt x="819368" y="-33433"/>
                  <a:pt x="949828" y="0"/>
                </a:cubicBezTo>
                <a:cubicBezTo>
                  <a:pt x="953681" y="103350"/>
                  <a:pt x="1090790" y="345917"/>
                  <a:pt x="1210770" y="521884"/>
                </a:cubicBezTo>
                <a:cubicBezTo>
                  <a:pt x="1132070" y="764385"/>
                  <a:pt x="1018972" y="837971"/>
                  <a:pt x="949828" y="1043767"/>
                </a:cubicBezTo>
                <a:cubicBezTo>
                  <a:pt x="697034" y="1088333"/>
                  <a:pt x="542332" y="1006912"/>
                  <a:pt x="260942" y="1043767"/>
                </a:cubicBezTo>
                <a:cubicBezTo>
                  <a:pt x="99605" y="828317"/>
                  <a:pt x="134227" y="764633"/>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24281441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Pharmacy</a:t>
            </a:r>
          </a:p>
        </p:txBody>
      </p:sp>
      <p:sp>
        <p:nvSpPr>
          <p:cNvPr id="122" name="Hexagon 121">
            <a:extLst>
              <a:ext uri="{FF2B5EF4-FFF2-40B4-BE49-F238E27FC236}">
                <a16:creationId xmlns:a16="http://schemas.microsoft.com/office/drawing/2014/main" id="{2390CDA7-7927-3B66-9D14-E621BAD56F97}"/>
              </a:ext>
            </a:extLst>
          </p:cNvPr>
          <p:cNvSpPr/>
          <p:nvPr/>
        </p:nvSpPr>
        <p:spPr>
          <a:xfrm>
            <a:off x="10548066"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383" y="317637"/>
                  <a:pt x="140486" y="204409"/>
                  <a:pt x="261296" y="0"/>
                </a:cubicBezTo>
                <a:cubicBezTo>
                  <a:pt x="514099" y="54175"/>
                  <a:pt x="702734" y="-13620"/>
                  <a:pt x="949475" y="0"/>
                </a:cubicBezTo>
                <a:cubicBezTo>
                  <a:pt x="1024557" y="115590"/>
                  <a:pt x="1180893" y="357048"/>
                  <a:pt x="1210770" y="522591"/>
                </a:cubicBezTo>
                <a:cubicBezTo>
                  <a:pt x="1137383" y="619294"/>
                  <a:pt x="1072685" y="866084"/>
                  <a:pt x="949475" y="1045182"/>
                </a:cubicBezTo>
                <a:cubicBezTo>
                  <a:pt x="780010" y="1094200"/>
                  <a:pt x="533213" y="1029243"/>
                  <a:pt x="261296" y="1045182"/>
                </a:cubicBezTo>
                <a:cubicBezTo>
                  <a:pt x="202475" y="893392"/>
                  <a:pt x="18524" y="611366"/>
                  <a:pt x="0" y="522591"/>
                </a:cubicBezTo>
                <a:close/>
              </a:path>
              <a:path w="1210770" h="1045182" stroke="0" extrusionOk="0">
                <a:moveTo>
                  <a:pt x="0" y="522591"/>
                </a:moveTo>
                <a:cubicBezTo>
                  <a:pt x="82077" y="389505"/>
                  <a:pt x="232666" y="137361"/>
                  <a:pt x="261296" y="0"/>
                </a:cubicBezTo>
                <a:cubicBezTo>
                  <a:pt x="593953" y="22909"/>
                  <a:pt x="828005" y="-56787"/>
                  <a:pt x="949475" y="0"/>
                </a:cubicBezTo>
                <a:cubicBezTo>
                  <a:pt x="1018963" y="97211"/>
                  <a:pt x="1162418" y="403773"/>
                  <a:pt x="1210770" y="522591"/>
                </a:cubicBezTo>
                <a:cubicBezTo>
                  <a:pt x="1109892" y="798658"/>
                  <a:pt x="977536" y="935538"/>
                  <a:pt x="949475" y="1045182"/>
                </a:cubicBezTo>
                <a:cubicBezTo>
                  <a:pt x="871795" y="1004314"/>
                  <a:pt x="354170" y="983882"/>
                  <a:pt x="261296" y="1045182"/>
                </a:cubicBezTo>
                <a:cubicBezTo>
                  <a:pt x="189534" y="896011"/>
                  <a:pt x="29171" y="6829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6840171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Alternative Provision</a:t>
            </a:r>
          </a:p>
        </p:txBody>
      </p:sp>
      <p:sp>
        <p:nvSpPr>
          <p:cNvPr id="123" name="Hexagon 122">
            <a:extLst>
              <a:ext uri="{FF2B5EF4-FFF2-40B4-BE49-F238E27FC236}">
                <a16:creationId xmlns:a16="http://schemas.microsoft.com/office/drawing/2014/main" id="{58B12A03-7550-25FB-FCA4-A82BF2D3E1FB}"/>
              </a:ext>
            </a:extLst>
          </p:cNvPr>
          <p:cNvSpPr/>
          <p:nvPr/>
        </p:nvSpPr>
        <p:spPr>
          <a:xfrm>
            <a:off x="8530062" y="176800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92296" y="285680"/>
                  <a:pt x="212182" y="204340"/>
                  <a:pt x="261296" y="0"/>
                </a:cubicBezTo>
                <a:cubicBezTo>
                  <a:pt x="544009" y="12934"/>
                  <a:pt x="766965" y="-36418"/>
                  <a:pt x="949475" y="0"/>
                </a:cubicBezTo>
                <a:cubicBezTo>
                  <a:pt x="1056619" y="158841"/>
                  <a:pt x="1091679" y="269073"/>
                  <a:pt x="1210770" y="522591"/>
                </a:cubicBezTo>
                <a:cubicBezTo>
                  <a:pt x="1146779" y="564769"/>
                  <a:pt x="975258" y="952910"/>
                  <a:pt x="949475" y="1045182"/>
                </a:cubicBezTo>
                <a:cubicBezTo>
                  <a:pt x="708766" y="1024824"/>
                  <a:pt x="418214" y="1041201"/>
                  <a:pt x="261296" y="1045182"/>
                </a:cubicBezTo>
                <a:cubicBezTo>
                  <a:pt x="157128" y="904044"/>
                  <a:pt x="-5802" y="617749"/>
                  <a:pt x="0" y="522591"/>
                </a:cubicBezTo>
                <a:close/>
              </a:path>
              <a:path w="1210770" h="1045182" stroke="0" extrusionOk="0">
                <a:moveTo>
                  <a:pt x="0" y="522591"/>
                </a:moveTo>
                <a:cubicBezTo>
                  <a:pt x="74520" y="290696"/>
                  <a:pt x="184396" y="233169"/>
                  <a:pt x="261296" y="0"/>
                </a:cubicBezTo>
                <a:cubicBezTo>
                  <a:pt x="561858" y="-10557"/>
                  <a:pt x="871716" y="41379"/>
                  <a:pt x="949475" y="0"/>
                </a:cubicBezTo>
                <a:cubicBezTo>
                  <a:pt x="950187" y="116357"/>
                  <a:pt x="1044984" y="299292"/>
                  <a:pt x="1210770" y="522591"/>
                </a:cubicBezTo>
                <a:cubicBezTo>
                  <a:pt x="1111872" y="657452"/>
                  <a:pt x="1062244" y="786928"/>
                  <a:pt x="949475" y="1045182"/>
                </a:cubicBezTo>
                <a:cubicBezTo>
                  <a:pt x="835938" y="1004484"/>
                  <a:pt x="559355" y="1076465"/>
                  <a:pt x="261296" y="1045182"/>
                </a:cubicBezTo>
                <a:cubicBezTo>
                  <a:pt x="156825" y="899312"/>
                  <a:pt x="563" y="62756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4202757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Housing</a:t>
            </a:r>
          </a:p>
        </p:txBody>
      </p:sp>
      <p:sp>
        <p:nvSpPr>
          <p:cNvPr id="124" name="Hexagon 123">
            <a:extLst>
              <a:ext uri="{FF2B5EF4-FFF2-40B4-BE49-F238E27FC236}">
                <a16:creationId xmlns:a16="http://schemas.microsoft.com/office/drawing/2014/main" id="{6C861952-2EB6-2DC1-5345-DA99DDF62E5E}"/>
              </a:ext>
            </a:extLst>
          </p:cNvPr>
          <p:cNvSpPr/>
          <p:nvPr/>
        </p:nvSpPr>
        <p:spPr>
          <a:xfrm>
            <a:off x="8530062"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75463" y="287588"/>
                  <a:pt x="174134" y="169607"/>
                  <a:pt x="261296" y="0"/>
                </a:cubicBezTo>
                <a:cubicBezTo>
                  <a:pt x="589964" y="-9574"/>
                  <a:pt x="712945" y="40105"/>
                  <a:pt x="949475" y="0"/>
                </a:cubicBezTo>
                <a:cubicBezTo>
                  <a:pt x="1088203" y="245812"/>
                  <a:pt x="1145426" y="347014"/>
                  <a:pt x="1210770" y="522591"/>
                </a:cubicBezTo>
                <a:cubicBezTo>
                  <a:pt x="1166306" y="651715"/>
                  <a:pt x="1010587" y="972134"/>
                  <a:pt x="949475" y="1045182"/>
                </a:cubicBezTo>
                <a:cubicBezTo>
                  <a:pt x="716455" y="1023889"/>
                  <a:pt x="390647" y="1029437"/>
                  <a:pt x="261296" y="1045182"/>
                </a:cubicBezTo>
                <a:cubicBezTo>
                  <a:pt x="230534" y="979904"/>
                  <a:pt x="128057" y="711572"/>
                  <a:pt x="0" y="522591"/>
                </a:cubicBezTo>
                <a:close/>
              </a:path>
              <a:path w="1210770" h="1045182" stroke="0" extrusionOk="0">
                <a:moveTo>
                  <a:pt x="0" y="522591"/>
                </a:moveTo>
                <a:cubicBezTo>
                  <a:pt x="151438" y="271881"/>
                  <a:pt x="153277" y="177301"/>
                  <a:pt x="261296" y="0"/>
                </a:cubicBezTo>
                <a:cubicBezTo>
                  <a:pt x="424088" y="-48204"/>
                  <a:pt x="866403" y="39942"/>
                  <a:pt x="949475" y="0"/>
                </a:cubicBezTo>
                <a:cubicBezTo>
                  <a:pt x="1021797" y="159214"/>
                  <a:pt x="1138669" y="339969"/>
                  <a:pt x="1210770" y="522591"/>
                </a:cubicBezTo>
                <a:cubicBezTo>
                  <a:pt x="1114454" y="786206"/>
                  <a:pt x="962364" y="915692"/>
                  <a:pt x="949475" y="1045182"/>
                </a:cubicBezTo>
                <a:cubicBezTo>
                  <a:pt x="686043" y="1011774"/>
                  <a:pt x="480405" y="1042668"/>
                  <a:pt x="261296" y="1045182"/>
                </a:cubicBezTo>
                <a:cubicBezTo>
                  <a:pt x="117858" y="863732"/>
                  <a:pt x="83826" y="79320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67838468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CAFCASS</a:t>
            </a:r>
          </a:p>
        </p:txBody>
      </p:sp>
      <p:sp>
        <p:nvSpPr>
          <p:cNvPr id="125" name="Hexagon 124">
            <a:extLst>
              <a:ext uri="{FF2B5EF4-FFF2-40B4-BE49-F238E27FC236}">
                <a16:creationId xmlns:a16="http://schemas.microsoft.com/office/drawing/2014/main" id="{D9A8589D-AFCA-72D7-E9C5-224BC8C6BA25}"/>
              </a:ext>
            </a:extLst>
          </p:cNvPr>
          <p:cNvSpPr/>
          <p:nvPr/>
        </p:nvSpPr>
        <p:spPr>
          <a:xfrm>
            <a:off x="8530062"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73599" y="435771"/>
                  <a:pt x="125799" y="188513"/>
                  <a:pt x="261296" y="0"/>
                </a:cubicBezTo>
                <a:cubicBezTo>
                  <a:pt x="372660" y="7840"/>
                  <a:pt x="658397" y="23282"/>
                  <a:pt x="949475" y="0"/>
                </a:cubicBezTo>
                <a:cubicBezTo>
                  <a:pt x="975909" y="110507"/>
                  <a:pt x="1128037" y="286422"/>
                  <a:pt x="1210770" y="522591"/>
                </a:cubicBezTo>
                <a:cubicBezTo>
                  <a:pt x="1155522" y="729762"/>
                  <a:pt x="957021" y="918761"/>
                  <a:pt x="949475" y="1045182"/>
                </a:cubicBezTo>
                <a:cubicBezTo>
                  <a:pt x="770627" y="1014672"/>
                  <a:pt x="475596" y="1018509"/>
                  <a:pt x="261296" y="1045182"/>
                </a:cubicBezTo>
                <a:cubicBezTo>
                  <a:pt x="146478" y="808487"/>
                  <a:pt x="140566" y="688508"/>
                  <a:pt x="0" y="522591"/>
                </a:cubicBezTo>
                <a:close/>
              </a:path>
              <a:path w="1210770" h="1045182" stroke="0" extrusionOk="0">
                <a:moveTo>
                  <a:pt x="0" y="522591"/>
                </a:moveTo>
                <a:cubicBezTo>
                  <a:pt x="118389" y="259135"/>
                  <a:pt x="161378" y="248965"/>
                  <a:pt x="261296" y="0"/>
                </a:cubicBezTo>
                <a:cubicBezTo>
                  <a:pt x="338081" y="104"/>
                  <a:pt x="821945" y="-53568"/>
                  <a:pt x="949475" y="0"/>
                </a:cubicBezTo>
                <a:cubicBezTo>
                  <a:pt x="1014521" y="64412"/>
                  <a:pt x="1104711" y="397521"/>
                  <a:pt x="1210770" y="522591"/>
                </a:cubicBezTo>
                <a:cubicBezTo>
                  <a:pt x="1113530" y="602954"/>
                  <a:pt x="998782" y="970933"/>
                  <a:pt x="949475" y="1045182"/>
                </a:cubicBezTo>
                <a:cubicBezTo>
                  <a:pt x="839306" y="1089966"/>
                  <a:pt x="474916" y="984698"/>
                  <a:pt x="261296" y="1045182"/>
                </a:cubicBezTo>
                <a:cubicBezTo>
                  <a:pt x="186846" y="795955"/>
                  <a:pt x="39543" y="65163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1698994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100" b="1">
                <a:latin typeface="Segoe UI" panose="020B0502040204020203" pitchFamily="34" charset="0"/>
                <a:cs typeface="Segoe UI" panose="020B0502040204020203" pitchFamily="34" charset="0"/>
              </a:rPr>
              <a:t>Drug &amp; Alcohol Misuse</a:t>
            </a:r>
          </a:p>
        </p:txBody>
      </p:sp>
      <p:sp>
        <p:nvSpPr>
          <p:cNvPr id="126" name="Hexagon 125">
            <a:extLst>
              <a:ext uri="{FF2B5EF4-FFF2-40B4-BE49-F238E27FC236}">
                <a16:creationId xmlns:a16="http://schemas.microsoft.com/office/drawing/2014/main" id="{59A2C73B-25E1-7410-C426-8EECE18FC984}"/>
              </a:ext>
            </a:extLst>
          </p:cNvPr>
          <p:cNvSpPr/>
          <p:nvPr/>
        </p:nvSpPr>
        <p:spPr>
          <a:xfrm>
            <a:off x="8530062" y="513566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0712" y="451502"/>
                  <a:pt x="166976" y="188998"/>
                  <a:pt x="261296" y="0"/>
                </a:cubicBezTo>
                <a:cubicBezTo>
                  <a:pt x="566278" y="51549"/>
                  <a:pt x="760067" y="26617"/>
                  <a:pt x="949475" y="0"/>
                </a:cubicBezTo>
                <a:cubicBezTo>
                  <a:pt x="1073148" y="224294"/>
                  <a:pt x="1144219" y="458508"/>
                  <a:pt x="1210770" y="522591"/>
                </a:cubicBezTo>
                <a:cubicBezTo>
                  <a:pt x="1120336" y="751254"/>
                  <a:pt x="1026650" y="816225"/>
                  <a:pt x="949475" y="1045182"/>
                </a:cubicBezTo>
                <a:cubicBezTo>
                  <a:pt x="606025" y="1066029"/>
                  <a:pt x="485724" y="1054426"/>
                  <a:pt x="261296" y="1045182"/>
                </a:cubicBezTo>
                <a:cubicBezTo>
                  <a:pt x="162773" y="839597"/>
                  <a:pt x="47475" y="664147"/>
                  <a:pt x="0" y="522591"/>
                </a:cubicBezTo>
                <a:close/>
              </a:path>
              <a:path w="1210770" h="1045182" stroke="0" extrusionOk="0">
                <a:moveTo>
                  <a:pt x="0" y="522591"/>
                </a:moveTo>
                <a:cubicBezTo>
                  <a:pt x="71048" y="277308"/>
                  <a:pt x="151616" y="193144"/>
                  <a:pt x="261296" y="0"/>
                </a:cubicBezTo>
                <a:cubicBezTo>
                  <a:pt x="601257" y="18001"/>
                  <a:pt x="638387" y="25313"/>
                  <a:pt x="949475" y="0"/>
                </a:cubicBezTo>
                <a:cubicBezTo>
                  <a:pt x="1102640" y="210661"/>
                  <a:pt x="1089712" y="339937"/>
                  <a:pt x="1210770" y="522591"/>
                </a:cubicBezTo>
                <a:cubicBezTo>
                  <a:pt x="1059099" y="749399"/>
                  <a:pt x="1039456" y="908728"/>
                  <a:pt x="949475" y="1045182"/>
                </a:cubicBezTo>
                <a:cubicBezTo>
                  <a:pt x="620882" y="1104668"/>
                  <a:pt x="431842" y="1073259"/>
                  <a:pt x="261296" y="1045182"/>
                </a:cubicBezTo>
                <a:cubicBezTo>
                  <a:pt x="195714" y="827917"/>
                  <a:pt x="75499" y="638631"/>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1354684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Fire &amp; Rescue</a:t>
            </a:r>
          </a:p>
        </p:txBody>
      </p:sp>
      <p:sp>
        <p:nvSpPr>
          <p:cNvPr id="127" name="Hexagon 126">
            <a:extLst>
              <a:ext uri="{FF2B5EF4-FFF2-40B4-BE49-F238E27FC236}">
                <a16:creationId xmlns:a16="http://schemas.microsoft.com/office/drawing/2014/main" id="{FC2F81B2-14F7-0D9B-A961-6F22D17905F5}"/>
              </a:ext>
            </a:extLst>
          </p:cNvPr>
          <p:cNvSpPr/>
          <p:nvPr/>
        </p:nvSpPr>
        <p:spPr>
          <a:xfrm>
            <a:off x="10548066" y="401124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9840" y="348275"/>
                  <a:pt x="190349" y="112973"/>
                  <a:pt x="261296" y="0"/>
                </a:cubicBezTo>
                <a:cubicBezTo>
                  <a:pt x="578708" y="169"/>
                  <a:pt x="835167" y="-6351"/>
                  <a:pt x="949475" y="0"/>
                </a:cubicBezTo>
                <a:cubicBezTo>
                  <a:pt x="1065958" y="143951"/>
                  <a:pt x="1116562" y="370167"/>
                  <a:pt x="1210770" y="522591"/>
                </a:cubicBezTo>
                <a:cubicBezTo>
                  <a:pt x="1164388" y="687093"/>
                  <a:pt x="1032809" y="841661"/>
                  <a:pt x="949475" y="1045182"/>
                </a:cubicBezTo>
                <a:cubicBezTo>
                  <a:pt x="776827" y="1076599"/>
                  <a:pt x="349741" y="1002877"/>
                  <a:pt x="261296" y="1045182"/>
                </a:cubicBezTo>
                <a:cubicBezTo>
                  <a:pt x="151753" y="891283"/>
                  <a:pt x="88445" y="624351"/>
                  <a:pt x="0" y="522591"/>
                </a:cubicBezTo>
                <a:close/>
              </a:path>
              <a:path w="1210770" h="1045182" stroke="0" extrusionOk="0">
                <a:moveTo>
                  <a:pt x="0" y="522591"/>
                </a:moveTo>
                <a:cubicBezTo>
                  <a:pt x="82867" y="418830"/>
                  <a:pt x="157657" y="207670"/>
                  <a:pt x="261296" y="0"/>
                </a:cubicBezTo>
                <a:cubicBezTo>
                  <a:pt x="448393" y="-14144"/>
                  <a:pt x="841651" y="55209"/>
                  <a:pt x="949475" y="0"/>
                </a:cubicBezTo>
                <a:cubicBezTo>
                  <a:pt x="1054926" y="214870"/>
                  <a:pt x="1160947" y="401460"/>
                  <a:pt x="1210770" y="522591"/>
                </a:cubicBezTo>
                <a:cubicBezTo>
                  <a:pt x="1137742" y="558900"/>
                  <a:pt x="1051158" y="796470"/>
                  <a:pt x="949475" y="1045182"/>
                </a:cubicBezTo>
                <a:cubicBezTo>
                  <a:pt x="715341" y="1040067"/>
                  <a:pt x="506244" y="988761"/>
                  <a:pt x="261296" y="1045182"/>
                </a:cubicBezTo>
                <a:cubicBezTo>
                  <a:pt x="167561" y="949411"/>
                  <a:pt x="74988" y="62189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343987829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Residential &amp; Nursing Care</a:t>
            </a:r>
          </a:p>
        </p:txBody>
      </p:sp>
      <p:sp>
        <p:nvSpPr>
          <p:cNvPr id="128" name="Hexagon 127">
            <a:extLst>
              <a:ext uri="{FF2B5EF4-FFF2-40B4-BE49-F238E27FC236}">
                <a16:creationId xmlns:a16="http://schemas.microsoft.com/office/drawing/2014/main" id="{40307307-8BFB-DE2C-3F73-37B32C9429DE}"/>
              </a:ext>
            </a:extLst>
          </p:cNvPr>
          <p:cNvSpPr/>
          <p:nvPr/>
        </p:nvSpPr>
        <p:spPr>
          <a:xfrm>
            <a:off x="9546822" y="2320752"/>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24337" y="455622"/>
                  <a:pt x="172781" y="82222"/>
                  <a:pt x="261296" y="0"/>
                </a:cubicBezTo>
                <a:cubicBezTo>
                  <a:pt x="577578" y="35732"/>
                  <a:pt x="716985" y="33187"/>
                  <a:pt x="949475" y="0"/>
                </a:cubicBezTo>
                <a:cubicBezTo>
                  <a:pt x="1112294" y="213528"/>
                  <a:pt x="1149372" y="422900"/>
                  <a:pt x="1210770" y="522591"/>
                </a:cubicBezTo>
                <a:cubicBezTo>
                  <a:pt x="1147631" y="660363"/>
                  <a:pt x="972266" y="942843"/>
                  <a:pt x="949475" y="1045182"/>
                </a:cubicBezTo>
                <a:cubicBezTo>
                  <a:pt x="677051" y="1027612"/>
                  <a:pt x="388944" y="1074509"/>
                  <a:pt x="261296" y="1045182"/>
                </a:cubicBezTo>
                <a:cubicBezTo>
                  <a:pt x="185684" y="875683"/>
                  <a:pt x="54804" y="636687"/>
                  <a:pt x="0" y="522591"/>
                </a:cubicBezTo>
                <a:close/>
              </a:path>
              <a:path w="1210770" h="1045182" stroke="0" extrusionOk="0">
                <a:moveTo>
                  <a:pt x="0" y="522591"/>
                </a:moveTo>
                <a:cubicBezTo>
                  <a:pt x="38482" y="470470"/>
                  <a:pt x="185647" y="123348"/>
                  <a:pt x="261296" y="0"/>
                </a:cubicBezTo>
                <a:cubicBezTo>
                  <a:pt x="381699" y="60172"/>
                  <a:pt x="704193" y="-39697"/>
                  <a:pt x="949475" y="0"/>
                </a:cubicBezTo>
                <a:cubicBezTo>
                  <a:pt x="1042785" y="155792"/>
                  <a:pt x="1079903" y="342833"/>
                  <a:pt x="1210770" y="522591"/>
                </a:cubicBezTo>
                <a:cubicBezTo>
                  <a:pt x="1038567" y="757285"/>
                  <a:pt x="980950" y="896263"/>
                  <a:pt x="949475" y="1045182"/>
                </a:cubicBezTo>
                <a:cubicBezTo>
                  <a:pt x="773046" y="1044726"/>
                  <a:pt x="575497" y="995825"/>
                  <a:pt x="261296" y="1045182"/>
                </a:cubicBezTo>
                <a:cubicBezTo>
                  <a:pt x="241435" y="930139"/>
                  <a:pt x="115768" y="761854"/>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3448610">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Probation</a:t>
            </a:r>
          </a:p>
        </p:txBody>
      </p:sp>
      <p:sp>
        <p:nvSpPr>
          <p:cNvPr id="129" name="Hexagon 128">
            <a:extLst>
              <a:ext uri="{FF2B5EF4-FFF2-40B4-BE49-F238E27FC236}">
                <a16:creationId xmlns:a16="http://schemas.microsoft.com/office/drawing/2014/main" id="{1CC051B1-1598-FF88-3299-AE4879B70337}"/>
              </a:ext>
            </a:extLst>
          </p:cNvPr>
          <p:cNvSpPr/>
          <p:nvPr/>
        </p:nvSpPr>
        <p:spPr>
          <a:xfrm>
            <a:off x="9546822" y="344899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36030" y="436227"/>
                  <a:pt x="234498" y="139067"/>
                  <a:pt x="261296" y="0"/>
                </a:cubicBezTo>
                <a:cubicBezTo>
                  <a:pt x="540924" y="17257"/>
                  <a:pt x="776861" y="-61698"/>
                  <a:pt x="949475" y="0"/>
                </a:cubicBezTo>
                <a:cubicBezTo>
                  <a:pt x="1044922" y="208726"/>
                  <a:pt x="1068209" y="279627"/>
                  <a:pt x="1210770" y="522591"/>
                </a:cubicBezTo>
                <a:cubicBezTo>
                  <a:pt x="1113357" y="675871"/>
                  <a:pt x="972911" y="967169"/>
                  <a:pt x="949475" y="1045182"/>
                </a:cubicBezTo>
                <a:cubicBezTo>
                  <a:pt x="837641" y="1075594"/>
                  <a:pt x="580871" y="1023788"/>
                  <a:pt x="261296" y="1045182"/>
                </a:cubicBezTo>
                <a:cubicBezTo>
                  <a:pt x="193947" y="955270"/>
                  <a:pt x="38918" y="612669"/>
                  <a:pt x="0" y="522591"/>
                </a:cubicBezTo>
                <a:close/>
              </a:path>
              <a:path w="1210770" h="1045182" stroke="0" extrusionOk="0">
                <a:moveTo>
                  <a:pt x="0" y="522591"/>
                </a:moveTo>
                <a:cubicBezTo>
                  <a:pt x="148745" y="277478"/>
                  <a:pt x="89677" y="228820"/>
                  <a:pt x="261296" y="0"/>
                </a:cubicBezTo>
                <a:cubicBezTo>
                  <a:pt x="395801" y="-54174"/>
                  <a:pt x="670973" y="-42884"/>
                  <a:pt x="949475" y="0"/>
                </a:cubicBezTo>
                <a:cubicBezTo>
                  <a:pt x="1073592" y="253022"/>
                  <a:pt x="1194476" y="396476"/>
                  <a:pt x="1210770" y="522591"/>
                </a:cubicBezTo>
                <a:cubicBezTo>
                  <a:pt x="1149202" y="652596"/>
                  <a:pt x="990045" y="876517"/>
                  <a:pt x="949475" y="1045182"/>
                </a:cubicBezTo>
                <a:cubicBezTo>
                  <a:pt x="672592" y="1084574"/>
                  <a:pt x="497135" y="1003849"/>
                  <a:pt x="261296" y="1045182"/>
                </a:cubicBezTo>
                <a:cubicBezTo>
                  <a:pt x="182033" y="834077"/>
                  <a:pt x="90303" y="649807"/>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953674144">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Police</a:t>
            </a:r>
          </a:p>
        </p:txBody>
      </p:sp>
      <p:sp>
        <p:nvSpPr>
          <p:cNvPr id="130" name="Hexagon 129">
            <a:extLst>
              <a:ext uri="{FF2B5EF4-FFF2-40B4-BE49-F238E27FC236}">
                <a16:creationId xmlns:a16="http://schemas.microsoft.com/office/drawing/2014/main" id="{084E0A16-1637-4BD7-C325-7B7020FC6C9D}"/>
              </a:ext>
            </a:extLst>
          </p:cNvPr>
          <p:cNvSpPr/>
          <p:nvPr/>
        </p:nvSpPr>
        <p:spPr>
          <a:xfrm>
            <a:off x="9546822" y="4577266"/>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63128" y="368843"/>
                  <a:pt x="185387" y="201778"/>
                  <a:pt x="261296" y="0"/>
                </a:cubicBezTo>
                <a:cubicBezTo>
                  <a:pt x="368248" y="47975"/>
                  <a:pt x="824494" y="-6755"/>
                  <a:pt x="949475" y="0"/>
                </a:cubicBezTo>
                <a:cubicBezTo>
                  <a:pt x="944739" y="107669"/>
                  <a:pt x="1138008" y="387328"/>
                  <a:pt x="1210770" y="522591"/>
                </a:cubicBezTo>
                <a:cubicBezTo>
                  <a:pt x="1059669" y="734806"/>
                  <a:pt x="1008303" y="980117"/>
                  <a:pt x="949475" y="1045182"/>
                </a:cubicBezTo>
                <a:cubicBezTo>
                  <a:pt x="845379" y="1076497"/>
                  <a:pt x="379044" y="995230"/>
                  <a:pt x="261296" y="1045182"/>
                </a:cubicBezTo>
                <a:cubicBezTo>
                  <a:pt x="182167" y="934483"/>
                  <a:pt x="60935" y="709726"/>
                  <a:pt x="0" y="522591"/>
                </a:cubicBezTo>
                <a:close/>
              </a:path>
              <a:path w="1210770" h="1045182" stroke="0" extrusionOk="0">
                <a:moveTo>
                  <a:pt x="0" y="522591"/>
                </a:moveTo>
                <a:cubicBezTo>
                  <a:pt x="109078" y="380430"/>
                  <a:pt x="121488" y="227345"/>
                  <a:pt x="261296" y="0"/>
                </a:cubicBezTo>
                <a:cubicBezTo>
                  <a:pt x="560765" y="-9925"/>
                  <a:pt x="646934" y="-27763"/>
                  <a:pt x="949475" y="0"/>
                </a:cubicBezTo>
                <a:cubicBezTo>
                  <a:pt x="1059440" y="130295"/>
                  <a:pt x="1100384" y="319846"/>
                  <a:pt x="1210770" y="522591"/>
                </a:cubicBezTo>
                <a:cubicBezTo>
                  <a:pt x="1167215" y="599162"/>
                  <a:pt x="1043544" y="789436"/>
                  <a:pt x="949475" y="1045182"/>
                </a:cubicBezTo>
                <a:cubicBezTo>
                  <a:pt x="669330" y="1000050"/>
                  <a:pt x="393498" y="1103185"/>
                  <a:pt x="261296" y="1045182"/>
                </a:cubicBezTo>
                <a:cubicBezTo>
                  <a:pt x="142575" y="902073"/>
                  <a:pt x="99186" y="619526"/>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2532810151">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Prison</a:t>
            </a:r>
          </a:p>
        </p:txBody>
      </p:sp>
      <p:sp>
        <p:nvSpPr>
          <p:cNvPr id="131" name="Hexagon 130">
            <a:extLst>
              <a:ext uri="{FF2B5EF4-FFF2-40B4-BE49-F238E27FC236}">
                <a16:creationId xmlns:a16="http://schemas.microsoft.com/office/drawing/2014/main" id="{0A70FC62-2CC6-86D9-44AE-18D8460EBA6F}"/>
              </a:ext>
            </a:extLst>
          </p:cNvPr>
          <p:cNvSpPr/>
          <p:nvPr/>
        </p:nvSpPr>
        <p:spPr>
          <a:xfrm>
            <a:off x="7515957"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69223" y="290477"/>
                  <a:pt x="136622" y="195664"/>
                  <a:pt x="260942" y="0"/>
                </a:cubicBezTo>
                <a:cubicBezTo>
                  <a:pt x="420749" y="5432"/>
                  <a:pt x="816931" y="44593"/>
                  <a:pt x="949828" y="0"/>
                </a:cubicBezTo>
                <a:cubicBezTo>
                  <a:pt x="1008628" y="94444"/>
                  <a:pt x="1057383" y="306403"/>
                  <a:pt x="1210770" y="521884"/>
                </a:cubicBezTo>
                <a:cubicBezTo>
                  <a:pt x="1164430" y="586670"/>
                  <a:pt x="1055881" y="946973"/>
                  <a:pt x="949828" y="1043767"/>
                </a:cubicBezTo>
                <a:cubicBezTo>
                  <a:pt x="759295" y="984013"/>
                  <a:pt x="432859" y="1066562"/>
                  <a:pt x="260942" y="1043767"/>
                </a:cubicBezTo>
                <a:cubicBezTo>
                  <a:pt x="240061" y="925509"/>
                  <a:pt x="65446" y="661634"/>
                  <a:pt x="0" y="521884"/>
                </a:cubicBezTo>
                <a:close/>
              </a:path>
              <a:path w="1210770" h="1043767" stroke="0" extrusionOk="0">
                <a:moveTo>
                  <a:pt x="0" y="521884"/>
                </a:moveTo>
                <a:cubicBezTo>
                  <a:pt x="88487" y="454375"/>
                  <a:pt x="146113" y="165455"/>
                  <a:pt x="260942" y="0"/>
                </a:cubicBezTo>
                <a:cubicBezTo>
                  <a:pt x="559959" y="48161"/>
                  <a:pt x="607012" y="-49833"/>
                  <a:pt x="949828" y="0"/>
                </a:cubicBezTo>
                <a:cubicBezTo>
                  <a:pt x="1032806" y="101676"/>
                  <a:pt x="1179012" y="382717"/>
                  <a:pt x="1210770" y="521884"/>
                </a:cubicBezTo>
                <a:cubicBezTo>
                  <a:pt x="1048541" y="747672"/>
                  <a:pt x="999188" y="902129"/>
                  <a:pt x="949828" y="1043767"/>
                </a:cubicBezTo>
                <a:cubicBezTo>
                  <a:pt x="699551" y="1015327"/>
                  <a:pt x="572746" y="1075399"/>
                  <a:pt x="260942" y="1043767"/>
                </a:cubicBezTo>
                <a:cubicBezTo>
                  <a:pt x="185019" y="892151"/>
                  <a:pt x="4786" y="64379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758030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Village Agent</a:t>
            </a:r>
          </a:p>
        </p:txBody>
      </p:sp>
      <p:sp>
        <p:nvSpPr>
          <p:cNvPr id="132" name="Hexagon 131">
            <a:extLst>
              <a:ext uri="{FF2B5EF4-FFF2-40B4-BE49-F238E27FC236}">
                <a16:creationId xmlns:a16="http://schemas.microsoft.com/office/drawing/2014/main" id="{753D978E-F12C-32D4-0E1A-2122CA3F67E3}"/>
              </a:ext>
            </a:extLst>
          </p:cNvPr>
          <p:cNvSpPr/>
          <p:nvPr/>
        </p:nvSpPr>
        <p:spPr>
          <a:xfrm>
            <a:off x="5470306" y="120918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40805" y="427405"/>
                  <a:pt x="252444" y="129720"/>
                  <a:pt x="260942" y="0"/>
                </a:cubicBezTo>
                <a:cubicBezTo>
                  <a:pt x="416383" y="39972"/>
                  <a:pt x="827673" y="-35908"/>
                  <a:pt x="949828" y="0"/>
                </a:cubicBezTo>
                <a:cubicBezTo>
                  <a:pt x="1009278" y="143838"/>
                  <a:pt x="1155249" y="385862"/>
                  <a:pt x="1210770" y="521884"/>
                </a:cubicBezTo>
                <a:cubicBezTo>
                  <a:pt x="1132720" y="574031"/>
                  <a:pt x="978419" y="984919"/>
                  <a:pt x="949828" y="1043767"/>
                </a:cubicBezTo>
                <a:cubicBezTo>
                  <a:pt x="708874" y="1040401"/>
                  <a:pt x="541144" y="1011137"/>
                  <a:pt x="260942" y="1043767"/>
                </a:cubicBezTo>
                <a:cubicBezTo>
                  <a:pt x="144174" y="848661"/>
                  <a:pt x="94362" y="620158"/>
                  <a:pt x="0" y="521884"/>
                </a:cubicBezTo>
                <a:close/>
              </a:path>
              <a:path w="1210770" h="1043767" stroke="0" extrusionOk="0">
                <a:moveTo>
                  <a:pt x="0" y="521884"/>
                </a:moveTo>
                <a:cubicBezTo>
                  <a:pt x="-3335" y="450811"/>
                  <a:pt x="234355" y="51983"/>
                  <a:pt x="260942" y="0"/>
                </a:cubicBezTo>
                <a:cubicBezTo>
                  <a:pt x="512526" y="-55499"/>
                  <a:pt x="655259" y="58333"/>
                  <a:pt x="949828" y="0"/>
                </a:cubicBezTo>
                <a:cubicBezTo>
                  <a:pt x="989439" y="88040"/>
                  <a:pt x="1171450" y="422895"/>
                  <a:pt x="1210770" y="521884"/>
                </a:cubicBezTo>
                <a:cubicBezTo>
                  <a:pt x="1129154" y="761158"/>
                  <a:pt x="977496" y="900742"/>
                  <a:pt x="949828" y="1043767"/>
                </a:cubicBezTo>
                <a:cubicBezTo>
                  <a:pt x="832567" y="1044151"/>
                  <a:pt x="572004" y="1091867"/>
                  <a:pt x="260942" y="1043767"/>
                </a:cubicBezTo>
                <a:cubicBezTo>
                  <a:pt x="113133" y="853446"/>
                  <a:pt x="137142" y="747330"/>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2990206476">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Arts &amp; Culture</a:t>
            </a:r>
          </a:p>
        </p:txBody>
      </p:sp>
      <p:sp>
        <p:nvSpPr>
          <p:cNvPr id="133" name="TextBox 48">
            <a:extLst>
              <a:ext uri="{FF2B5EF4-FFF2-40B4-BE49-F238E27FC236}">
                <a16:creationId xmlns:a16="http://schemas.microsoft.com/office/drawing/2014/main" id="{00F3BAA4-C7FC-1FF9-253B-AE398A4B210C}"/>
              </a:ext>
            </a:extLst>
          </p:cNvPr>
          <p:cNvSpPr txBox="1"/>
          <p:nvPr/>
        </p:nvSpPr>
        <p:spPr>
          <a:xfrm>
            <a:off x="-87273" y="85706"/>
            <a:ext cx="4509440" cy="584775"/>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solidFill>
                  <a:srgbClr val="19233E"/>
                </a:solidFill>
                <a:latin typeface="Museo Sans Rounded 900" panose="02000000000000000000" pitchFamily="50" charset="0"/>
                <a:cs typeface="Shree Devanagari 714" panose="02000600000000000000" pitchFamily="2" charset="0"/>
              </a:rPr>
              <a:t>The early help system</a:t>
            </a:r>
          </a:p>
        </p:txBody>
      </p:sp>
      <p:sp>
        <p:nvSpPr>
          <p:cNvPr id="134" name="TextBox 133">
            <a:extLst>
              <a:ext uri="{FF2B5EF4-FFF2-40B4-BE49-F238E27FC236}">
                <a16:creationId xmlns:a16="http://schemas.microsoft.com/office/drawing/2014/main" id="{8E268059-2B1C-C889-F7C7-3C4BAFABB92F}"/>
              </a:ext>
            </a:extLst>
          </p:cNvPr>
          <p:cNvSpPr txBox="1"/>
          <p:nvPr/>
        </p:nvSpPr>
        <p:spPr>
          <a:xfrm>
            <a:off x="96231" y="5535855"/>
            <a:ext cx="2071216" cy="1200329"/>
          </a:xfrm>
          <a:prstGeom prst="rect">
            <a:avLst/>
          </a:prstGeom>
          <a:noFill/>
          <a:effectLst/>
        </p:spPr>
        <p:txBody>
          <a:bodyPr wrap="square" rtlCol="0">
            <a:spAutoFit/>
          </a:bodyPr>
          <a:lstStyle/>
          <a:p>
            <a:r>
              <a:rPr lang="en-GB" b="1">
                <a:solidFill>
                  <a:srgbClr val="1A162E"/>
                </a:solidFill>
              </a:rPr>
              <a:t>Key:</a:t>
            </a:r>
          </a:p>
          <a:p>
            <a:r>
              <a:rPr lang="en-GB" b="1">
                <a:solidFill>
                  <a:srgbClr val="CD6543"/>
                </a:solidFill>
              </a:rPr>
              <a:t>Community</a:t>
            </a:r>
          </a:p>
          <a:p>
            <a:r>
              <a:rPr lang="en-GB" b="1">
                <a:solidFill>
                  <a:srgbClr val="427BBF"/>
                </a:solidFill>
              </a:rPr>
              <a:t>Universal</a:t>
            </a:r>
          </a:p>
          <a:p>
            <a:r>
              <a:rPr lang="en-GB" b="1">
                <a:solidFill>
                  <a:srgbClr val="DC4C65"/>
                </a:solidFill>
              </a:rPr>
              <a:t>Acute &amp; Targeted</a:t>
            </a:r>
          </a:p>
        </p:txBody>
      </p:sp>
      <p:sp>
        <p:nvSpPr>
          <p:cNvPr id="135" name="Hexagon 134">
            <a:extLst>
              <a:ext uri="{FF2B5EF4-FFF2-40B4-BE49-F238E27FC236}">
                <a16:creationId xmlns:a16="http://schemas.microsoft.com/office/drawing/2014/main" id="{26300DB1-8A9B-3036-1198-216374C314D1}"/>
              </a:ext>
            </a:extLst>
          </p:cNvPr>
          <p:cNvSpPr/>
          <p:nvPr/>
        </p:nvSpPr>
        <p:spPr>
          <a:xfrm>
            <a:off x="365519" y="2882779"/>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11966" y="376416"/>
                  <a:pt x="191252" y="162782"/>
                  <a:pt x="261296" y="0"/>
                </a:cubicBezTo>
                <a:cubicBezTo>
                  <a:pt x="461773" y="-48131"/>
                  <a:pt x="780450" y="-7529"/>
                  <a:pt x="949475" y="0"/>
                </a:cubicBezTo>
                <a:cubicBezTo>
                  <a:pt x="1032742" y="241687"/>
                  <a:pt x="1128634" y="393036"/>
                  <a:pt x="1210770" y="522591"/>
                </a:cubicBezTo>
                <a:cubicBezTo>
                  <a:pt x="1171385" y="587901"/>
                  <a:pt x="1010309" y="818518"/>
                  <a:pt x="949475" y="1045182"/>
                </a:cubicBezTo>
                <a:cubicBezTo>
                  <a:pt x="770471" y="1037601"/>
                  <a:pt x="354762" y="1088696"/>
                  <a:pt x="261296" y="1045182"/>
                </a:cubicBezTo>
                <a:cubicBezTo>
                  <a:pt x="145058" y="894733"/>
                  <a:pt x="53887" y="618803"/>
                  <a:pt x="0" y="522591"/>
                </a:cubicBezTo>
                <a:close/>
              </a:path>
              <a:path w="1210770" h="1045182" stroke="0" extrusionOk="0">
                <a:moveTo>
                  <a:pt x="0" y="522591"/>
                </a:moveTo>
                <a:cubicBezTo>
                  <a:pt x="99371" y="282117"/>
                  <a:pt x="140496" y="209041"/>
                  <a:pt x="261296" y="0"/>
                </a:cubicBezTo>
                <a:cubicBezTo>
                  <a:pt x="518169" y="-58380"/>
                  <a:pt x="734636" y="-27471"/>
                  <a:pt x="949475" y="0"/>
                </a:cubicBezTo>
                <a:cubicBezTo>
                  <a:pt x="1014806" y="122329"/>
                  <a:pt x="1086172" y="280241"/>
                  <a:pt x="1210770" y="522591"/>
                </a:cubicBezTo>
                <a:cubicBezTo>
                  <a:pt x="1082247" y="696368"/>
                  <a:pt x="972313" y="906223"/>
                  <a:pt x="949475" y="1045182"/>
                </a:cubicBezTo>
                <a:cubicBezTo>
                  <a:pt x="634736" y="1096531"/>
                  <a:pt x="394649" y="1095165"/>
                  <a:pt x="261296" y="1045182"/>
                </a:cubicBezTo>
                <a:cubicBezTo>
                  <a:pt x="105614" y="801800"/>
                  <a:pt x="100791" y="647078"/>
                  <a:pt x="0" y="522591"/>
                </a:cubicBezTo>
                <a:close/>
              </a:path>
            </a:pathLst>
          </a:custGeom>
          <a:solidFill>
            <a:srgbClr val="DC4C65"/>
          </a:solidFill>
          <a:ln w="9525">
            <a:solidFill>
              <a:schemeClr val="tx1"/>
            </a:solidFill>
            <a:extLst>
              <a:ext uri="{C807C97D-BFC1-408E-A445-0C87EB9F89A2}">
                <ask:lineSketchStyleProps xmlns:ask="http://schemas.microsoft.com/office/drawing/2018/sketchyshapes" sd="1678108822">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latin typeface="Segoe UI" panose="020B0502040204020203" pitchFamily="34" charset="0"/>
                <a:cs typeface="Segoe UI" panose="020B0502040204020203" pitchFamily="34" charset="0"/>
              </a:rPr>
              <a:t>SWAST</a:t>
            </a:r>
            <a:r>
              <a:rPr lang="en-GB" sz="1050" b="1">
                <a:latin typeface="Segoe UI" panose="020B0502040204020203" pitchFamily="34" charset="0"/>
                <a:cs typeface="Segoe UI" panose="020B0502040204020203" pitchFamily="34" charset="0"/>
              </a:rPr>
              <a:t> </a:t>
            </a:r>
            <a:r>
              <a:rPr lang="en-GB" sz="1100" b="1">
                <a:latin typeface="Segoe UI" panose="020B0502040204020203" pitchFamily="34" charset="0"/>
                <a:cs typeface="Segoe UI" panose="020B0502040204020203" pitchFamily="34" charset="0"/>
              </a:rPr>
              <a:t>Ambulance</a:t>
            </a:r>
          </a:p>
        </p:txBody>
      </p:sp>
      <p:sp>
        <p:nvSpPr>
          <p:cNvPr id="136" name="Hexagon 135">
            <a:extLst>
              <a:ext uri="{FF2B5EF4-FFF2-40B4-BE49-F238E27FC236}">
                <a16:creationId xmlns:a16="http://schemas.microsoft.com/office/drawing/2014/main" id="{80E08302-F975-AE14-A07C-C5209A250004}"/>
              </a:ext>
            </a:extLst>
          </p:cNvPr>
          <p:cNvSpPr/>
          <p:nvPr/>
        </p:nvSpPr>
        <p:spPr>
          <a:xfrm>
            <a:off x="6487818" y="65643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2862" y="442454"/>
                  <a:pt x="216042" y="84204"/>
                  <a:pt x="260942" y="0"/>
                </a:cubicBezTo>
                <a:cubicBezTo>
                  <a:pt x="450244" y="-28716"/>
                  <a:pt x="730511" y="-34838"/>
                  <a:pt x="949828" y="0"/>
                </a:cubicBezTo>
                <a:cubicBezTo>
                  <a:pt x="1121681" y="239562"/>
                  <a:pt x="1153901" y="323399"/>
                  <a:pt x="1210770" y="521884"/>
                </a:cubicBezTo>
                <a:cubicBezTo>
                  <a:pt x="1157917" y="597220"/>
                  <a:pt x="1078772" y="821882"/>
                  <a:pt x="949828" y="1043767"/>
                </a:cubicBezTo>
                <a:cubicBezTo>
                  <a:pt x="606879" y="987335"/>
                  <a:pt x="513276" y="997296"/>
                  <a:pt x="260942" y="1043767"/>
                </a:cubicBezTo>
                <a:cubicBezTo>
                  <a:pt x="216515" y="906174"/>
                  <a:pt x="99238" y="740057"/>
                  <a:pt x="0" y="521884"/>
                </a:cubicBezTo>
                <a:close/>
              </a:path>
              <a:path w="1210770" h="1043767" stroke="0" extrusionOk="0">
                <a:moveTo>
                  <a:pt x="0" y="521884"/>
                </a:moveTo>
                <a:cubicBezTo>
                  <a:pt x="70882" y="425230"/>
                  <a:pt x="115737" y="185227"/>
                  <a:pt x="260942" y="0"/>
                </a:cubicBezTo>
                <a:cubicBezTo>
                  <a:pt x="482707" y="716"/>
                  <a:pt x="681040" y="-41518"/>
                  <a:pt x="949828" y="0"/>
                </a:cubicBezTo>
                <a:cubicBezTo>
                  <a:pt x="1026776" y="187993"/>
                  <a:pt x="1187640" y="436755"/>
                  <a:pt x="1210770" y="521884"/>
                </a:cubicBezTo>
                <a:cubicBezTo>
                  <a:pt x="1160706" y="638790"/>
                  <a:pt x="996953" y="844667"/>
                  <a:pt x="949828" y="1043767"/>
                </a:cubicBezTo>
                <a:cubicBezTo>
                  <a:pt x="688196" y="1033531"/>
                  <a:pt x="573371" y="1040699"/>
                  <a:pt x="260942" y="1043767"/>
                </a:cubicBezTo>
                <a:cubicBezTo>
                  <a:pt x="182275" y="979843"/>
                  <a:pt x="13668" y="618274"/>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860305883">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Sports &amp; Leisure</a:t>
            </a:r>
            <a:endParaRPr lang="en-GB" sz="1600" b="1">
              <a:latin typeface="Segoe UI" panose="020B0502040204020203" pitchFamily="34" charset="0"/>
              <a:cs typeface="Segoe UI" panose="020B0502040204020203" pitchFamily="34" charset="0"/>
            </a:endParaRPr>
          </a:p>
        </p:txBody>
      </p:sp>
      <p:sp>
        <p:nvSpPr>
          <p:cNvPr id="137" name="Hexagon 136">
            <a:extLst>
              <a:ext uri="{FF2B5EF4-FFF2-40B4-BE49-F238E27FC236}">
                <a16:creationId xmlns:a16="http://schemas.microsoft.com/office/drawing/2014/main" id="{E1363E07-B01C-3851-ED33-FF3FA7DDF9A1}"/>
              </a:ext>
            </a:extLst>
          </p:cNvPr>
          <p:cNvSpPr/>
          <p:nvPr/>
        </p:nvSpPr>
        <p:spPr>
          <a:xfrm>
            <a:off x="4447836" y="5134955"/>
            <a:ext cx="1210770" cy="1045182"/>
          </a:xfrm>
          <a:custGeom>
            <a:avLst/>
            <a:gdLst>
              <a:gd name="connsiteX0" fmla="*/ 0 w 1210770"/>
              <a:gd name="connsiteY0" fmla="*/ 522591 h 1045182"/>
              <a:gd name="connsiteX1" fmla="*/ 261296 w 1210770"/>
              <a:gd name="connsiteY1" fmla="*/ 0 h 1045182"/>
              <a:gd name="connsiteX2" fmla="*/ 949475 w 1210770"/>
              <a:gd name="connsiteY2" fmla="*/ 0 h 1045182"/>
              <a:gd name="connsiteX3" fmla="*/ 1210770 w 1210770"/>
              <a:gd name="connsiteY3" fmla="*/ 522591 h 1045182"/>
              <a:gd name="connsiteX4" fmla="*/ 949475 w 1210770"/>
              <a:gd name="connsiteY4" fmla="*/ 1045182 h 1045182"/>
              <a:gd name="connsiteX5" fmla="*/ 261296 w 1210770"/>
              <a:gd name="connsiteY5" fmla="*/ 1045182 h 1045182"/>
              <a:gd name="connsiteX6" fmla="*/ 0 w 1210770"/>
              <a:gd name="connsiteY6" fmla="*/ 522591 h 104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5182" fill="none" extrusionOk="0">
                <a:moveTo>
                  <a:pt x="0" y="522591"/>
                </a:moveTo>
                <a:cubicBezTo>
                  <a:pt x="138939" y="288182"/>
                  <a:pt x="190773" y="172782"/>
                  <a:pt x="261296" y="0"/>
                </a:cubicBezTo>
                <a:cubicBezTo>
                  <a:pt x="556316" y="-13963"/>
                  <a:pt x="785207" y="53994"/>
                  <a:pt x="949475" y="0"/>
                </a:cubicBezTo>
                <a:cubicBezTo>
                  <a:pt x="1043555" y="248990"/>
                  <a:pt x="1052084" y="321683"/>
                  <a:pt x="1210770" y="522591"/>
                </a:cubicBezTo>
                <a:cubicBezTo>
                  <a:pt x="1223164" y="600308"/>
                  <a:pt x="986989" y="969711"/>
                  <a:pt x="949475" y="1045182"/>
                </a:cubicBezTo>
                <a:cubicBezTo>
                  <a:pt x="875235" y="1045072"/>
                  <a:pt x="340706" y="1033685"/>
                  <a:pt x="261296" y="1045182"/>
                </a:cubicBezTo>
                <a:cubicBezTo>
                  <a:pt x="220677" y="998176"/>
                  <a:pt x="40212" y="693949"/>
                  <a:pt x="0" y="522591"/>
                </a:cubicBezTo>
                <a:close/>
              </a:path>
              <a:path w="1210770" h="1045182" stroke="0" extrusionOk="0">
                <a:moveTo>
                  <a:pt x="0" y="522591"/>
                </a:moveTo>
                <a:cubicBezTo>
                  <a:pt x="100639" y="407248"/>
                  <a:pt x="148540" y="237927"/>
                  <a:pt x="261296" y="0"/>
                </a:cubicBezTo>
                <a:cubicBezTo>
                  <a:pt x="469215" y="-45293"/>
                  <a:pt x="838788" y="-35030"/>
                  <a:pt x="949475" y="0"/>
                </a:cubicBezTo>
                <a:cubicBezTo>
                  <a:pt x="989389" y="138085"/>
                  <a:pt x="1128436" y="338770"/>
                  <a:pt x="1210770" y="522591"/>
                </a:cubicBezTo>
                <a:cubicBezTo>
                  <a:pt x="1187284" y="642853"/>
                  <a:pt x="965567" y="955660"/>
                  <a:pt x="949475" y="1045182"/>
                </a:cubicBezTo>
                <a:cubicBezTo>
                  <a:pt x="755572" y="1027926"/>
                  <a:pt x="431032" y="998201"/>
                  <a:pt x="261296" y="1045182"/>
                </a:cubicBezTo>
                <a:cubicBezTo>
                  <a:pt x="138520" y="801974"/>
                  <a:pt x="75123" y="656890"/>
                  <a:pt x="0" y="522591"/>
                </a:cubicBezTo>
                <a:close/>
              </a:path>
            </a:pathLst>
          </a:custGeom>
          <a:solidFill>
            <a:srgbClr val="427BBF"/>
          </a:solidFill>
          <a:ln w="9525">
            <a:solidFill>
              <a:schemeClr val="tx1"/>
            </a:solidFill>
            <a:extLst>
              <a:ext uri="{C807C97D-BFC1-408E-A445-0C87EB9F89A2}">
                <ask:lineSketchStyleProps xmlns:ask="http://schemas.microsoft.com/office/drawing/2018/sketchyshapes" sd="1383790218">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latin typeface="Segoe UI" panose="020B0502040204020203" pitchFamily="34" charset="0"/>
                <a:cs typeface="Segoe UI" panose="020B0502040204020203" pitchFamily="34" charset="0"/>
              </a:rPr>
              <a:t>Home care</a:t>
            </a:r>
          </a:p>
        </p:txBody>
      </p:sp>
      <p:sp>
        <p:nvSpPr>
          <p:cNvPr id="138" name="TextBox 137">
            <a:extLst>
              <a:ext uri="{FF2B5EF4-FFF2-40B4-BE49-F238E27FC236}">
                <a16:creationId xmlns:a16="http://schemas.microsoft.com/office/drawing/2014/main" id="{DE28FB4F-500B-7D48-4BB6-BB1EF14289AD}"/>
              </a:ext>
            </a:extLst>
          </p:cNvPr>
          <p:cNvSpPr txBox="1"/>
          <p:nvPr/>
        </p:nvSpPr>
        <p:spPr>
          <a:xfrm>
            <a:off x="8663481" y="154141"/>
            <a:ext cx="3432965" cy="1323439"/>
          </a:xfrm>
          <a:prstGeom prst="rect">
            <a:avLst/>
          </a:prstGeom>
          <a:noFill/>
          <a:effectLst/>
        </p:spPr>
        <p:txBody>
          <a:bodyPr wrap="square" rtlCol="0">
            <a:spAutoFit/>
          </a:bodyPr>
          <a:lstStyle/>
          <a:p>
            <a:pPr algn="ctr"/>
            <a:r>
              <a:rPr lang="en-GB" sz="1600" b="1">
                <a:solidFill>
                  <a:srgbClr val="19233E"/>
                </a:solidFill>
                <a:effectLst/>
                <a:ea typeface="Calibri" panose="020F0502020204030204" pitchFamily="34" charset="0"/>
                <a:cs typeface="Arial" panose="020B0604020202020204" pitchFamily="34" charset="0"/>
              </a:rPr>
              <a:t>Early Help is the total support that improves a family or resident’s resilience and outcomes or reduces the chance of a problem getting worse</a:t>
            </a:r>
            <a:endParaRPr lang="en-GB" sz="1600" b="1">
              <a:solidFill>
                <a:srgbClr val="19233E"/>
              </a:solidFill>
            </a:endParaRPr>
          </a:p>
        </p:txBody>
      </p:sp>
      <p:sp>
        <p:nvSpPr>
          <p:cNvPr id="139" name="Slide Number Placeholder 3">
            <a:extLst>
              <a:ext uri="{FF2B5EF4-FFF2-40B4-BE49-F238E27FC236}">
                <a16:creationId xmlns:a16="http://schemas.microsoft.com/office/drawing/2014/main" id="{CAE16806-19F3-3FCC-2C69-AE7C4F7EAEDC}"/>
              </a:ext>
            </a:extLst>
          </p:cNvPr>
          <p:cNvSpPr txBox="1">
            <a:spLocks/>
          </p:cNvSpPr>
          <p:nvPr/>
        </p:nvSpPr>
        <p:spPr>
          <a:xfrm>
            <a:off x="10304539" y="6280150"/>
            <a:ext cx="1138060" cy="365125"/>
          </a:xfrm>
          <a:custGeom>
            <a:avLst/>
            <a:gdLst>
              <a:gd name="connsiteX0" fmla="*/ 0 w 1138060"/>
              <a:gd name="connsiteY0" fmla="*/ 0 h 365125"/>
              <a:gd name="connsiteX1" fmla="*/ 1138060 w 1138060"/>
              <a:gd name="connsiteY1" fmla="*/ 0 h 365125"/>
              <a:gd name="connsiteX2" fmla="*/ 1138060 w 1138060"/>
              <a:gd name="connsiteY2" fmla="*/ 365125 h 365125"/>
              <a:gd name="connsiteX3" fmla="*/ 0 w 1138060"/>
              <a:gd name="connsiteY3" fmla="*/ 365125 h 365125"/>
              <a:gd name="connsiteX4" fmla="*/ 0 w 113806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060" h="365125" fill="none" extrusionOk="0">
                <a:moveTo>
                  <a:pt x="0" y="0"/>
                </a:moveTo>
                <a:cubicBezTo>
                  <a:pt x="423586" y="-92372"/>
                  <a:pt x="801058" y="-84298"/>
                  <a:pt x="1138060" y="0"/>
                </a:cubicBezTo>
                <a:cubicBezTo>
                  <a:pt x="1129465" y="167007"/>
                  <a:pt x="1143337" y="317653"/>
                  <a:pt x="1138060" y="365125"/>
                </a:cubicBezTo>
                <a:cubicBezTo>
                  <a:pt x="819315" y="296764"/>
                  <a:pt x="538866" y="311567"/>
                  <a:pt x="0" y="365125"/>
                </a:cubicBezTo>
                <a:cubicBezTo>
                  <a:pt x="21632" y="277079"/>
                  <a:pt x="27311" y="42483"/>
                  <a:pt x="0" y="0"/>
                </a:cubicBezTo>
                <a:close/>
              </a:path>
              <a:path w="1138060" h="365125" stroke="0" extrusionOk="0">
                <a:moveTo>
                  <a:pt x="0" y="0"/>
                </a:moveTo>
                <a:cubicBezTo>
                  <a:pt x="251050" y="85046"/>
                  <a:pt x="738486" y="69633"/>
                  <a:pt x="1138060" y="0"/>
                </a:cubicBezTo>
                <a:cubicBezTo>
                  <a:pt x="1157561" y="180768"/>
                  <a:pt x="1129429" y="244270"/>
                  <a:pt x="1138060" y="365125"/>
                </a:cubicBezTo>
                <a:cubicBezTo>
                  <a:pt x="997662" y="280904"/>
                  <a:pt x="179365" y="425751"/>
                  <a:pt x="0" y="365125"/>
                </a:cubicBezTo>
                <a:cubicBezTo>
                  <a:pt x="32846" y="191265"/>
                  <a:pt x="-4948" y="53885"/>
                  <a:pt x="0" y="0"/>
                </a:cubicBezTo>
                <a:close/>
              </a:path>
            </a:pathLst>
          </a:custGeom>
          <a:ln w="9525">
            <a:noFill/>
            <a:extLst>
              <a:ext uri="{C807C97D-BFC1-408E-A445-0C87EB9F89A2}">
                <ask:lineSketchStyleProps xmlns:ask="http://schemas.microsoft.com/office/drawing/2018/sketchyshapes" sd="2923896298">
                  <a:prstGeom prst="rect">
                    <a:avLst/>
                  </a:prstGeom>
                  <ask:type>
                    <ask:lineSketchCurved/>
                  </ask:type>
                </ask:lineSketchStyleProps>
              </a:ext>
            </a:extLst>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a:solidFill>
                <a:srgbClr val="19233E"/>
              </a:solidFill>
            </a:endParaRPr>
          </a:p>
        </p:txBody>
      </p:sp>
      <p:pic>
        <p:nvPicPr>
          <p:cNvPr id="140" name="Picture 139">
            <a:extLst>
              <a:ext uri="{FF2B5EF4-FFF2-40B4-BE49-F238E27FC236}">
                <a16:creationId xmlns:a16="http://schemas.microsoft.com/office/drawing/2014/main" id="{CAC199DD-26BB-DBAE-350E-4AC53FE81F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1839" y="3623835"/>
            <a:ext cx="1053614" cy="611096"/>
          </a:xfrm>
          <a:prstGeom prst="rect">
            <a:avLst/>
          </a:prstGeom>
          <a:effectLst/>
        </p:spPr>
      </p:pic>
      <p:sp>
        <p:nvSpPr>
          <p:cNvPr id="141" name="Hexagon 140">
            <a:extLst>
              <a:ext uri="{FF2B5EF4-FFF2-40B4-BE49-F238E27FC236}">
                <a16:creationId xmlns:a16="http://schemas.microsoft.com/office/drawing/2014/main" id="{57AB49FE-BA06-2DB5-0A7F-9C1442AEAF50}"/>
              </a:ext>
            </a:extLst>
          </p:cNvPr>
          <p:cNvSpPr/>
          <p:nvPr/>
        </p:nvSpPr>
        <p:spPr>
          <a:xfrm>
            <a:off x="5470306" y="86312"/>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i="0" u="none" strike="noStrike">
                <a:solidFill>
                  <a:srgbClr val="FFFFFF"/>
                </a:solidFill>
                <a:effectLst/>
                <a:latin typeface="Segoe UI" panose="020B0502040204020203" pitchFamily="34" charset="0"/>
              </a:rPr>
              <a:t>Parent, </a:t>
            </a:r>
          </a:p>
          <a:p>
            <a:pPr algn="ctr"/>
            <a:r>
              <a:rPr lang="en-GB" sz="1200" b="1" i="0" u="none" strike="noStrike">
                <a:solidFill>
                  <a:srgbClr val="FFFFFF"/>
                </a:solidFill>
                <a:effectLst/>
                <a:latin typeface="Segoe UI" panose="020B0502040204020203" pitchFamily="34" charset="0"/>
              </a:rPr>
              <a:t>Family </a:t>
            </a:r>
          </a:p>
          <a:p>
            <a:pPr algn="ctr"/>
            <a:r>
              <a:rPr lang="en-GB" sz="1200" b="1" i="0" u="none" strike="noStrike">
                <a:solidFill>
                  <a:srgbClr val="FFFFFF"/>
                </a:solidFill>
                <a:effectLst/>
                <a:latin typeface="Segoe UI" panose="020B0502040204020203" pitchFamily="34" charset="0"/>
              </a:rPr>
              <a:t>Support </a:t>
            </a:r>
          </a:p>
          <a:p>
            <a:pPr algn="ctr"/>
            <a:r>
              <a:rPr lang="en-GB" sz="1200" b="1" i="0" u="none" strike="noStrike">
                <a:solidFill>
                  <a:srgbClr val="FFFFFF"/>
                </a:solidFill>
                <a:effectLst/>
                <a:latin typeface="Segoe UI" panose="020B0502040204020203" pitchFamily="34" charset="0"/>
              </a:rPr>
              <a:t>Advisors</a:t>
            </a:r>
            <a:r>
              <a:rPr lang="en-GB" sz="1200" b="0" i="0">
                <a:solidFill>
                  <a:srgbClr val="FFFFFF"/>
                </a:solidFill>
                <a:effectLst/>
                <a:latin typeface="Segoe UI" panose="020B0502040204020203" pitchFamily="34" charset="0"/>
              </a:rPr>
              <a:t>​</a:t>
            </a:r>
            <a:endParaRPr lang="en-GB" sz="1000" b="1">
              <a:latin typeface="Segoe UI" panose="020B0502040204020203" pitchFamily="34" charset="0"/>
              <a:cs typeface="Segoe UI" panose="020B0502040204020203" pitchFamily="34" charset="0"/>
            </a:endParaRPr>
          </a:p>
        </p:txBody>
      </p:sp>
      <p:sp>
        <p:nvSpPr>
          <p:cNvPr id="142" name="Hexagon 141">
            <a:extLst>
              <a:ext uri="{FF2B5EF4-FFF2-40B4-BE49-F238E27FC236}">
                <a16:creationId xmlns:a16="http://schemas.microsoft.com/office/drawing/2014/main" id="{720C0DC9-8317-DB58-5581-296C468D569B}"/>
              </a:ext>
            </a:extLst>
          </p:cNvPr>
          <p:cNvSpPr/>
          <p:nvPr/>
        </p:nvSpPr>
        <p:spPr>
          <a:xfrm>
            <a:off x="5470306" y="5700855"/>
            <a:ext cx="1210770" cy="1043767"/>
          </a:xfrm>
          <a:custGeom>
            <a:avLst/>
            <a:gdLst>
              <a:gd name="connsiteX0" fmla="*/ 0 w 1210770"/>
              <a:gd name="connsiteY0" fmla="*/ 521884 h 1043767"/>
              <a:gd name="connsiteX1" fmla="*/ 260942 w 1210770"/>
              <a:gd name="connsiteY1" fmla="*/ 0 h 1043767"/>
              <a:gd name="connsiteX2" fmla="*/ 949828 w 1210770"/>
              <a:gd name="connsiteY2" fmla="*/ 0 h 1043767"/>
              <a:gd name="connsiteX3" fmla="*/ 1210770 w 1210770"/>
              <a:gd name="connsiteY3" fmla="*/ 521884 h 1043767"/>
              <a:gd name="connsiteX4" fmla="*/ 949828 w 1210770"/>
              <a:gd name="connsiteY4" fmla="*/ 1043767 h 1043767"/>
              <a:gd name="connsiteX5" fmla="*/ 260942 w 1210770"/>
              <a:gd name="connsiteY5" fmla="*/ 1043767 h 1043767"/>
              <a:gd name="connsiteX6" fmla="*/ 0 w 1210770"/>
              <a:gd name="connsiteY6" fmla="*/ 521884 h 104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770" h="1043767" fill="none" extrusionOk="0">
                <a:moveTo>
                  <a:pt x="0" y="521884"/>
                </a:moveTo>
                <a:cubicBezTo>
                  <a:pt x="77502" y="314708"/>
                  <a:pt x="153318" y="251838"/>
                  <a:pt x="260942" y="0"/>
                </a:cubicBezTo>
                <a:cubicBezTo>
                  <a:pt x="527038" y="38275"/>
                  <a:pt x="655817" y="3995"/>
                  <a:pt x="949828" y="0"/>
                </a:cubicBezTo>
                <a:cubicBezTo>
                  <a:pt x="1027226" y="261030"/>
                  <a:pt x="1207622" y="424211"/>
                  <a:pt x="1210770" y="521884"/>
                </a:cubicBezTo>
                <a:cubicBezTo>
                  <a:pt x="1083914" y="770967"/>
                  <a:pt x="1092506" y="798094"/>
                  <a:pt x="949828" y="1043767"/>
                </a:cubicBezTo>
                <a:cubicBezTo>
                  <a:pt x="699942" y="1016019"/>
                  <a:pt x="463453" y="1076558"/>
                  <a:pt x="260942" y="1043767"/>
                </a:cubicBezTo>
                <a:cubicBezTo>
                  <a:pt x="180583" y="966874"/>
                  <a:pt x="52742" y="686331"/>
                  <a:pt x="0" y="521884"/>
                </a:cubicBezTo>
                <a:close/>
              </a:path>
              <a:path w="1210770" h="1043767" stroke="0" extrusionOk="0">
                <a:moveTo>
                  <a:pt x="0" y="521884"/>
                </a:moveTo>
                <a:cubicBezTo>
                  <a:pt x="111547" y="391463"/>
                  <a:pt x="190362" y="206105"/>
                  <a:pt x="260942" y="0"/>
                </a:cubicBezTo>
                <a:cubicBezTo>
                  <a:pt x="384551" y="43695"/>
                  <a:pt x="787119" y="49582"/>
                  <a:pt x="949828" y="0"/>
                </a:cubicBezTo>
                <a:cubicBezTo>
                  <a:pt x="1031006" y="154587"/>
                  <a:pt x="1112490" y="376505"/>
                  <a:pt x="1210770" y="521884"/>
                </a:cubicBezTo>
                <a:cubicBezTo>
                  <a:pt x="1063250" y="769073"/>
                  <a:pt x="1039483" y="899120"/>
                  <a:pt x="949828" y="1043767"/>
                </a:cubicBezTo>
                <a:cubicBezTo>
                  <a:pt x="873687" y="1030162"/>
                  <a:pt x="594582" y="1087376"/>
                  <a:pt x="260942" y="1043767"/>
                </a:cubicBezTo>
                <a:cubicBezTo>
                  <a:pt x="110442" y="820953"/>
                  <a:pt x="101976" y="674471"/>
                  <a:pt x="0" y="521884"/>
                </a:cubicBezTo>
                <a:close/>
              </a:path>
            </a:pathLst>
          </a:custGeom>
          <a:solidFill>
            <a:srgbClr val="427BBF"/>
          </a:solidFill>
          <a:ln w="9525">
            <a:solidFill>
              <a:schemeClr val="tx1"/>
            </a:solidFill>
            <a:extLst>
              <a:ext uri="{C807C97D-BFC1-408E-A445-0C87EB9F89A2}">
                <ask:lineSketchStyleProps xmlns:ask="http://schemas.microsoft.com/office/drawing/2018/sketchyshapes" sd="3160777529">
                  <a:prstGeom prst="hexagon">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i="0" u="none" strike="noStrike">
                <a:solidFill>
                  <a:srgbClr val="FFFFFF"/>
                </a:solidFill>
                <a:effectLst/>
                <a:latin typeface="Segoe UI" panose="020B0502040204020203" pitchFamily="34" charset="0"/>
              </a:rPr>
              <a:t>One Team</a:t>
            </a:r>
            <a:r>
              <a:rPr lang="en-GB" sz="1400" b="0" i="0">
                <a:solidFill>
                  <a:srgbClr val="FFFFFF"/>
                </a:solidFill>
                <a:effectLst/>
                <a:latin typeface="Segoe UI" panose="020B0502040204020203" pitchFamily="34" charset="0"/>
              </a:rPr>
              <a:t>​</a:t>
            </a:r>
            <a:endParaRPr lang="en-GB" sz="105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434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FC72857-3777-2C0E-2413-6185179AF902}"/>
              </a:ext>
            </a:extLst>
          </p:cNvPr>
          <p:cNvSpPr/>
          <p:nvPr/>
        </p:nvSpPr>
        <p:spPr>
          <a:xfrm>
            <a:off x="143339" y="6117299"/>
            <a:ext cx="2784309" cy="576064"/>
          </a:xfrm>
          <a:prstGeom prst="rect">
            <a:avLst/>
          </a:prstGeom>
          <a:solidFill>
            <a:srgbClr val="1923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sp>
        <p:nvSpPr>
          <p:cNvPr id="2" name="Content Placeholder 4">
            <a:extLst>
              <a:ext uri="{FF2B5EF4-FFF2-40B4-BE49-F238E27FC236}">
                <a16:creationId xmlns:a16="http://schemas.microsoft.com/office/drawing/2014/main" id="{E0029F91-CDCA-4341-5327-9CC3036F9BEB}"/>
              </a:ext>
            </a:extLst>
          </p:cNvPr>
          <p:cNvSpPr>
            <a:spLocks noGrp="1"/>
          </p:cNvSpPr>
          <p:nvPr>
            <p:ph idx="1"/>
          </p:nvPr>
        </p:nvSpPr>
        <p:spPr>
          <a:xfrm>
            <a:off x="609602" y="1124745"/>
            <a:ext cx="8819212" cy="4992555"/>
          </a:xfrm>
        </p:spPr>
        <p:txBody>
          <a:bodyPr>
            <a:noAutofit/>
          </a:bodyPr>
          <a:lstStyle/>
          <a:p>
            <a:pPr marL="609585" indent="-609585">
              <a:buClr>
                <a:schemeClr val="accent2">
                  <a:lumMod val="40000"/>
                  <a:lumOff val="60000"/>
                </a:schemeClr>
              </a:buClr>
              <a:buSzPct val="150000"/>
              <a:buFont typeface="+mj-lt"/>
              <a:buAutoNum type="arabicPeriod"/>
            </a:pPr>
            <a:endParaRPr lang="en-GB" sz="2400">
              <a:solidFill>
                <a:srgbClr val="19233E"/>
              </a:solidFill>
              <a:ea typeface="Shree Devanagari 714" charset="0"/>
              <a:cs typeface="Shree Devanagari 714" charset="0"/>
            </a:endParaRPr>
          </a:p>
          <a:p>
            <a:pPr>
              <a:buClr>
                <a:schemeClr val="tx1"/>
              </a:buClr>
            </a:pPr>
            <a:r>
              <a:rPr lang="en-GB" sz="2400">
                <a:solidFill>
                  <a:srgbClr val="19233E"/>
                </a:solidFill>
                <a:ea typeface="Shree Devanagari 714" charset="0"/>
                <a:cs typeface="Shree Devanagari 714" panose="02000600000000000000" pitchFamily="2" charset="0"/>
              </a:rPr>
              <a:t>Dr </a:t>
            </a:r>
            <a:r>
              <a:rPr lang="en-GB" sz="2400" err="1">
                <a:solidFill>
                  <a:srgbClr val="19233E"/>
                </a:solidFill>
                <a:ea typeface="Shree Devanagari 714" charset="0"/>
                <a:cs typeface="Shree Devanagari 714" panose="02000600000000000000" pitchFamily="2" charset="0"/>
              </a:rPr>
              <a:t>Ackoff’s</a:t>
            </a:r>
            <a:r>
              <a:rPr lang="en-GB" sz="2400">
                <a:solidFill>
                  <a:srgbClr val="19233E"/>
                </a:solidFill>
                <a:ea typeface="Shree Devanagari 714" charset="0"/>
                <a:cs typeface="Shree Devanagari 714" panose="02000600000000000000" pitchFamily="2" charset="0"/>
              </a:rPr>
              <a:t> example of a car</a:t>
            </a:r>
          </a:p>
          <a:p>
            <a:pPr>
              <a:buClr>
                <a:schemeClr val="tx1"/>
              </a:buClr>
            </a:pPr>
            <a:r>
              <a:rPr lang="en-GB" sz="2400">
                <a:solidFill>
                  <a:srgbClr val="19233E"/>
                </a:solidFill>
                <a:ea typeface="Shree Devanagari 714" charset="0"/>
                <a:cs typeface="Shree Devanagari 714" panose="02000600000000000000" pitchFamily="2" charset="0"/>
              </a:rPr>
              <a:t>Let’s build the best car in the world.  Take the best brakes, best controls, best tyres, best gearbox, etc and put it together.  </a:t>
            </a:r>
          </a:p>
          <a:p>
            <a:pPr>
              <a:buClr>
                <a:schemeClr val="tx1"/>
              </a:buClr>
            </a:pPr>
            <a:r>
              <a:rPr lang="en-GB" sz="2400">
                <a:solidFill>
                  <a:srgbClr val="19233E"/>
                </a:solidFill>
                <a:ea typeface="Shree Devanagari 714" charset="0"/>
                <a:cs typeface="Shree Devanagari 714" panose="02000600000000000000" pitchFamily="2" charset="0"/>
              </a:rPr>
              <a:t>Is this the best car?  Does it even work?</a:t>
            </a:r>
          </a:p>
          <a:p>
            <a:pPr>
              <a:buClr>
                <a:schemeClr val="tx1"/>
              </a:buClr>
            </a:pPr>
            <a:endParaRPr lang="en-GB" sz="2400">
              <a:solidFill>
                <a:srgbClr val="19233E"/>
              </a:solidFill>
              <a:ea typeface="Shree Devanagari 714" charset="0"/>
              <a:cs typeface="Shree Devanagari 714" panose="02000600000000000000" pitchFamily="2" charset="0"/>
            </a:endParaRPr>
          </a:p>
          <a:p>
            <a:pPr>
              <a:buClr>
                <a:schemeClr val="tx1"/>
              </a:buClr>
            </a:pPr>
            <a:r>
              <a:rPr lang="en-GB" sz="2400">
                <a:solidFill>
                  <a:srgbClr val="19233E"/>
                </a:solidFill>
                <a:ea typeface="Shree Devanagari 714" charset="0"/>
                <a:cs typeface="Shree Devanagari 714" panose="02000600000000000000" pitchFamily="2" charset="0"/>
              </a:rPr>
              <a:t>How do we manage services </a:t>
            </a:r>
            <a:r>
              <a:rPr lang="en-GB" sz="2400" i="1">
                <a:solidFill>
                  <a:srgbClr val="19233E"/>
                </a:solidFill>
                <a:ea typeface="Shree Devanagari 714" charset="0"/>
                <a:cs typeface="Shree Devanagari 714" panose="02000600000000000000" pitchFamily="2" charset="0"/>
              </a:rPr>
              <a:t>vs</a:t>
            </a:r>
            <a:r>
              <a:rPr lang="en-GB" sz="2400">
                <a:solidFill>
                  <a:srgbClr val="19233E"/>
                </a:solidFill>
                <a:ea typeface="Shree Devanagari 714" charset="0"/>
                <a:cs typeface="Shree Devanagari 714" panose="02000600000000000000" pitchFamily="2" charset="0"/>
              </a:rPr>
              <a:t> the system?</a:t>
            </a:r>
          </a:p>
          <a:p>
            <a:pPr>
              <a:buClr>
                <a:schemeClr val="tx1"/>
              </a:buClr>
            </a:pPr>
            <a:r>
              <a:rPr lang="en-GB" sz="2400">
                <a:solidFill>
                  <a:srgbClr val="19233E"/>
                </a:solidFill>
                <a:ea typeface="Shree Devanagari 714" charset="0"/>
                <a:cs typeface="Shree Devanagari 714" panose="02000600000000000000" pitchFamily="2" charset="0"/>
              </a:rPr>
              <a:t>It can be counter-intuitive, but…</a:t>
            </a:r>
            <a:br>
              <a:rPr lang="en-GB" sz="2400">
                <a:solidFill>
                  <a:srgbClr val="19233E"/>
                </a:solidFill>
                <a:ea typeface="Shree Devanagari 714" charset="0"/>
                <a:cs typeface="Shree Devanagari 714" panose="02000600000000000000" pitchFamily="2" charset="0"/>
              </a:rPr>
            </a:br>
            <a:br>
              <a:rPr lang="en-GB" sz="2400">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The system makes as much of </a:t>
            </a:r>
            <a:br>
              <a:rPr lang="en-GB" sz="2700" b="1">
                <a:solidFill>
                  <a:srgbClr val="19233E"/>
                </a:solidFill>
                <a:ea typeface="Shree Devanagari 714" charset="0"/>
                <a:cs typeface="Shree Devanagari 714" panose="02000600000000000000" pitchFamily="2" charset="0"/>
              </a:rPr>
            </a:br>
            <a:r>
              <a:rPr lang="en-GB" sz="2700" b="1">
                <a:solidFill>
                  <a:srgbClr val="19233E"/>
                </a:solidFill>
                <a:ea typeface="Shree Devanagari 714" charset="0"/>
                <a:cs typeface="Shree Devanagari 714" panose="02000600000000000000" pitchFamily="2" charset="0"/>
              </a:rPr>
              <a:t>a difference as individual services</a:t>
            </a:r>
          </a:p>
          <a:p>
            <a:pPr marL="685783" indent="-685783">
              <a:buClr>
                <a:schemeClr val="accent2">
                  <a:lumMod val="40000"/>
                  <a:lumOff val="60000"/>
                </a:schemeClr>
              </a:buClr>
              <a:buFont typeface="+mj-lt"/>
              <a:buAutoNum type="arabicPeriod"/>
            </a:pPr>
            <a:endParaRPr lang="en-GB" sz="2400">
              <a:solidFill>
                <a:srgbClr val="19233E"/>
              </a:solidFill>
              <a:ea typeface="Shree Devanagari 714" charset="0"/>
              <a:cs typeface="Shree Devanagari 714" charset="0"/>
            </a:endParaRPr>
          </a:p>
        </p:txBody>
      </p:sp>
      <p:pic>
        <p:nvPicPr>
          <p:cNvPr id="9" name="Picture 8" descr="A black and white logo of a car&#10;&#10;Description automatically generated">
            <a:extLst>
              <a:ext uri="{FF2B5EF4-FFF2-40B4-BE49-F238E27FC236}">
                <a16:creationId xmlns:a16="http://schemas.microsoft.com/office/drawing/2014/main" id="{53111701-C335-AEAC-F94E-92550EA7FCC0}"/>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flipH="1">
            <a:off x="6985415" y="4269427"/>
            <a:ext cx="5063245" cy="1795408"/>
          </a:xfrm>
          <a:prstGeom prst="rect">
            <a:avLst/>
          </a:prstGeom>
        </p:spPr>
      </p:pic>
      <p:sp>
        <p:nvSpPr>
          <p:cNvPr id="3" name="TextBox 2">
            <a:extLst>
              <a:ext uri="{FF2B5EF4-FFF2-40B4-BE49-F238E27FC236}">
                <a16:creationId xmlns:a16="http://schemas.microsoft.com/office/drawing/2014/main" id="{D3287584-CD4B-36BA-60BF-ACED05C6B200}"/>
              </a:ext>
            </a:extLst>
          </p:cNvPr>
          <p:cNvSpPr txBox="1"/>
          <p:nvPr/>
        </p:nvSpPr>
        <p:spPr>
          <a:xfrm>
            <a:off x="181794" y="139700"/>
            <a:ext cx="8169725" cy="769441"/>
          </a:xfrm>
          <a:prstGeom prst="rect">
            <a:avLst/>
          </a:prstGeom>
          <a:noFill/>
        </p:spPr>
        <p:txBody>
          <a:bodyPr wrap="square">
            <a:spAutoFit/>
          </a:bodyPr>
          <a:lstStyle/>
          <a:p>
            <a:r>
              <a:rPr lang="en-GB" sz="4400">
                <a:solidFill>
                  <a:srgbClr val="011E41"/>
                </a:solidFill>
                <a:latin typeface="Museo Sans Rounded 900" panose="02000000000000000000" pitchFamily="50" charset="0"/>
              </a:rPr>
              <a:t>Why talk about systems?</a:t>
            </a:r>
            <a:endParaRPr lang="en-US" sz="4400">
              <a:solidFill>
                <a:srgbClr val="011E41"/>
              </a:solidFill>
              <a:latin typeface="Museo Sans Rounded 900" panose="02000000000000000000" pitchFamily="50" charset="0"/>
            </a:endParaRPr>
          </a:p>
        </p:txBody>
      </p:sp>
    </p:spTree>
    <p:extLst>
      <p:ext uri="{BB962C8B-B14F-4D97-AF65-F5344CB8AC3E}">
        <p14:creationId xmlns:p14="http://schemas.microsoft.com/office/powerpoint/2010/main" val="4083736789"/>
      </p:ext>
    </p:extLst>
  </p:cSld>
  <p:clrMapOvr>
    <a:masterClrMapping/>
  </p:clrMapOvr>
</p:sld>
</file>

<file path=ppt/theme/theme1.xml><?xml version="1.0" encoding="utf-8"?>
<a:theme xmlns:a="http://schemas.openxmlformats.org/drawingml/2006/main" name="Office Theme">
  <a:themeElements>
    <a:clrScheme name="SEND">
      <a:dk1>
        <a:srgbClr val="1A162E"/>
      </a:dk1>
      <a:lt1>
        <a:srgbClr val="FFFFFF"/>
      </a:lt1>
      <a:dk2>
        <a:srgbClr val="4C2A86"/>
      </a:dk2>
      <a:lt2>
        <a:srgbClr val="FFFFFF"/>
      </a:lt2>
      <a:accent1>
        <a:srgbClr val="DB316C"/>
      </a:accent1>
      <a:accent2>
        <a:srgbClr val="047F92"/>
      </a:accent2>
      <a:accent3>
        <a:srgbClr val="DD6134"/>
      </a:accent3>
      <a:accent4>
        <a:srgbClr val="618D2B"/>
      </a:accent4>
      <a:accent5>
        <a:srgbClr val="13395F"/>
      </a:accent5>
      <a:accent6>
        <a:srgbClr val="573755"/>
      </a:accent6>
      <a:hlink>
        <a:srgbClr val="047F92"/>
      </a:hlink>
      <a:folHlink>
        <a:srgbClr val="DB316C"/>
      </a:folHlink>
    </a:clrScheme>
    <a:fontScheme name="SEND">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2c12e0-0353-4c50-8343-b8f3c178bd36">
      <Terms xmlns="http://schemas.microsoft.com/office/infopath/2007/PartnerControls"/>
    </lcf76f155ced4ddcb4097134ff3c332f>
    <TaxCatchAll xmlns="3e24bc36-2db9-4dd4-83ef-e2c9c598d6d6" xsi:nil="true"/>
    <SharedWithUsers xmlns="a897b629-378a-4d53-9dd6-c878f38e2db0">
      <UserInfo>
        <DisplayName>Fiona Abbott</DisplayName>
        <AccountId>10688</AccountId>
        <AccountType/>
      </UserInfo>
      <UserInfo>
        <DisplayName>Richard Selwyn</DisplayName>
        <AccountId>13070</AccountId>
        <AccountType/>
      </UserInfo>
    </SharedWithUsers>
  </documentManagement>
</p:properties>
</file>

<file path=customXml/item2.xml><?xml version="1.0" encoding="utf-8"?>
<?mso-contentType ?>
<SharedContentType xmlns="Microsoft.SharePoint.Taxonomy.ContentTypeSync" SourceId="7b6b569b-509a-467d-b105-d97728d3fc1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A798F0256BEDC24F95192BC8ADEBF824" ma:contentTypeVersion="18" ma:contentTypeDescription="Create a new document." ma:contentTypeScope="" ma:versionID="11fbd83c6c626ccd7e315aa57ba11845">
  <xsd:schema xmlns:xsd="http://www.w3.org/2001/XMLSchema" xmlns:xs="http://www.w3.org/2001/XMLSchema" xmlns:p="http://schemas.microsoft.com/office/2006/metadata/properties" xmlns:ns2="2f2c12e0-0353-4c50-8343-b8f3c178bd36" xmlns:ns3="a897b629-378a-4d53-9dd6-c878f38e2db0" xmlns:ns4="3e24bc36-2db9-4dd4-83ef-e2c9c598d6d6" targetNamespace="http://schemas.microsoft.com/office/2006/metadata/properties" ma:root="true" ma:fieldsID="42d5b2c59371c79ee03eefa5297c074a" ns2:_="" ns3:_="" ns4:_="">
    <xsd:import namespace="2f2c12e0-0353-4c50-8343-b8f3c178bd36"/>
    <xsd:import namespace="a897b629-378a-4d53-9dd6-c878f38e2db0"/>
    <xsd:import namespace="3e24bc36-2db9-4dd4-83ef-e2c9c598d6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c12e0-0353-4c50-8343-b8f3c178bd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6b569b-509a-467d-b105-d97728d3fc1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97b629-378a-4d53-9dd6-c878f38e2d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24bc36-2db9-4dd4-83ef-e2c9c598d6d6"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0af78cc-2973-4a23-bd92-945edf927c43}" ma:internalName="TaxCatchAll" ma:showField="CatchAllData" ma:web="3e24bc36-2db9-4dd4-83ef-e2c9c598d6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ED21DB-46C6-454E-9182-8160AA749EEA}">
  <ds:schemaRefs>
    <ds:schemaRef ds:uri="http://schemas.openxmlformats.org/package/2006/metadata/core-properties"/>
    <ds:schemaRef ds:uri="http://purl.org/dc/dcmitype/"/>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3e24bc36-2db9-4dd4-83ef-e2c9c598d6d6"/>
    <ds:schemaRef ds:uri="a897b629-378a-4d53-9dd6-c878f38e2db0"/>
    <ds:schemaRef ds:uri="2f2c12e0-0353-4c50-8343-b8f3c178bd36"/>
  </ds:schemaRefs>
</ds:datastoreItem>
</file>

<file path=customXml/itemProps2.xml><?xml version="1.0" encoding="utf-8"?>
<ds:datastoreItem xmlns:ds="http://schemas.openxmlformats.org/officeDocument/2006/customXml" ds:itemID="{71EF057E-36D4-4586-808D-38155AB19E35}">
  <ds:schemaRefs>
    <ds:schemaRef ds:uri="Microsoft.SharePoint.Taxonomy.ContentTypeSync"/>
  </ds:schemaRefs>
</ds:datastoreItem>
</file>

<file path=customXml/itemProps3.xml><?xml version="1.0" encoding="utf-8"?>
<ds:datastoreItem xmlns:ds="http://schemas.openxmlformats.org/officeDocument/2006/customXml" ds:itemID="{587D56FC-C3B3-42B6-AB52-70D06FFF793B}"/>
</file>

<file path=customXml/itemProps4.xml><?xml version="1.0" encoding="utf-8"?>
<ds:datastoreItem xmlns:ds="http://schemas.openxmlformats.org/officeDocument/2006/customXml" ds:itemID="{6162A258-2A54-4BBF-977F-E9DDC6820831}">
  <ds:schemaRefs>
    <ds:schemaRef ds:uri="http://schemas.microsoft.com/sharepoint/v3/contenttype/forms"/>
  </ds:schemaRefs>
</ds:datastoreItem>
</file>

<file path=docMetadata/LabelInfo.xml><?xml version="1.0" encoding="utf-8"?>
<clbl:labelList xmlns:clbl="http://schemas.microsoft.com/office/2020/mipLabelMetadata">
  <clbl:label id="{7d396678-c698-4451-b9ab-bac3c3310917}" enabled="1" method="Privileged" siteId="{b524f606-f77a-4aa2-8da2-fe70343b0cce}" removed="0"/>
</clbl:labelList>
</file>

<file path=docProps/app.xml><?xml version="1.0" encoding="utf-8"?>
<Properties xmlns="http://schemas.openxmlformats.org/officeDocument/2006/extended-properties" xmlns:vt="http://schemas.openxmlformats.org/officeDocument/2006/docPropsVTypes">
  <Template/>
  <TotalTime>0</TotalTime>
  <Words>3567</Words>
  <Application>Microsoft Office PowerPoint</Application>
  <PresentationFormat>Widescreen</PresentationFormat>
  <Paragraphs>349</Paragraphs>
  <Slides>25</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Segoe UI</vt:lpstr>
      <vt:lpstr>Arial</vt:lpstr>
      <vt:lpstr>Microsoft New Tai Lue</vt:lpstr>
      <vt:lpstr>Arial Rounded MT Bold</vt:lpstr>
      <vt:lpstr>Calibri</vt:lpstr>
      <vt:lpstr>Arial Bold</vt:lpstr>
      <vt:lpstr>Museo Sans Rounded 1000</vt:lpstr>
      <vt:lpstr>Museo Sans Rounded 900</vt:lpstr>
      <vt:lpstr>Shree Devanagari 714</vt:lpstr>
      <vt:lpstr>Office Theme</vt:lpstr>
      <vt:lpstr>PowerPoint Presentation</vt:lpstr>
      <vt:lpstr>PowerPoint Presentation</vt:lpstr>
      <vt:lpstr>Importance of communities...</vt:lpstr>
      <vt:lpstr>Cost-of-living crisis for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Wellings</dc:creator>
  <cp:lastModifiedBy>Laura Annandale</cp:lastModifiedBy>
  <cp:revision>4</cp:revision>
  <dcterms:created xsi:type="dcterms:W3CDTF">2022-11-01T18:06:03Z</dcterms:created>
  <dcterms:modified xsi:type="dcterms:W3CDTF">2024-03-06T13:35:20Z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0x010100A798F0256BEDC24F95192BC8ADEBF824</vt:lpwstr>
  </property>
  <property fmtid="{D5CDD505-2E9C-101B-9397-08002B2CF9AE}" pid="3" name="MediaServiceImageTags">
    <vt:lpwstr/>
  </property>
</Properties>
</file>