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5"/>
  </p:sldMasterIdLst>
  <p:notesMasterIdLst>
    <p:notesMasterId r:id="rId39"/>
  </p:notesMasterIdLst>
  <p:handoutMasterIdLst>
    <p:handoutMasterId r:id="rId40"/>
  </p:handoutMasterIdLst>
  <p:sldIdLst>
    <p:sldId id="282" r:id="rId6"/>
    <p:sldId id="256" r:id="rId7"/>
    <p:sldId id="269" r:id="rId8"/>
    <p:sldId id="2145705962" r:id="rId9"/>
    <p:sldId id="271" r:id="rId10"/>
    <p:sldId id="272" r:id="rId11"/>
    <p:sldId id="266" r:id="rId12"/>
    <p:sldId id="2145705950" r:id="rId13"/>
    <p:sldId id="2145705958" r:id="rId14"/>
    <p:sldId id="274" r:id="rId15"/>
    <p:sldId id="260" r:id="rId16"/>
    <p:sldId id="2145705966" r:id="rId17"/>
    <p:sldId id="2145705961" r:id="rId18"/>
    <p:sldId id="275" r:id="rId19"/>
    <p:sldId id="276" r:id="rId20"/>
    <p:sldId id="2145705934" r:id="rId21"/>
    <p:sldId id="2145705960" r:id="rId22"/>
    <p:sldId id="259" r:id="rId23"/>
    <p:sldId id="267" r:id="rId24"/>
    <p:sldId id="2145705963" r:id="rId25"/>
    <p:sldId id="2145705955" r:id="rId26"/>
    <p:sldId id="2145705957" r:id="rId27"/>
    <p:sldId id="2145705956" r:id="rId28"/>
    <p:sldId id="281" r:id="rId29"/>
    <p:sldId id="2145705965" r:id="rId30"/>
    <p:sldId id="2145705942" r:id="rId31"/>
    <p:sldId id="2145705953" r:id="rId32"/>
    <p:sldId id="2145705938" r:id="rId33"/>
    <p:sldId id="2145705941" r:id="rId34"/>
    <p:sldId id="2145705937" r:id="rId35"/>
    <p:sldId id="2145705940" r:id="rId36"/>
    <p:sldId id="2145705943" r:id="rId37"/>
    <p:sldId id="263" r:id="rId38"/>
  </p:sldIdLst>
  <p:sldSz cx="12192000" cy="6858000"/>
  <p:notesSz cx="6858000" cy="9144000"/>
  <p:embeddedFontLst>
    <p:embeddedFont>
      <p:font typeface="Arial Rounded MT Bold" panose="020F0704030504030204" pitchFamily="34" charset="0"/>
      <p:regular r:id="rId41"/>
    </p:embeddedFont>
    <p:embeddedFont>
      <p:font typeface="Microsoft New Tai Lue" panose="020B0502040204020203" pitchFamily="34" charset="0"/>
      <p:regular r:id="rId42"/>
      <p:bold r:id="rId43"/>
    </p:embeddedFont>
    <p:embeddedFont>
      <p:font typeface="Museo Sans Rounded 1000" panose="02000000000000000000" charset="0"/>
      <p:bold r:id="rId44"/>
    </p:embeddedFont>
    <p:embeddedFont>
      <p:font typeface="Museo Sans Rounded 900" panose="02000000000000000000" charset="0"/>
      <p:bold r:id="rId45"/>
    </p:embeddedFont>
    <p:embeddedFont>
      <p:font typeface="Segoe UI" panose="020B0502040204020203" pitchFamily="34"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4C65"/>
    <a:srgbClr val="5888C7"/>
    <a:srgbClr val="011E41"/>
    <a:srgbClr val="CE6441"/>
    <a:srgbClr val="0FBAA7"/>
    <a:srgbClr val="1B233C"/>
    <a:srgbClr val="FCF9EE"/>
    <a:srgbClr val="19233E"/>
    <a:srgbClr val="DF596D"/>
    <a:srgbClr val="FFFFFF"/>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28CBAC-554E-44DD-BD6E-3DB97E3DC0CA}" v="1" dt="2024-08-07T10:58:59.718"/>
    <p1510:client id="{DFA46C95-CFD4-E505-EDD5-1F4E2EF0F100}" v="1" dt="2024-08-07T13:12:39.5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958" autoAdjust="0"/>
  </p:normalViewPr>
  <p:slideViewPr>
    <p:cSldViewPr snapToGrid="0">
      <p:cViewPr varScale="1">
        <p:scale>
          <a:sx n="103" d="100"/>
          <a:sy n="103" d="100"/>
        </p:scale>
        <p:origin x="204" y="6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tableStyles" Target="tableStyles.xml"/><Relationship Id="rId5" Type="http://schemas.openxmlformats.org/officeDocument/2006/relationships/slideMaster" Target="slideMasters/slide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4.fntdata"/><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6.fntdata"/><Relationship Id="rId20" Type="http://schemas.openxmlformats.org/officeDocument/2006/relationships/slide" Target="slides/slide15.xml"/><Relationship Id="rId41" Type="http://schemas.openxmlformats.org/officeDocument/2006/relationships/font" Target="fonts/font1.fntdata"/><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49207AB-3106-28A7-02F0-D2113E937DF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2725462-24E0-9F15-CF7A-22E3A53DBC1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D3F09CB-5942-4542-9A0B-3D4462AB1FA3}" type="datetimeFigureOut">
              <a:rPr lang="en-US" smtClean="0"/>
              <a:t>9/11/2024</a:t>
            </a:fld>
            <a:endParaRPr lang="en-US"/>
          </a:p>
        </p:txBody>
      </p:sp>
      <p:sp>
        <p:nvSpPr>
          <p:cNvPr id="4" name="Footer Placeholder 3">
            <a:extLst>
              <a:ext uri="{FF2B5EF4-FFF2-40B4-BE49-F238E27FC236}">
                <a16:creationId xmlns:a16="http://schemas.microsoft.com/office/drawing/2014/main" id="{BEFA1752-94B4-1044-2347-480198DAC8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4D6ACEE-E1F7-640F-FB2B-96D6A07BAB9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C22DB7B-9025-1143-A35B-F1934FE44D95}" type="slidenum">
              <a:rPr lang="en-US" smtClean="0"/>
              <a:t>‹#›</a:t>
            </a:fld>
            <a:endParaRPr lang="en-US"/>
          </a:p>
        </p:txBody>
      </p:sp>
    </p:spTree>
    <p:extLst>
      <p:ext uri="{BB962C8B-B14F-4D97-AF65-F5344CB8AC3E}">
        <p14:creationId xmlns:p14="http://schemas.microsoft.com/office/powerpoint/2010/main" val="15165733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31T14:21:32.240"/>
    </inkml:context>
    <inkml:brush xml:id="br0">
      <inkml:brushProperty name="width" value="0.17143" units="cm"/>
      <inkml:brushProperty name="height" value="0.17143" units="cm"/>
      <inkml:brushProperty name="color" value="#19233E"/>
    </inkml:brush>
  </inkml:definitions>
  <inkml:trace contextRef="#ctx0" brushRef="#br0">1 709 12294,'8'-8'409,"0"-2"-275,-1 1 1,1-1-18,0-1 146,3-5-91,-2 4 287,10-14-378,-9 13 70,9-14-95,-10 13 42,6-7 0,-6 10 54,5-6-108,-5 6 110,9-10-92,-8 9 44,9-9-33,-9 10-20,2-2 9,-2 2-9,-2 1-42,1-1 23,-1 1-34,1-1-34,-1 0-2,3-6 28,-3 4-116,11-14 88,-11 15-51,10-11 76,-12 13-3,6-6 6,-6 7-32,7-9 46,-7 10 30,6-8-30,-6 9 2,4-7-5,-4 7 76,4-6-71,-6 8 37,2-2-40,-5 5 40,0 0-48,0-2-33,2 1-34,0-3-53,5-6 86,-2 4 23,7-8-56,-6 8 76,11-10 0,-9 9 75,8-8-78,-12 10 22,1 1 20,-5 4-8653,0 1 8608,-11-2 0,-3-1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8T15:10:59.805"/>
    </inkml:context>
    <inkml:brush xml:id="br0">
      <inkml:brushProperty name="width" value="0.17143" units="cm"/>
      <inkml:brushProperty name="height" value="0.17143" units="cm"/>
      <inkml:brushProperty name="color" value="#19233E"/>
    </inkml:brush>
  </inkml:definitions>
  <inkml:trace contextRef="#ctx0" brushRef="#br0">699 0 13426,'-8'0'386,"1"0"-321,0 2 24,-1-1 26,-2 2-59,-2 2 59,-1 1-34,-1 0 28,-2 1-30,0 0 2,1 1-76,-2 1 4,0-1 36,-1 2-34,-1-1-3,-2 1-2,-1-1 30,-1 0-2,0-1 22,-8 5 5,7-5-7,-24 10-10,25-8 74,-20 8-84,24-10 2,-13 7-42,13-6-16,-22 9 19,21-9 0,-18 7 40,23-9 50,-7 5-87,12-6 2,-5 2 4,9-5 39,1 0-2326,4-3 1,1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31T14:21:40.064"/>
    </inkml:context>
    <inkml:brush xml:id="br0">
      <inkml:brushProperty name="width" value="0.17143" units="cm"/>
      <inkml:brushProperty name="height" value="0.17143" units="cm"/>
      <inkml:brushProperty name="color" value="#19233E"/>
    </inkml:brush>
  </inkml:definitions>
  <inkml:trace contextRef="#ctx0" brushRef="#br0">773 76 13426,'-8'0'386,"1"0"-321,0 2 24,-1-1 26,-2 2-59,-2 2 59,-1 1-34,-1 0 28,-2 1-30,0 0 2,1 1-76,-2 1 4,0-1 36,-1 2-34,-1-1-3,-2 1-2,-1-1 30,-1 0-2,0-1 22,-8 5 5,7-5-7,-24 10-10,25-8 74,-20 8-84,24-10 2,-13 7-42,13-6-16,-22 9 19,21-9 0,-18 7 40,23-9 50,-7 5-87,12-6 2,-5 2 4,9-5 39,1 0-2326,4-3 1,1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31T14:21:40.064"/>
    </inkml:context>
    <inkml:brush xml:id="br0">
      <inkml:brushProperty name="width" value="0.17143" units="cm"/>
      <inkml:brushProperty name="height" value="0.17143" units="cm"/>
      <inkml:brushProperty name="color" value="#19233E"/>
    </inkml:brush>
  </inkml:definitions>
  <inkml:trace contextRef="#ctx0" brushRef="#br0">773 76 13426,'-8'0'386,"1"0"-321,0 2 24,-1-1 26,-2 2-59,-2 2 59,-1 1-34,-1 0 28,-2 1-30,0 0 2,1 1-76,-2 1 4,0-1 36,-1 2-34,-1-1-3,-2 1-2,-1-1 30,-1 0-2,0-1 22,-8 5 5,7-5-7,-24 10-10,25-8 74,-20 8-84,24-10 2,-13 7-42,13-6-16,-22 9 19,21-9 0,-18 7 40,23-9 50,-7 5-87,12-6 2,-5 2 4,9-5 39,1 0-2326,4-3 1,1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31T14:21:35.123"/>
    </inkml:context>
    <inkml:brush xml:id="br0">
      <inkml:brushProperty name="width" value="0.17143" units="cm"/>
      <inkml:brushProperty name="height" value="0.17143" units="cm"/>
      <inkml:brushProperty name="color" value="#19233E"/>
    </inkml:brush>
  </inkml:definitions>
  <inkml:trace contextRef="#ctx0" brushRef="#br0">1 278 11160,'10'-8'692,"0"1"-505,-2 3-22,2-1-11,0 0 0,1-1-28,0 1 0,2-1 0,1 0 174,16-8-174,-10 5 216,30-16-224,-27 14 81,20-9-129,-25 12 56,11-3-70,-14 6 16,17-6-69,-15 6-6,18-7-2,-16 5-46,17-5 49,-14 4-10,28-10 12,-23 9 3,20-8 0,-27 10 73,7-3-32,-16 7 99,0-1-81,-8 4-2079,-2 0 1,-1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31T14:21:36.216"/>
    </inkml:context>
    <inkml:brush xml:id="br0">
      <inkml:brushProperty name="width" value="0.17143" units="cm"/>
      <inkml:brushProperty name="height" value="0.17143" units="cm"/>
      <inkml:brushProperty name="color" value="#19233E"/>
    </inkml:brush>
  </inkml:definitions>
  <inkml:trace contextRef="#ctx0" brushRef="#br0">1 0 11387,'12'7'915,"-1"-1"-660,-1-1-28,0-1-28,1 1 16,1 1 2,2 1-10,0 1-78,1 1 363,18 11-366,-10-6 180,32 18-245,-30-18 110,25 13-109,-26-14 10,8 3-66,-11-4 39,1-2 0,-1 0 8,7 1-50,-7-2 36,13 5-39,-16-6 53,20 9-50,-19-8 72,21 6-38,-22-8 83,18 4-55,-19-5-29,10 3 0,-18-5 9,3 0-36,-6-2-7,1 0-4,-4-2-10,1 1 7,-3-1 8,4 2 39,-3-1 30,6 5-69,-4-4 50,2 3-8,-4-4-1921,-2 1 994,3 2-776,1 0-1934,2 3 3592,6-4 0,1-1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31T14:21:37.294"/>
    </inkml:context>
    <inkml:brush xml:id="br0">
      <inkml:brushProperty name="width" value="0.17143" units="cm"/>
      <inkml:brushProperty name="height" value="0.17143" units="cm"/>
      <inkml:brushProperty name="color" value="#19233E"/>
    </inkml:brush>
  </inkml:definitions>
  <inkml:trace contextRef="#ctx0" brushRef="#br0">1 5 6974,'8'-3'2218,"-1"1"2358,-7 2-4352,1 6-71,3 2-63,3 8-37,3 1 37,2 2 27,-1 2-10,1 0-62,-1 1 61,0 1-16,1 0 108,5 12-38,3 2-107,1 1 143,10 22-106,-14-28 156,18 39-120,-20-41 25,11 25-117,-15-33 142,4 12-94,-7-16 172,4 17-209,-5-18 148,5 23-131,-8-23 58,6 13-19,-6-17 221,6 7-224,-6-11-11,2 2-9,-4-6 51,1-2-3406,-2-2 0,1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31T14:21:39.031"/>
    </inkml:context>
    <inkml:brush xml:id="br0">
      <inkml:brushProperty name="width" value="0.17143" units="cm"/>
      <inkml:brushProperty name="height" value="0.17143" units="cm"/>
      <inkml:brushProperty name="color" value="#19233E"/>
    </inkml:brush>
  </inkml:definitions>
  <inkml:trace contextRef="#ctx0" brushRef="#br0">412 1 8654,'11'0'2360,"-2"0"-926,-9 0-1389,-5 5-4285,1 0 4357,-5 6 869,2-2-734,-5 11-115,1-5 188,-8 17-199,5-11 152,-9 15-152,10-14 3478,-17 23-3539,15-22 94,-13 21-41,16-22 114,-6 12-125,8-14 285,-9 22-294,8-21 89,-10 19-89,10-22 53,-8 11-81,8-11 135,-12 18-152,11-16 42,-10 18-61,12-22 64,-2 7-95,6-12-3,1-1-3,2-5 3,0 2 8,1-2 90,-2 4-56,1-5 65,0 1-99,3-3-9839,-1 0 9701,1-8 0,-1-2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31T14:21:40.064"/>
    </inkml:context>
    <inkml:brush xml:id="br0">
      <inkml:brushProperty name="width" value="0.17143" units="cm"/>
      <inkml:brushProperty name="height" value="0.17143" units="cm"/>
      <inkml:brushProperty name="color" value="#19233E"/>
    </inkml:brush>
  </inkml:definitions>
  <inkml:trace contextRef="#ctx0" brushRef="#br0">578 0 13426,'-7'0'386,"1"0"-321,1 1 24,-2 1 26,-1 0-59,-2 2 59,-1 1-34,-1 0 28,-1 1-30,1 0 2,-1 0-76,-1 2 4,0-1 36,-1 0-34,-1 1-3,-2 0-2,0 0 30,0-1-2,-1 0 22,-7 3 5,6-3-7,-19 8-10,19-7 74,-15 7-84,19-8 2,-10 5-42,10-5-16,-18 8 19,17-7 0,-14 5 40,19-7 50,-6 4-87,9-6 2,-3 3 4,7-4 39,1 0-2326,3-3 1,1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31T14:21:41.279"/>
    </inkml:context>
    <inkml:brush xml:id="br0">
      <inkml:brushProperty name="width" value="0.17143" units="cm"/>
      <inkml:brushProperty name="height" value="0.17143" units="cm"/>
      <inkml:brushProperty name="color" value="#19233E"/>
    </inkml:brush>
  </inkml:definitions>
  <inkml:trace contextRef="#ctx0" brushRef="#br0">537 218 11913,'-10'-1'969,"0"0"-807,2-1 93,-4-1 23,0-3 11,-4 0-127,0-2 0,-2 1-159,2-1-3,0-1-6,0 1 32,-16-11-26,11 7 42,-29-17 22,27 16 140,-20-9-114,24 12 322,-14-4-278,18 9-28,-14-4-100,17 6 78,-10-2-78,13 3-4,-3-1-2,7 3-8,1-1-45,0 0 39,-1-1-23,0 0 37,0 0 6,1 1 22,0-1-3736,2 2 883,-3-2-193,2 2 3018,-7 0 0,-1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31T14:21:52.748"/>
    </inkml:context>
    <inkml:brush xml:id="br0">
      <inkml:brushProperty name="width" value="0.17143" units="cm"/>
      <inkml:brushProperty name="height" value="0.17143" units="cm"/>
      <inkml:brushProperty name="color" value="#19233E"/>
    </inkml:brush>
  </inkml:definitions>
  <inkml:trace contextRef="#ctx0" brushRef="#br0">49 5 8973,'6'-3'1624,"-2"2"1067,-4 1-2553,0 9 86,1-1-17,-1 9 9,2-1-54,-2 1 17,1 2 0,-1 2-53,0-1 54,0 10 69,0 12-188,0-7 35,-1 11-94,1-25 77,-2 5-79,2-10 61,-1-1 9,1-1-5,0-1-12,0-1-19,0 0 24,0 9 7,0-7-12,0 12-11,0-14-36,-1 13-4,0-9 158,-1 21-70,1-17 41,-1 18-69,2-21 81,-1 9-101,1-12 47,0 8-83,0-12 27,-1 6-35,0-11-4,0 5 17,1-6 112,0 8-81,0-7 3,0 4 8,0-8-3284,0 1 1604,-5-2-1834,0 0 3461,-14 1 0,0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8T15:10:12.224"/>
    </inkml:context>
    <inkml:brush xml:id="br0">
      <inkml:brushProperty name="width" value="0.17143" units="cm"/>
      <inkml:brushProperty name="height" value="0.17143" units="cm"/>
      <inkml:brushProperty name="color" value="#19233E"/>
    </inkml:brush>
  </inkml:definitions>
  <inkml:trace contextRef="#ctx0" brushRef="#br0">699 0 13426,'-8'0'386,"1"0"-321,0 2 24,-1-1 26,-2 2-59,-2 2 59,-1 1-34,-1 0 28,-2 1-30,0 0 2,1 1-76,-2 1 4,0-1 36,-1 2-34,-1-1-3,-2 1-2,-1-1 30,-1 0-2,0-1 22,-8 5 5,7-5-7,-24 10-10,25-8 74,-20 8-84,24-10 2,-13 7-42,13-6-16,-22 9 19,21-9 0,-18 7 40,23-9 50,-7 5-87,12-6 2,-5 2 4,9-5 39,1 0-2326,4-3 1,1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600">
                <a:solidFill>
                  <a:srgbClr val="011E41"/>
                </a:solidFill>
                <a:latin typeface="Museo Sans Rounded 900" panose="02000000000000000000" pitchFamily="50" charset="0"/>
              </a:defRPr>
            </a:lvl1pPr>
          </a:lstStyle>
          <a:p>
            <a:r>
              <a:rPr lang="en-US"/>
              <a:t>Connect Somerset</a:t>
            </a:r>
          </a:p>
        </p:txBody>
      </p:sp>
      <p:sp>
        <p:nvSpPr>
          <p:cNvPr id="4" name="Slide Image Placeholder 3"/>
          <p:cNvSpPr>
            <a:spLocks noGrp="1" noRot="1" noChangeAspect="1"/>
          </p:cNvSpPr>
          <p:nvPr>
            <p:ph type="sldImg" idx="2"/>
          </p:nvPr>
        </p:nvSpPr>
        <p:spPr>
          <a:xfrm>
            <a:off x="1018172" y="365003"/>
            <a:ext cx="4915659" cy="276505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323193" y="3302001"/>
            <a:ext cx="6219497" cy="5779476"/>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6"/>
          <p:cNvSpPr>
            <a:spLocks noGrp="1"/>
          </p:cNvSpPr>
          <p:nvPr>
            <p:ph type="sldNum" sz="quarter" idx="5"/>
          </p:nvPr>
        </p:nvSpPr>
        <p:spPr>
          <a:xfrm>
            <a:off x="3886200" y="2323"/>
            <a:ext cx="2971800" cy="327988"/>
          </a:xfrm>
          <a:prstGeom prst="rect">
            <a:avLst/>
          </a:prstGeom>
        </p:spPr>
        <p:txBody>
          <a:bodyPr vert="horz" lIns="91440" tIns="45720" rIns="91440" bIns="45720" rtlCol="0" anchor="b"/>
          <a:lstStyle>
            <a:lvl1pPr algn="r">
              <a:defRPr sz="1200"/>
            </a:lvl1pPr>
          </a:lstStyle>
          <a:p>
            <a:fld id="{C5A069BC-BD2D-6548-8285-DB1A656CEEE1}" type="slidenum">
              <a:rPr lang="en-US" smtClean="0"/>
              <a:t>‹#›</a:t>
            </a:fld>
            <a:endParaRPr lang="en-US"/>
          </a:p>
        </p:txBody>
      </p:sp>
    </p:spTree>
    <p:extLst>
      <p:ext uri="{BB962C8B-B14F-4D97-AF65-F5344CB8AC3E}">
        <p14:creationId xmlns:p14="http://schemas.microsoft.com/office/powerpoint/2010/main" val="1015967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connectsomerset.org.uk/Help4Al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jrf.org.uk/blog/design-out-deep-poverty-strengthen-social-safety-net"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mailto:Joanne.Harris@somerset.gov.uk"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connectsomerset.org.uk/my-community/community-hub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connectsomerset.org.uk/my-community/community-hub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connectsomerset.org.uk/"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365125"/>
            <a:ext cx="4916487" cy="2765425"/>
          </a:xfrm>
        </p:spPr>
      </p:sp>
      <p:sp>
        <p:nvSpPr>
          <p:cNvPr id="3" name="Notes Placeholder 2"/>
          <p:cNvSpPr>
            <a:spLocks noGrp="1"/>
          </p:cNvSpPr>
          <p:nvPr>
            <p:ph type="body" idx="1"/>
          </p:nvPr>
        </p:nvSpPr>
        <p:spPr/>
        <p:txBody>
          <a:bodyPr/>
          <a:lstStyle/>
          <a:p>
            <a:r>
              <a:rPr lang="en-GB" sz="1400" b="1"/>
              <a:t>Connect Somerset </a:t>
            </a:r>
            <a:r>
              <a:rPr lang="en-GB" sz="1400"/>
              <a:t>is about everyone working together to increase early help in the community.  </a:t>
            </a:r>
            <a:r>
              <a:rPr lang="en-GB" sz="1400" b="1"/>
              <a:t>Connect somerset is not a service but a way of working together.</a:t>
            </a:r>
          </a:p>
          <a:p>
            <a:endParaRPr lang="en-GB" sz="1400"/>
          </a:p>
          <a:p>
            <a:r>
              <a:rPr lang="en-GB" sz="1400"/>
              <a:t>We know families and residents are going through challenging times.  Across state funded and community sectors, Somerset services are finding it difficult to meet demand and help those who need support.  So Connect Somerset is a big partnership that includes Somerset Council, Somerset NHS, Voluntary, Community, Faith and Social Enterprises, and Schools, Colleges and Early Years settings, and more.  </a:t>
            </a:r>
          </a:p>
          <a:p>
            <a:endParaRPr lang="en-GB" sz="1400" b="1"/>
          </a:p>
          <a:p>
            <a:r>
              <a:rPr lang="en-GB" sz="1400" b="1"/>
              <a:t>So together, we can develop an early help system that works well across all communities that need it. </a:t>
            </a:r>
          </a:p>
          <a:p>
            <a:endParaRPr lang="en-GB" sz="1400"/>
          </a:p>
          <a:p>
            <a:r>
              <a:rPr lang="en-GB" sz="1400"/>
              <a:t>Our big aim is to </a:t>
            </a:r>
            <a:r>
              <a:rPr lang="en-GB" sz="1400" b="1"/>
              <a:t>increase the help available for families and residents</a:t>
            </a:r>
            <a:r>
              <a:rPr lang="en-GB" sz="1400" b="0"/>
              <a:t>, and</a:t>
            </a:r>
            <a:r>
              <a:rPr lang="en-GB" sz="1400"/>
              <a:t> how quickly they can access that help.  And we’re changing lots of small things that will add up to a new way of working across Somerset services for people.</a:t>
            </a:r>
          </a:p>
          <a:p>
            <a:endParaRPr lang="en-GB" sz="1400"/>
          </a:p>
          <a:p>
            <a:r>
              <a:rPr lang="en-GB" sz="1400" b="1" i="1"/>
              <a:t>These slides introduce some of the key ideas and practical ways that we can work together differently.  Connect Somerset is for everyone, so feel free to use these slides and materials and tailor to your services, local area and residents.  Thank you!</a:t>
            </a:r>
          </a:p>
          <a:p>
            <a:endParaRPr lang="en-GB" sz="1400"/>
          </a:p>
          <a:p>
            <a:r>
              <a:rPr lang="en-GB" sz="1400"/>
              <a:t>01</a:t>
            </a:r>
            <a:r>
              <a:rPr lang="en-GB" sz="1400" i="0"/>
              <a:t>/08/24 v23</a:t>
            </a:r>
          </a:p>
          <a:p>
            <a:endParaRPr lang="en-US" sz="1400"/>
          </a:p>
        </p:txBody>
      </p:sp>
      <p:sp>
        <p:nvSpPr>
          <p:cNvPr id="4" name="Slide Number Placeholder 3"/>
          <p:cNvSpPr>
            <a:spLocks noGrp="1"/>
          </p:cNvSpPr>
          <p:nvPr>
            <p:ph type="sldNum" sz="quarter" idx="5"/>
          </p:nvPr>
        </p:nvSpPr>
        <p:spPr/>
        <p:txBody>
          <a:bodyPr/>
          <a:lstStyle/>
          <a:p>
            <a:fld id="{C5A069BC-BD2D-6548-8285-DB1A656CEEE1}" type="slidenum">
              <a:rPr lang="en-US" smtClean="0"/>
              <a:t>1</a:t>
            </a:fld>
            <a:endParaRPr lang="en-US"/>
          </a:p>
        </p:txBody>
      </p:sp>
    </p:spTree>
    <p:extLst>
      <p:ext uri="{BB962C8B-B14F-4D97-AF65-F5344CB8AC3E}">
        <p14:creationId xmlns:p14="http://schemas.microsoft.com/office/powerpoint/2010/main" val="148747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365125"/>
            <a:ext cx="4916487" cy="2765425"/>
          </a:xfrm>
        </p:spPr>
      </p:sp>
      <p:sp>
        <p:nvSpPr>
          <p:cNvPr id="3" name="Notes Placeholder 2"/>
          <p:cNvSpPr>
            <a:spLocks noGrp="1"/>
          </p:cNvSpPr>
          <p:nvPr>
            <p:ph type="body" idx="1"/>
          </p:nvPr>
        </p:nvSpPr>
        <p:spPr/>
        <p:txBody>
          <a:bodyPr/>
          <a:lstStyle/>
          <a:p>
            <a:pPr algn="l" rtl="0" fontAlgn="base"/>
            <a:r>
              <a:rPr lang="en-GB" sz="1400" b="0" i="0" u="none" strike="noStrike">
                <a:solidFill>
                  <a:srgbClr val="000000"/>
                </a:solidFill>
                <a:effectLst/>
                <a:latin typeface="Calibri" panose="020F0502020204030204" pitchFamily="34" charset="0"/>
              </a:rPr>
              <a:t>We’re building from lots of local and national learning.  Here are the key messages we’re using to guide Connect Somerset.</a:t>
            </a:r>
            <a:r>
              <a:rPr lang="en-US" sz="1400" b="0" i="0">
                <a:solidFill>
                  <a:srgbClr val="000000"/>
                </a:solidFill>
                <a:effectLst/>
                <a:latin typeface="Calibri" panose="020F0502020204030204" pitchFamily="34" charset="0"/>
              </a:rPr>
              <a:t>​</a:t>
            </a:r>
            <a:endParaRPr lang="en-US" sz="1400" b="0" i="0">
              <a:solidFill>
                <a:srgbClr val="444444"/>
              </a:solidFill>
              <a:effectLst/>
              <a:latin typeface="Calibri" panose="020F0502020204030204" pitchFamily="34" charset="0"/>
            </a:endParaRPr>
          </a:p>
          <a:p>
            <a:pPr algn="l" rtl="0" fontAlgn="base"/>
            <a:r>
              <a:rPr lang="en-GB" sz="1400" b="0" i="0">
                <a:solidFill>
                  <a:srgbClr val="000000"/>
                </a:solidFill>
                <a:effectLst/>
                <a:latin typeface="Calibri" panose="020F0502020204030204" pitchFamily="34" charset="0"/>
              </a:rPr>
              <a:t>​</a:t>
            </a:r>
            <a:endParaRPr lang="en-GB" sz="1400" b="0" i="0">
              <a:solidFill>
                <a:srgbClr val="444444"/>
              </a:solidFill>
              <a:effectLst/>
              <a:latin typeface="Calibri" panose="020F0502020204030204" pitchFamily="34" charset="0"/>
            </a:endParaRPr>
          </a:p>
          <a:p>
            <a:pPr algn="l" rtl="0" fontAlgn="base"/>
            <a:r>
              <a:rPr lang="en-GB" sz="1400" b="0" i="0" u="none" strike="noStrike">
                <a:solidFill>
                  <a:srgbClr val="000000"/>
                </a:solidFill>
                <a:effectLst/>
                <a:latin typeface="Calibri" panose="020F0502020204030204" pitchFamily="34" charset="0"/>
              </a:rPr>
              <a:t>(Note alignment to themes from DfE family hubs: Access, Connect, Relationships)</a:t>
            </a:r>
            <a:r>
              <a:rPr lang="en-US" sz="1400" b="0" i="0">
                <a:solidFill>
                  <a:srgbClr val="000000"/>
                </a:solidFill>
                <a:effectLst/>
                <a:latin typeface="Calibri" panose="020F0502020204030204" pitchFamily="34" charset="0"/>
              </a:rPr>
              <a:t>​</a:t>
            </a:r>
            <a:endParaRPr lang="en-US" sz="1400" b="0" i="0">
              <a:solidFill>
                <a:srgbClr val="444444"/>
              </a:solidFill>
              <a:effectLst/>
              <a:latin typeface="Calibri" panose="020F0502020204030204" pitchFamily="34" charset="0"/>
            </a:endParaRPr>
          </a:p>
          <a:p>
            <a:endParaRPr lang="en-GB" sz="1400"/>
          </a:p>
        </p:txBody>
      </p:sp>
      <p:sp>
        <p:nvSpPr>
          <p:cNvPr id="4" name="Slide Number Placeholder 3"/>
          <p:cNvSpPr>
            <a:spLocks noGrp="1"/>
          </p:cNvSpPr>
          <p:nvPr>
            <p:ph type="sldNum" sz="quarter" idx="5"/>
          </p:nvPr>
        </p:nvSpPr>
        <p:spPr/>
        <p:txBody>
          <a:bodyPr/>
          <a:lstStyle/>
          <a:p>
            <a:fld id="{C5A069BC-BD2D-6548-8285-DB1A656CEEE1}" type="slidenum">
              <a:rPr lang="en-US" smtClean="0"/>
              <a:t>10</a:t>
            </a:fld>
            <a:endParaRPr lang="en-US"/>
          </a:p>
        </p:txBody>
      </p:sp>
    </p:spTree>
    <p:extLst>
      <p:ext uri="{BB962C8B-B14F-4D97-AF65-F5344CB8AC3E}">
        <p14:creationId xmlns:p14="http://schemas.microsoft.com/office/powerpoint/2010/main" val="3405578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365125"/>
            <a:ext cx="4916487" cy="2765425"/>
          </a:xfrm>
        </p:spPr>
      </p:sp>
      <p:sp>
        <p:nvSpPr>
          <p:cNvPr id="3" name="Notes Placeholder 2"/>
          <p:cNvSpPr>
            <a:spLocks noGrp="1"/>
          </p:cNvSpPr>
          <p:nvPr>
            <p:ph type="body" idx="1"/>
          </p:nvPr>
        </p:nvSpPr>
        <p:spPr/>
        <p:txBody>
          <a:bodyPr/>
          <a:lstStyle/>
          <a:p>
            <a:pPr marL="0" indent="0" algn="l" rtl="0" fontAlgn="base">
              <a:buFont typeface="Arial" panose="020B0604020202020204" pitchFamily="34" charset="0"/>
              <a:buNone/>
            </a:pPr>
            <a:r>
              <a:rPr lang="en-GB" sz="1400" b="0" i="0" u="none" strike="noStrike">
                <a:solidFill>
                  <a:srgbClr val="000000"/>
                </a:solidFill>
                <a:effectLst/>
                <a:latin typeface="Calibri" panose="020F0502020204030204" pitchFamily="34" charset="0"/>
              </a:rPr>
              <a:t>The neighbourhood geography enables us to align as much as possible with Children’s and Adult Services, NHS primary care networks, the Integrated Care Board and Somerset Foundation Trust.</a:t>
            </a:r>
          </a:p>
          <a:p>
            <a:pPr marL="0" indent="0" algn="l" rtl="0" fontAlgn="base">
              <a:buFont typeface="Arial" panose="020B0604020202020204" pitchFamily="34" charset="0"/>
              <a:buNone/>
            </a:pPr>
            <a:endParaRPr lang="en-GB" sz="1400" b="0" i="0" u="none" strike="noStrike">
              <a:solidFill>
                <a:srgbClr val="000000"/>
              </a:solidFill>
              <a:effectLst/>
              <a:latin typeface="Calibri" panose="020F0502020204030204" pitchFamily="34" charset="0"/>
            </a:endParaRPr>
          </a:p>
          <a:p>
            <a:pPr marL="0" indent="0" algn="l" rtl="0" fontAlgn="base">
              <a:buFont typeface="Arial" panose="020B0604020202020204" pitchFamily="34" charset="0"/>
              <a:buNone/>
            </a:pPr>
            <a:r>
              <a:rPr lang="en-GB" sz="1400" b="0" i="0" u="none" strike="noStrike">
                <a:solidFill>
                  <a:srgbClr val="000000"/>
                </a:solidFill>
                <a:effectLst/>
                <a:latin typeface="Calibri" panose="020F0502020204030204" pitchFamily="34" charset="0"/>
              </a:rPr>
              <a:t>Services will increasingly operate in neighbourhoods, because:</a:t>
            </a:r>
          </a:p>
          <a:p>
            <a:pPr marL="285750" indent="-285750" algn="l" rtl="0" fontAlgn="base">
              <a:buFont typeface="Arial" panose="020B0604020202020204" pitchFamily="34" charset="0"/>
              <a:buChar char="•"/>
            </a:pPr>
            <a:endParaRPr lang="en-GB" sz="1400" b="0" i="0" u="none" strike="noStrike">
              <a:solidFill>
                <a:srgbClr val="000000"/>
              </a:solidFill>
              <a:effectLst/>
              <a:latin typeface="Calibri" panose="020F0502020204030204" pitchFamily="34" charset="0"/>
            </a:endParaRP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this enables local professionals to get to know local resources and community assets that can support residents.  </a:t>
            </a: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It also helps professionals to get to know each other and work more closely together (improving relational practice).  </a:t>
            </a: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This means we can confidently step outside our comfort zones a bit to wrap around families and residents, and </a:t>
            </a: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we reduce referrals which are bad for residents’ experience and often expensive.</a:t>
            </a:r>
          </a:p>
          <a:p>
            <a:pPr marL="0" indent="0" algn="l" rtl="0" fontAlgn="base">
              <a:buFont typeface="Arial" panose="020B0604020202020204" pitchFamily="34" charset="0"/>
              <a:buNone/>
            </a:pPr>
            <a:endParaRPr lang="en-US" sz="1400" b="0" i="0">
              <a:solidFill>
                <a:srgbClr val="444444"/>
              </a:solidFill>
              <a:effectLst/>
              <a:latin typeface="Arial" panose="020B0604020202020204" pitchFamily="34" charset="0"/>
            </a:endParaRPr>
          </a:p>
          <a:p>
            <a:pPr marL="0" indent="0" algn="l" rtl="0" fontAlgn="base">
              <a:buFont typeface="Arial" panose="020B0604020202020204" pitchFamily="34" charset="0"/>
              <a:buNone/>
            </a:pPr>
            <a:r>
              <a:rPr lang="en-GB" sz="1400" b="0" i="0" u="none" strike="noStrike">
                <a:solidFill>
                  <a:srgbClr val="000000"/>
                </a:solidFill>
                <a:effectLst/>
                <a:latin typeface="Calibri" panose="020F0502020204030204" pitchFamily="34" charset="0"/>
              </a:rPr>
              <a:t>We will continue to work very closely with Local Community Networks and School Clusters</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algn="l" rtl="0" fontAlgn="base"/>
            <a:r>
              <a:rPr lang="en-GB" sz="1400" b="0" i="0">
                <a:solidFill>
                  <a:srgbClr val="000000"/>
                </a:solidFill>
                <a:effectLst/>
                <a:latin typeface="Calibri" panose="020F0502020204030204" pitchFamily="34" charset="0"/>
              </a:rPr>
              <a:t>​</a:t>
            </a:r>
            <a:r>
              <a:rPr lang="en-US" sz="1400" b="0" i="0">
                <a:solidFill>
                  <a:srgbClr val="000000"/>
                </a:solidFill>
                <a:effectLst/>
                <a:latin typeface="Calibri" panose="020F0502020204030204" pitchFamily="34" charset="0"/>
              </a:rPr>
              <a:t>​</a:t>
            </a:r>
            <a:endParaRPr lang="en-US" sz="1400"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C5A069BC-BD2D-6548-8285-DB1A656CEEE1}" type="slidenum">
              <a:rPr lang="en-US" smtClean="0"/>
              <a:t>11</a:t>
            </a:fld>
            <a:endParaRPr lang="en-US"/>
          </a:p>
        </p:txBody>
      </p:sp>
    </p:spTree>
    <p:extLst>
      <p:ext uri="{BB962C8B-B14F-4D97-AF65-F5344CB8AC3E}">
        <p14:creationId xmlns:p14="http://schemas.microsoft.com/office/powerpoint/2010/main" val="3714215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365125"/>
            <a:ext cx="4916487" cy="27654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5A069BC-BD2D-6548-8285-DB1A656CEEE1}" type="slidenum">
              <a:rPr lang="en-US" smtClean="0"/>
              <a:t>12</a:t>
            </a:fld>
            <a:endParaRPr lang="en-US"/>
          </a:p>
        </p:txBody>
      </p:sp>
    </p:spTree>
    <p:extLst>
      <p:ext uri="{BB962C8B-B14F-4D97-AF65-F5344CB8AC3E}">
        <p14:creationId xmlns:p14="http://schemas.microsoft.com/office/powerpoint/2010/main" val="2504601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365125"/>
            <a:ext cx="4916487" cy="2765425"/>
          </a:xfrm>
        </p:spPr>
      </p:sp>
      <p:sp>
        <p:nvSpPr>
          <p:cNvPr id="3" name="Notes Placeholder 2"/>
          <p:cNvSpPr>
            <a:spLocks noGrp="1"/>
          </p:cNvSpPr>
          <p:nvPr>
            <p:ph type="body" idx="1"/>
          </p:nvPr>
        </p:nvSpPr>
        <p:spPr/>
        <p:txBody>
          <a:bodyPr/>
          <a:lstStyle/>
          <a:p>
            <a:r>
              <a:rPr lang="en-GB" sz="1400"/>
              <a:t>Here are small examples of some of the work in development across Somerset, led by local Connect Somerset Champions.</a:t>
            </a:r>
          </a:p>
        </p:txBody>
      </p:sp>
      <p:sp>
        <p:nvSpPr>
          <p:cNvPr id="4" name="Slide Number Placeholder 3"/>
          <p:cNvSpPr>
            <a:spLocks noGrp="1"/>
          </p:cNvSpPr>
          <p:nvPr>
            <p:ph type="sldNum" sz="quarter" idx="5"/>
          </p:nvPr>
        </p:nvSpPr>
        <p:spPr/>
        <p:txBody>
          <a:bodyPr/>
          <a:lstStyle/>
          <a:p>
            <a:fld id="{C5A069BC-BD2D-6548-8285-DB1A656CEEE1}" type="slidenum">
              <a:rPr lang="en-US" smtClean="0"/>
              <a:t>13</a:t>
            </a:fld>
            <a:endParaRPr lang="en-US"/>
          </a:p>
        </p:txBody>
      </p:sp>
    </p:spTree>
    <p:extLst>
      <p:ext uri="{BB962C8B-B14F-4D97-AF65-F5344CB8AC3E}">
        <p14:creationId xmlns:p14="http://schemas.microsoft.com/office/powerpoint/2010/main" val="3312891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365125"/>
            <a:ext cx="4916487" cy="2765425"/>
          </a:xfrm>
        </p:spPr>
      </p:sp>
      <p:sp>
        <p:nvSpPr>
          <p:cNvPr id="3" name="Notes Placeholder 2"/>
          <p:cNvSpPr>
            <a:spLocks noGrp="1"/>
          </p:cNvSpPr>
          <p:nvPr>
            <p:ph type="body" idx="1"/>
          </p:nvPr>
        </p:nvSpPr>
        <p:spPr/>
        <p:txBody>
          <a:bodyPr/>
          <a:lstStyle/>
          <a:p>
            <a:pPr algn="l" rtl="0" fontAlgn="base"/>
            <a:r>
              <a:rPr lang="en-GB" sz="1400" b="0" i="0" u="none" strike="noStrike">
                <a:solidFill>
                  <a:srgbClr val="000000"/>
                </a:solidFill>
                <a:effectLst/>
                <a:latin typeface="Calibri" panose="020F0502020204030204" pitchFamily="34" charset="0"/>
              </a:rPr>
              <a:t>Somerset is lucky, there are so many fantastic local resources across all our sectors.  We want to work with everyone we can to help improve families’ and residents’ outcomes.</a:t>
            </a:r>
            <a:r>
              <a:rPr lang="en-US" sz="1400" b="0" i="0">
                <a:solidFill>
                  <a:srgbClr val="000000"/>
                </a:solidFill>
                <a:effectLst/>
                <a:latin typeface="Calibri" panose="020F0502020204030204" pitchFamily="34" charset="0"/>
              </a:rPr>
              <a:t>​</a:t>
            </a:r>
            <a:endParaRPr lang="en-US" sz="1400" b="0" i="0">
              <a:solidFill>
                <a:srgbClr val="444444"/>
              </a:solidFill>
              <a:effectLst/>
              <a:latin typeface="Calibri" panose="020F0502020204030204" pitchFamily="34" charset="0"/>
            </a:endParaRPr>
          </a:p>
          <a:p>
            <a:pPr algn="l" rtl="0" fontAlgn="base"/>
            <a:r>
              <a:rPr lang="en-GB" sz="1400" b="0" i="0">
                <a:solidFill>
                  <a:srgbClr val="000000"/>
                </a:solidFill>
                <a:effectLst/>
                <a:latin typeface="Calibri" panose="020F0502020204030204" pitchFamily="34" charset="0"/>
              </a:rPr>
              <a:t>​</a:t>
            </a:r>
            <a:endParaRPr lang="en-GB" sz="1400" b="0" i="0">
              <a:solidFill>
                <a:srgbClr val="444444"/>
              </a:solidFill>
              <a:effectLst/>
              <a:latin typeface="Calibri" panose="020F0502020204030204" pitchFamily="34" charset="0"/>
            </a:endParaRPr>
          </a:p>
          <a:p>
            <a:pPr algn="l" rtl="0" fontAlgn="base"/>
            <a:r>
              <a:rPr lang="en-GB" sz="1400" b="0" i="0" u="none" strike="noStrike">
                <a:solidFill>
                  <a:srgbClr val="000000"/>
                </a:solidFill>
                <a:effectLst/>
                <a:latin typeface="Calibri" panose="020F0502020204030204" pitchFamily="34" charset="0"/>
              </a:rPr>
              <a:t>Note that in the past, we’d have done a new model, built new hubs.  Now we want to use buildings and resources that residents are already accessing – this is more collaborative and accessible (reducing the impact of inequality).</a:t>
            </a:r>
            <a:r>
              <a:rPr lang="en-US" sz="1400" b="0" i="0">
                <a:solidFill>
                  <a:srgbClr val="000000"/>
                </a:solidFill>
                <a:effectLst/>
                <a:latin typeface="Calibri" panose="020F0502020204030204" pitchFamily="34" charset="0"/>
              </a:rPr>
              <a:t>​</a:t>
            </a:r>
            <a:endParaRPr lang="en-US" sz="1400" b="0" i="0">
              <a:solidFill>
                <a:srgbClr val="444444"/>
              </a:solidFill>
              <a:effectLst/>
              <a:latin typeface="Calibri" panose="020F0502020204030204" pitchFamily="34" charset="0"/>
            </a:endParaRPr>
          </a:p>
          <a:p>
            <a:endParaRPr lang="en-GB" sz="1400"/>
          </a:p>
        </p:txBody>
      </p:sp>
      <p:sp>
        <p:nvSpPr>
          <p:cNvPr id="4" name="Slide Number Placeholder 3"/>
          <p:cNvSpPr>
            <a:spLocks noGrp="1"/>
          </p:cNvSpPr>
          <p:nvPr>
            <p:ph type="sldNum" sz="quarter" idx="5"/>
          </p:nvPr>
        </p:nvSpPr>
        <p:spPr/>
        <p:txBody>
          <a:bodyPr/>
          <a:lstStyle/>
          <a:p>
            <a:fld id="{C5A069BC-BD2D-6548-8285-DB1A656CEEE1}" type="slidenum">
              <a:rPr lang="en-US" smtClean="0"/>
              <a:t>14</a:t>
            </a:fld>
            <a:endParaRPr lang="en-US"/>
          </a:p>
        </p:txBody>
      </p:sp>
    </p:spTree>
    <p:extLst>
      <p:ext uri="{BB962C8B-B14F-4D97-AF65-F5344CB8AC3E}">
        <p14:creationId xmlns:p14="http://schemas.microsoft.com/office/powerpoint/2010/main" val="63216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365125"/>
            <a:ext cx="4916487" cy="2765425"/>
          </a:xfrm>
        </p:spPr>
      </p:sp>
      <p:sp>
        <p:nvSpPr>
          <p:cNvPr id="3" name="Notes Placeholder 2"/>
          <p:cNvSpPr>
            <a:spLocks noGrp="1"/>
          </p:cNvSpPr>
          <p:nvPr>
            <p:ph type="body" idx="1"/>
          </p:nvPr>
        </p:nvSpPr>
        <p:spPr/>
        <p:txBody>
          <a:bodyPr/>
          <a:lstStyle/>
          <a:p>
            <a:pPr algn="l" rtl="0" fontAlgn="base"/>
            <a:r>
              <a:rPr lang="en-GB" sz="1400" b="0" i="0" u="none" strike="noStrike">
                <a:solidFill>
                  <a:srgbClr val="000000"/>
                </a:solidFill>
                <a:effectLst/>
                <a:latin typeface="Calibri" panose="020F0502020204030204" pitchFamily="34" charset="0"/>
              </a:rPr>
              <a:t>Connect Somerset isn’t a specific service, but there’s lots we add to help the system operate better, both at a local level and county-wide. </a:t>
            </a:r>
          </a:p>
          <a:p>
            <a:pPr algn="l" rtl="0" fontAlgn="base"/>
            <a:endParaRPr lang="en-GB" sz="1400" b="0" i="0" u="none" strike="noStrike">
              <a:solidFill>
                <a:srgbClr val="000000"/>
              </a:solidFill>
              <a:effectLst/>
              <a:latin typeface="Calibri" panose="020F0502020204030204" pitchFamily="34" charset="0"/>
            </a:endParaRPr>
          </a:p>
          <a:p>
            <a:pPr algn="l" rtl="0" fontAlgn="base"/>
            <a:r>
              <a:rPr lang="en-GB" sz="1400" b="0" i="0" u="none" strike="noStrike">
                <a:solidFill>
                  <a:srgbClr val="000000"/>
                </a:solidFill>
                <a:effectLst/>
                <a:latin typeface="Calibri" panose="020F0502020204030204" pitchFamily="34" charset="0"/>
              </a:rPr>
              <a:t>Most of the time, we’re trying to </a:t>
            </a:r>
            <a:r>
              <a:rPr lang="en-GB" sz="1400" b="1" i="0" u="none" strike="noStrike">
                <a:solidFill>
                  <a:srgbClr val="000000"/>
                </a:solidFill>
                <a:effectLst/>
                <a:latin typeface="Calibri" panose="020F0502020204030204" pitchFamily="34" charset="0"/>
              </a:rPr>
              <a:t>get out of the way </a:t>
            </a:r>
            <a:r>
              <a:rPr lang="en-GB" sz="1400" b="0" i="0" u="none" strike="noStrike">
                <a:solidFill>
                  <a:srgbClr val="000000"/>
                </a:solidFill>
                <a:effectLst/>
                <a:latin typeface="Calibri" panose="020F0502020204030204" pitchFamily="34" charset="0"/>
              </a:rPr>
              <a:t>of professionals so they can work well together, for example removing IT or geographic barriers or processes that stop you.</a:t>
            </a:r>
          </a:p>
          <a:p>
            <a:pPr algn="l" rtl="0" fontAlgn="base"/>
            <a:endParaRPr lang="en-GB" sz="1400" b="0" i="0" u="none" strike="noStrike">
              <a:solidFill>
                <a:srgbClr val="000000"/>
              </a:solidFill>
              <a:effectLst/>
              <a:latin typeface="Calibri" panose="020F0502020204030204" pitchFamily="34" charset="0"/>
            </a:endParaRPr>
          </a:p>
          <a:p>
            <a:pPr algn="l" rtl="0" fontAlgn="base"/>
            <a:r>
              <a:rPr lang="en-GB" sz="1400" b="0" i="0" u="none" strike="noStrike">
                <a:solidFill>
                  <a:srgbClr val="000000"/>
                </a:solidFill>
                <a:effectLst/>
                <a:latin typeface="Calibri" panose="020F0502020204030204" pitchFamily="34" charset="0"/>
              </a:rPr>
              <a:t>Or </a:t>
            </a:r>
            <a:r>
              <a:rPr lang="en-GB" sz="1400" b="1" i="0" u="none" strike="noStrike">
                <a:solidFill>
                  <a:srgbClr val="000000"/>
                </a:solidFill>
                <a:effectLst/>
                <a:latin typeface="Calibri" panose="020F0502020204030204" pitchFamily="34" charset="0"/>
              </a:rPr>
              <a:t>enabling</a:t>
            </a:r>
            <a:r>
              <a:rPr lang="en-GB" sz="1400" b="0" i="0" u="none" strike="noStrike">
                <a:solidFill>
                  <a:srgbClr val="000000"/>
                </a:solidFill>
                <a:effectLst/>
                <a:latin typeface="Calibri" panose="020F0502020204030204" pitchFamily="34" charset="0"/>
              </a:rPr>
              <a:t> helpful ways of working, such as by sharing data, identifying local hubs for delivery, connecting to local resources.</a:t>
            </a:r>
          </a:p>
          <a:p>
            <a:pPr algn="l" rtl="0" fontAlgn="base"/>
            <a:endParaRPr lang="en-GB" sz="1400" b="0" i="0" u="none" strike="noStrike">
              <a:solidFill>
                <a:srgbClr val="000000"/>
              </a:solidFill>
              <a:effectLst/>
              <a:latin typeface="Calibri" panose="020F0502020204030204" pitchFamily="34" charset="0"/>
            </a:endParaRPr>
          </a:p>
          <a:p>
            <a:pPr algn="l" rtl="0" fontAlgn="base"/>
            <a:r>
              <a:rPr lang="en-GB" sz="1400" b="0" i="0" u="none" strike="noStrike">
                <a:solidFill>
                  <a:srgbClr val="000000"/>
                </a:solidFill>
                <a:effectLst/>
                <a:latin typeface="Calibri" panose="020F0502020204030204" pitchFamily="34" charset="0"/>
              </a:rPr>
              <a:t>Note that whilst we have selected 12 places that local residents identify as community hubs, we’re keen to expand this out to 100 hubs across the county, so services can be accessed closer to home.  Particularly in rural areas.</a:t>
            </a:r>
          </a:p>
        </p:txBody>
      </p:sp>
      <p:sp>
        <p:nvSpPr>
          <p:cNvPr id="4" name="Slide Number Placeholder 3"/>
          <p:cNvSpPr>
            <a:spLocks noGrp="1"/>
          </p:cNvSpPr>
          <p:nvPr>
            <p:ph type="sldNum" sz="quarter" idx="5"/>
          </p:nvPr>
        </p:nvSpPr>
        <p:spPr/>
        <p:txBody>
          <a:bodyPr/>
          <a:lstStyle/>
          <a:p>
            <a:fld id="{C5A069BC-BD2D-6548-8285-DB1A656CEEE1}" type="slidenum">
              <a:rPr lang="en-US" smtClean="0"/>
              <a:t>15</a:t>
            </a:fld>
            <a:endParaRPr lang="en-US"/>
          </a:p>
        </p:txBody>
      </p:sp>
    </p:spTree>
    <p:extLst>
      <p:ext uri="{BB962C8B-B14F-4D97-AF65-F5344CB8AC3E}">
        <p14:creationId xmlns:p14="http://schemas.microsoft.com/office/powerpoint/2010/main" val="2710632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3463" y="369888"/>
            <a:ext cx="4954587" cy="2787650"/>
          </a:xfrm>
        </p:spPr>
      </p:sp>
      <p:sp>
        <p:nvSpPr>
          <p:cNvPr id="3" name="Notes Placeholder 2"/>
          <p:cNvSpPr>
            <a:spLocks noGrp="1"/>
          </p:cNvSpPr>
          <p:nvPr>
            <p:ph type="body" idx="1"/>
          </p:nvPr>
        </p:nvSpPr>
        <p:spPr/>
        <p:txBody>
          <a:bodyPr/>
          <a:lstStyle/>
          <a:p>
            <a:r>
              <a:rPr lang="en-GB" sz="1400" b="0" i="0" u="none" strike="noStrike">
                <a:solidFill>
                  <a:srgbClr val="000000"/>
                </a:solidFill>
                <a:effectLst/>
                <a:latin typeface="Calibri" panose="020F0502020204030204" pitchFamily="34" charset="0"/>
              </a:rPr>
              <a:t>This is our infographic describing some of the things in Connect Somerset</a:t>
            </a:r>
            <a:r>
              <a:rPr lang="en-GB" sz="1400" b="0" i="0">
                <a:solidFill>
                  <a:srgbClr val="000000"/>
                </a:solidFill>
                <a:effectLst/>
                <a:latin typeface="Calibri" panose="020F0502020204030204" pitchFamily="34" charset="0"/>
              </a:rPr>
              <a:t>​.</a:t>
            </a:r>
          </a:p>
          <a:p>
            <a:endParaRPr lang="en-GB" sz="1400" b="0" i="0">
              <a:solidFill>
                <a:srgbClr val="000000"/>
              </a:solidFill>
              <a:effectLst/>
              <a:latin typeface="Calibri" panose="020F0502020204030204" pitchFamily="34" charset="0"/>
            </a:endParaRPr>
          </a:p>
          <a:p>
            <a:r>
              <a:rPr lang="en-GB" sz="1400" b="0" i="0">
                <a:solidFill>
                  <a:srgbClr val="000000"/>
                </a:solidFill>
                <a:effectLst/>
                <a:latin typeface="Calibri" panose="020F0502020204030204" pitchFamily="34" charset="0"/>
              </a:rPr>
              <a:t>As we said at the beginning of the slides, it’s really tricky to show how all the changes interact with each other and lead to a more efficient system of services and support across Somerset.  We’re hoping a diagram helps!</a:t>
            </a:r>
          </a:p>
          <a:p>
            <a:endParaRPr lang="en-GB" sz="1400" b="0" i="0">
              <a:solidFill>
                <a:srgbClr val="000000"/>
              </a:solidFill>
              <a:effectLst/>
              <a:latin typeface="Calibri" panose="020F0502020204030204" pitchFamily="34" charset="0"/>
            </a:endParaRPr>
          </a:p>
          <a:p>
            <a:r>
              <a:rPr lang="en-GB" sz="1400" b="0" i="0">
                <a:solidFill>
                  <a:srgbClr val="000000"/>
                </a:solidFill>
                <a:effectLst/>
                <a:latin typeface="Calibri" panose="020F0502020204030204" pitchFamily="34" charset="0"/>
              </a:rPr>
              <a:t>Important to point out that we want all professionals and community groups to feel like they are in the Connect Somerset team together.  If we emphasise similarities and connections, we are more likely to work well together.</a:t>
            </a:r>
            <a:endParaRPr lang="en-GB" sz="1400"/>
          </a:p>
        </p:txBody>
      </p:sp>
      <p:sp>
        <p:nvSpPr>
          <p:cNvPr id="4" name="Slide Number Placeholder 3"/>
          <p:cNvSpPr>
            <a:spLocks noGrp="1"/>
          </p:cNvSpPr>
          <p:nvPr>
            <p:ph type="sldNum" sz="quarter" idx="5"/>
          </p:nvPr>
        </p:nvSpPr>
        <p:spPr/>
        <p:txBody>
          <a:bodyPr/>
          <a:lstStyle/>
          <a:p>
            <a:fld id="{C5A069BC-BD2D-6548-8285-DB1A656CEEE1}" type="slidenum">
              <a:rPr lang="en-US" smtClean="0"/>
              <a:t>16</a:t>
            </a:fld>
            <a:endParaRPr lang="en-US"/>
          </a:p>
        </p:txBody>
      </p:sp>
    </p:spTree>
    <p:extLst>
      <p:ext uri="{BB962C8B-B14F-4D97-AF65-F5344CB8AC3E}">
        <p14:creationId xmlns:p14="http://schemas.microsoft.com/office/powerpoint/2010/main" val="2514165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365125"/>
            <a:ext cx="4916487" cy="2765425"/>
          </a:xfrm>
        </p:spPr>
      </p:sp>
      <p:sp>
        <p:nvSpPr>
          <p:cNvPr id="3" name="Notes Placeholder 2"/>
          <p:cNvSpPr>
            <a:spLocks noGrp="1"/>
          </p:cNvSpPr>
          <p:nvPr>
            <p:ph type="body" idx="1"/>
          </p:nvPr>
        </p:nvSpPr>
        <p:spPr/>
        <p:txBody>
          <a:bodyPr/>
          <a:lstStyle/>
          <a:p>
            <a:r>
              <a:rPr lang="en-GB" sz="1400"/>
              <a:t>We can all do something to support Connect Somerset – whether you are a professional, community volunteer, commissioner or manager.  All 20,000 to 30,000 of us working in early help… </a:t>
            </a:r>
          </a:p>
        </p:txBody>
      </p:sp>
      <p:sp>
        <p:nvSpPr>
          <p:cNvPr id="4" name="Slide Number Placeholder 3"/>
          <p:cNvSpPr>
            <a:spLocks noGrp="1"/>
          </p:cNvSpPr>
          <p:nvPr>
            <p:ph type="sldNum" sz="quarter" idx="5"/>
          </p:nvPr>
        </p:nvSpPr>
        <p:spPr/>
        <p:txBody>
          <a:bodyPr/>
          <a:lstStyle/>
          <a:p>
            <a:fld id="{C5A069BC-BD2D-6548-8285-DB1A656CEEE1}" type="slidenum">
              <a:rPr lang="en-US" smtClean="0"/>
              <a:t>17</a:t>
            </a:fld>
            <a:endParaRPr lang="en-US"/>
          </a:p>
        </p:txBody>
      </p:sp>
    </p:spTree>
    <p:extLst>
      <p:ext uri="{BB962C8B-B14F-4D97-AF65-F5344CB8AC3E}">
        <p14:creationId xmlns:p14="http://schemas.microsoft.com/office/powerpoint/2010/main" val="1159389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365125"/>
            <a:ext cx="4916487" cy="2765425"/>
          </a:xfrm>
        </p:spPr>
      </p:sp>
      <p:sp>
        <p:nvSpPr>
          <p:cNvPr id="3" name="Notes Placeholder 2"/>
          <p:cNvSpPr>
            <a:spLocks noGrp="1"/>
          </p:cNvSpPr>
          <p:nvPr>
            <p:ph type="body" idx="1"/>
          </p:nvPr>
        </p:nvSpPr>
        <p:spPr/>
        <p:txBody>
          <a:bodyPr/>
          <a:lstStyle/>
          <a:p>
            <a:pPr algn="l" rtl="0" fontAlgn="base"/>
            <a:r>
              <a:rPr lang="en-GB" sz="1400" b="0" i="0" u="none" strike="noStrike">
                <a:solidFill>
                  <a:srgbClr val="000000"/>
                </a:solidFill>
                <a:effectLst/>
                <a:latin typeface="Calibri" panose="020F0502020204030204" pitchFamily="34" charset="0"/>
              </a:rPr>
              <a:t>#Help4All is our universal offer of support to families and residents.  We’ve made it easy to access and navigate, and there’s lots here for those who need a bit of extra support, e.g. </a:t>
            </a: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Money</a:t>
            </a: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Food</a:t>
            </a: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Home</a:t>
            </a: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Mental health</a:t>
            </a: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Domestic abuse</a:t>
            </a: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Drugs or alcohol</a:t>
            </a: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Parenting</a:t>
            </a:r>
          </a:p>
          <a:p>
            <a:pPr marL="0" indent="0" algn="l" rtl="0" fontAlgn="base">
              <a:buFont typeface="Arial" panose="020B0604020202020204" pitchFamily="34" charset="0"/>
              <a:buNone/>
            </a:pPr>
            <a:endParaRPr lang="en-GB" sz="1400" b="0" i="0" u="none" strike="noStrike">
              <a:solidFill>
                <a:srgbClr val="000000"/>
              </a:solidFill>
              <a:effectLst/>
              <a:latin typeface="Calibri" panose="020F0502020204030204" pitchFamily="34" charset="0"/>
            </a:endParaRPr>
          </a:p>
          <a:p>
            <a:pPr marL="0" indent="0" algn="l" rtl="0" fontAlgn="base">
              <a:buFont typeface="Arial" panose="020B0604020202020204" pitchFamily="34" charset="0"/>
              <a:buNone/>
            </a:pPr>
            <a:r>
              <a:rPr lang="en-GB" sz="1400" b="0" i="0" u="none" strike="noStrike">
                <a:solidFill>
                  <a:srgbClr val="000000"/>
                </a:solidFill>
                <a:effectLst/>
                <a:latin typeface="Calibri" panose="020F0502020204030204" pitchFamily="34" charset="0"/>
              </a:rPr>
              <a:t>But if we just sign-post residents, then some will access and some won’t, and that widens inequality.  What’s important is that everyone is able to access help, so we have two requests of all professionals:</a:t>
            </a:r>
          </a:p>
          <a:p>
            <a:pPr marL="342900" indent="-342900" algn="l" rtl="0" fontAlgn="base">
              <a:buFont typeface="Arial" panose="020B0604020202020204" pitchFamily="34" charset="0"/>
              <a:buAutoNum type="arabicPeriod"/>
            </a:pPr>
            <a:r>
              <a:rPr lang="en-GB" sz="1400" b="0" i="0" u="none" strike="noStrike">
                <a:solidFill>
                  <a:srgbClr val="000000"/>
                </a:solidFill>
                <a:effectLst/>
                <a:latin typeface="Calibri" panose="020F0502020204030204" pitchFamily="34" charset="0"/>
              </a:rPr>
              <a:t>Where a family or residents could benefit from a little extra help, please have that </a:t>
            </a:r>
            <a:r>
              <a:rPr lang="en-GB" sz="1400" b="1" i="0" u="none" strike="noStrike">
                <a:solidFill>
                  <a:srgbClr val="000000"/>
                </a:solidFill>
                <a:effectLst/>
                <a:latin typeface="Calibri" panose="020F0502020204030204" pitchFamily="34" charset="0"/>
              </a:rPr>
              <a:t>conversation</a:t>
            </a:r>
            <a:r>
              <a:rPr lang="en-GB" sz="1400" b="0" i="0" u="none" strike="noStrike">
                <a:solidFill>
                  <a:srgbClr val="000000"/>
                </a:solidFill>
                <a:effectLst/>
                <a:latin typeface="Calibri" panose="020F0502020204030204" pitchFamily="34" charset="0"/>
              </a:rPr>
              <a:t> with them</a:t>
            </a:r>
          </a:p>
          <a:p>
            <a:pPr marL="342900" indent="-342900" algn="l" rtl="0" fontAlgn="base">
              <a:buFont typeface="Arial" panose="020B0604020202020204" pitchFamily="34" charset="0"/>
              <a:buAutoNum type="arabicPeriod"/>
            </a:pPr>
            <a:r>
              <a:rPr lang="en-GB" sz="1400" b="0" i="0" u="none" strike="noStrike">
                <a:solidFill>
                  <a:srgbClr val="000000"/>
                </a:solidFill>
                <a:effectLst/>
                <a:latin typeface="Calibri" panose="020F0502020204030204" pitchFamily="34" charset="0"/>
              </a:rPr>
              <a:t>Introduce them to what’s available, using </a:t>
            </a:r>
            <a:r>
              <a:rPr lang="en-GB" sz="1400" b="1" i="0" u="none" strike="noStrike">
                <a:solidFill>
                  <a:srgbClr val="000000"/>
                </a:solidFill>
                <a:effectLst/>
                <a:latin typeface="Calibri" panose="020F0502020204030204" pitchFamily="34" charset="0"/>
              </a:rPr>
              <a:t>#Help4All</a:t>
            </a:r>
          </a:p>
          <a:p>
            <a:pPr marL="342900" indent="-342900" algn="l" rtl="0" fontAlgn="base">
              <a:buFont typeface="Arial" panose="020B0604020202020204" pitchFamily="34" charset="0"/>
              <a:buAutoNum type="arabicPeriod"/>
            </a:pPr>
            <a:r>
              <a:rPr lang="en-GB" sz="1400" b="1" i="0" u="none" strike="noStrike">
                <a:solidFill>
                  <a:srgbClr val="000000"/>
                </a:solidFill>
                <a:effectLst/>
                <a:latin typeface="Calibri" panose="020F0502020204030204" pitchFamily="34" charset="0"/>
              </a:rPr>
              <a:t>Hand-hold</a:t>
            </a:r>
            <a:r>
              <a:rPr lang="en-GB" sz="1400" b="0" i="0" u="none" strike="noStrike">
                <a:solidFill>
                  <a:srgbClr val="000000"/>
                </a:solidFill>
                <a:effectLst/>
                <a:latin typeface="Calibri" panose="020F0502020204030204" pitchFamily="34" charset="0"/>
              </a:rPr>
              <a:t> or walk with them until they are accessing that help (e.g. help them to create an account on Kooth, or take them down the road to the local Talking Café)</a:t>
            </a:r>
          </a:p>
          <a:p>
            <a:pPr marL="342900" indent="-342900" algn="l" rtl="0" fontAlgn="base">
              <a:buFont typeface="Arial" panose="020B0604020202020204" pitchFamily="34" charset="0"/>
              <a:buAutoNum type="arabicPeriod"/>
            </a:pPr>
            <a:endParaRPr lang="en-GB" sz="1400" b="0" i="0" u="none" strike="noStrike">
              <a:solidFill>
                <a:srgbClr val="000000"/>
              </a:solidFill>
              <a:effectLst/>
              <a:latin typeface="Calibri" panose="020F0502020204030204" pitchFamily="34" charset="0"/>
            </a:endParaRPr>
          </a:p>
          <a:p>
            <a:pPr marL="0" indent="0" algn="l" rtl="0" fontAlgn="base">
              <a:buFont typeface="Arial" panose="020B0604020202020204" pitchFamily="34" charset="0"/>
              <a:buNone/>
            </a:pPr>
            <a:r>
              <a:rPr lang="en-GB" sz="1400" b="0" i="0" u="none" strike="noStrike">
                <a:solidFill>
                  <a:srgbClr val="000000"/>
                </a:solidFill>
                <a:effectLst/>
                <a:latin typeface="Calibri" panose="020F0502020204030204" pitchFamily="34" charset="0"/>
              </a:rPr>
              <a:t>Then we can address inequality, increase take up of early help, build resilience and reduce more acute demand to services.</a:t>
            </a:r>
          </a:p>
          <a:p>
            <a:pPr marL="342900" indent="-342900" algn="l" rtl="0" fontAlgn="base">
              <a:buFont typeface="Arial" panose="020B0604020202020204" pitchFamily="34" charset="0"/>
              <a:buAutoNum type="arabicPeriod"/>
            </a:pPr>
            <a:endParaRPr lang="en-GB" sz="1400" b="0" i="0" u="none" strike="noStrike">
              <a:solidFill>
                <a:srgbClr val="000000"/>
              </a:solidFill>
              <a:effectLst/>
              <a:latin typeface="Calibri" panose="020F0502020204030204" pitchFamily="34" charset="0"/>
            </a:endParaRPr>
          </a:p>
          <a:p>
            <a:pPr algn="l" rtl="0" fontAlgn="base"/>
            <a:r>
              <a:rPr lang="en-GB" sz="1400" b="0" i="0" u="none" strike="noStrike">
                <a:solidFill>
                  <a:srgbClr val="000000"/>
                </a:solidFill>
                <a:effectLst/>
                <a:latin typeface="Calibri" panose="020F0502020204030204" pitchFamily="34" charset="0"/>
              </a:rPr>
              <a:t>Note, we’ll be adding local community resources to the list in the future.  </a:t>
            </a:r>
          </a:p>
          <a:p>
            <a:pPr algn="l" rtl="0" fontAlgn="base"/>
            <a:r>
              <a:rPr lang="en-GB" sz="1400" b="0" i="0" u="none" strike="noStrike">
                <a:solidFill>
                  <a:srgbClr val="5888C7"/>
                </a:solidFill>
                <a:effectLst/>
                <a:latin typeface="Calibri" panose="020F0502020204030204" pitchFamily="34" charset="0"/>
                <a:hlinkClick r:id="rId3">
                  <a:extLst>
                    <a:ext uri="{A12FA001-AC4F-418D-AE19-62706E023703}">
                      <ahyp:hlinkClr xmlns:ahyp="http://schemas.microsoft.com/office/drawing/2018/hyperlinkcolor" val="tx"/>
                    </a:ext>
                  </a:extLst>
                </a:hlinkClick>
              </a:rPr>
              <a:t>www.ConnectSomerset.org.uk/Help4All</a:t>
            </a:r>
            <a:r>
              <a:rPr lang="en-GB" sz="1400" b="0" i="0" u="none" strike="noStrike">
                <a:solidFill>
                  <a:srgbClr val="5888C7"/>
                </a:solidFill>
                <a:effectLst/>
                <a:latin typeface="Calibri" panose="020F0502020204030204" pitchFamily="34" charset="0"/>
              </a:rPr>
              <a:t> </a:t>
            </a:r>
          </a:p>
        </p:txBody>
      </p:sp>
      <p:sp>
        <p:nvSpPr>
          <p:cNvPr id="4" name="Slide Number Placeholder 3"/>
          <p:cNvSpPr>
            <a:spLocks noGrp="1"/>
          </p:cNvSpPr>
          <p:nvPr>
            <p:ph type="sldNum" sz="quarter" idx="5"/>
          </p:nvPr>
        </p:nvSpPr>
        <p:spPr/>
        <p:txBody>
          <a:bodyPr/>
          <a:lstStyle/>
          <a:p>
            <a:fld id="{C5A069BC-BD2D-6548-8285-DB1A656CEEE1}" type="slidenum">
              <a:rPr lang="en-US" smtClean="0"/>
              <a:t>18</a:t>
            </a:fld>
            <a:endParaRPr lang="en-US"/>
          </a:p>
        </p:txBody>
      </p:sp>
    </p:spTree>
    <p:extLst>
      <p:ext uri="{BB962C8B-B14F-4D97-AF65-F5344CB8AC3E}">
        <p14:creationId xmlns:p14="http://schemas.microsoft.com/office/powerpoint/2010/main" val="914534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365125"/>
            <a:ext cx="4916487" cy="2765425"/>
          </a:xfrm>
        </p:spPr>
      </p:sp>
      <p:sp>
        <p:nvSpPr>
          <p:cNvPr id="3" name="Notes Placeholder 2"/>
          <p:cNvSpPr>
            <a:spLocks noGrp="1"/>
          </p:cNvSpPr>
          <p:nvPr>
            <p:ph type="body" idx="1"/>
          </p:nvPr>
        </p:nvSpPr>
        <p:spPr/>
        <p:txBody>
          <a:bodyPr/>
          <a:lstStyle/>
          <a:p>
            <a:pPr algn="l" rtl="0" fontAlgn="base"/>
            <a:r>
              <a:rPr lang="en-GB" sz="1400" b="0" i="0" u="none" strike="noStrike">
                <a:solidFill>
                  <a:srgbClr val="000000"/>
                </a:solidFill>
                <a:effectLst/>
                <a:latin typeface="Calibri" panose="020F0502020204030204" pitchFamily="34" charset="0"/>
              </a:rPr>
              <a:t>We are putting a new and more effective model in place for the Team around the School – drawing from national practice and evidence from places such as Kent.</a:t>
            </a:r>
            <a:r>
              <a:rPr lang="en-US" sz="1400" b="0" i="0">
                <a:solidFill>
                  <a:srgbClr val="000000"/>
                </a:solidFill>
                <a:effectLst/>
                <a:latin typeface="Calibri" panose="020F0502020204030204" pitchFamily="34" charset="0"/>
              </a:rPr>
              <a:t>​</a:t>
            </a:r>
          </a:p>
          <a:p>
            <a:pPr algn="l" rtl="0" fontAlgn="base"/>
            <a:endParaRPr lang="en-US" sz="1400" b="0" i="0">
              <a:solidFill>
                <a:srgbClr val="000000"/>
              </a:solidFill>
              <a:effectLst/>
              <a:latin typeface="Calibri" panose="020F0502020204030204" pitchFamily="34" charset="0"/>
            </a:endParaRPr>
          </a:p>
          <a:p>
            <a:pPr algn="l" rtl="0" fontAlgn="base"/>
            <a:r>
              <a:rPr lang="en-US" sz="1400" b="0" i="0">
                <a:solidFill>
                  <a:srgbClr val="000000"/>
                </a:solidFill>
                <a:effectLst/>
                <a:latin typeface="Calibri" panose="020F0502020204030204" pitchFamily="34" charset="0"/>
              </a:rPr>
              <a:t>For staff in schools, it’s important to know who your named professional is, and be able to pick up the phone to have a conversation.  Contact details are on the Transform Family View app.</a:t>
            </a:r>
            <a:endParaRPr lang="en-US" sz="1400" b="0" i="0">
              <a:solidFill>
                <a:srgbClr val="444444"/>
              </a:solidFill>
              <a:effectLst/>
              <a:latin typeface="Calibri" panose="020F0502020204030204" pitchFamily="34" charset="0"/>
            </a:endParaRPr>
          </a:p>
          <a:p>
            <a:pPr algn="l" rtl="0" fontAlgn="base"/>
            <a:r>
              <a:rPr lang="en-GB" sz="1400" b="0" i="0">
                <a:solidFill>
                  <a:srgbClr val="000000"/>
                </a:solidFill>
                <a:effectLst/>
                <a:latin typeface="Calibri" panose="020F0502020204030204" pitchFamily="34" charset="0"/>
              </a:rPr>
              <a:t>​</a:t>
            </a:r>
            <a:endParaRPr lang="en-GB" sz="1400" b="0" i="0">
              <a:solidFill>
                <a:srgbClr val="444444"/>
              </a:solidFill>
              <a:effectLst/>
              <a:latin typeface="Calibri" panose="020F0502020204030204" pitchFamily="34" charset="0"/>
            </a:endParaRPr>
          </a:p>
          <a:p>
            <a:pPr algn="l" rtl="0" fontAlgn="base"/>
            <a:r>
              <a:rPr lang="en-GB" sz="1400" b="0" i="0" u="none" strike="noStrike">
                <a:solidFill>
                  <a:srgbClr val="000000"/>
                </a:solidFill>
                <a:effectLst/>
                <a:latin typeface="Calibri" panose="020F0502020204030204" pitchFamily="34" charset="0"/>
              </a:rPr>
              <a:t>Team Around the School named professionals might include:</a:t>
            </a:r>
            <a:r>
              <a:rPr lang="en-US" sz="1400" b="0" i="0">
                <a:solidFill>
                  <a:srgbClr val="000000"/>
                </a:solidFill>
                <a:effectLst/>
                <a:latin typeface="Calibri" panose="020F0502020204030204" pitchFamily="34" charset="0"/>
              </a:rPr>
              <a:t>​</a:t>
            </a:r>
            <a:endParaRPr lang="en-US" sz="1400" b="0" i="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Champion</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FIS team manager</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Inclusion team</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Relationship manager</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Mental health support team (if applicable)</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endParaRPr lang="en-GB" sz="1400" b="0" i="0">
              <a:solidFill>
                <a:srgbClr val="444444"/>
              </a:solidFill>
              <a:effectLst/>
              <a:latin typeface="Arial" panose="020B0604020202020204" pitchFamily="34" charset="0"/>
            </a:endParaRPr>
          </a:p>
          <a:p>
            <a:pPr algn="l" rtl="0" fontAlgn="base"/>
            <a:r>
              <a:rPr lang="en-GB" sz="1400" b="0" i="0" u="none" strike="noStrike">
                <a:solidFill>
                  <a:srgbClr val="000000"/>
                </a:solidFill>
                <a:effectLst/>
                <a:latin typeface="Calibri" panose="020F0502020204030204" pitchFamily="34" charset="0"/>
              </a:rPr>
              <a:t>Later we may be able to add:</a:t>
            </a:r>
            <a:r>
              <a:rPr lang="en-US" sz="1400" b="0" i="0">
                <a:solidFill>
                  <a:srgbClr val="000000"/>
                </a:solidFill>
                <a:effectLst/>
                <a:latin typeface="Calibri" panose="020F0502020204030204" pitchFamily="34" charset="0"/>
              </a:rPr>
              <a:t>​ </a:t>
            </a:r>
            <a:r>
              <a:rPr lang="en-GB" sz="1400" b="0" i="0" u="none" strike="noStrike">
                <a:solidFill>
                  <a:srgbClr val="000000"/>
                </a:solidFill>
                <a:effectLst/>
                <a:latin typeface="Calibri" panose="020F0502020204030204" pitchFamily="34" charset="0"/>
              </a:rPr>
              <a:t>Police PCSO</a:t>
            </a:r>
            <a:r>
              <a:rPr lang="en-US" sz="1400" b="0" i="0">
                <a:solidFill>
                  <a:srgbClr val="000000"/>
                </a:solidFill>
                <a:effectLst/>
                <a:latin typeface="Calibri" panose="020F0502020204030204" pitchFamily="34" charset="0"/>
              </a:rPr>
              <a:t>​, </a:t>
            </a:r>
            <a:r>
              <a:rPr lang="en-GB" sz="1400" b="0" i="0" u="none" strike="noStrike">
                <a:solidFill>
                  <a:srgbClr val="000000"/>
                </a:solidFill>
                <a:effectLst/>
                <a:latin typeface="Calibri" panose="020F0502020204030204" pitchFamily="34" charset="0"/>
              </a:rPr>
              <a:t>Village and Community Agents</a:t>
            </a:r>
            <a:r>
              <a:rPr lang="en-US" sz="1400" b="0" i="0">
                <a:solidFill>
                  <a:srgbClr val="000000"/>
                </a:solidFill>
                <a:effectLst/>
                <a:latin typeface="Calibri" panose="020F0502020204030204" pitchFamily="34" charset="0"/>
              </a:rPr>
              <a:t>​, </a:t>
            </a:r>
            <a:r>
              <a:rPr lang="en-GB" sz="1400" b="0" i="0" u="none" strike="noStrike">
                <a:solidFill>
                  <a:srgbClr val="000000"/>
                </a:solidFill>
                <a:effectLst/>
                <a:latin typeface="Calibri" panose="020F0502020204030204" pitchFamily="34" charset="0"/>
              </a:rPr>
              <a:t>Local VCFSE</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algn="l" rtl="0" fontAlgn="base"/>
            <a:r>
              <a:rPr lang="en-GB" sz="1400" b="0" i="0">
                <a:solidFill>
                  <a:srgbClr val="000000"/>
                </a:solidFill>
                <a:effectLst/>
                <a:latin typeface="Calibri" panose="020F0502020204030204" pitchFamily="34" charset="0"/>
              </a:rPr>
              <a:t>​</a:t>
            </a:r>
            <a:endParaRPr lang="en-GB" sz="1400" b="0" i="0">
              <a:solidFill>
                <a:srgbClr val="444444"/>
              </a:solidFill>
              <a:effectLst/>
              <a:latin typeface="Calibri" panose="020F0502020204030204" pitchFamily="34" charset="0"/>
            </a:endParaRPr>
          </a:p>
          <a:p>
            <a:pPr algn="l" rtl="0" fontAlgn="base"/>
            <a:r>
              <a:rPr lang="en-GB" sz="1400" b="0" i="0" u="none" strike="noStrike">
                <a:solidFill>
                  <a:srgbClr val="000000"/>
                </a:solidFill>
                <a:effectLst/>
                <a:latin typeface="Calibri" panose="020F0502020204030204" pitchFamily="34" charset="0"/>
              </a:rPr>
              <a:t>Important to be building local human relationships so we can better wrap around families.</a:t>
            </a:r>
            <a:endParaRPr lang="en-US" sz="1400" b="0" i="0">
              <a:solidFill>
                <a:srgbClr val="444444"/>
              </a:solidFill>
              <a:effectLst/>
              <a:latin typeface="Calibri" panose="020F0502020204030204" pitchFamily="34" charset="0"/>
            </a:endParaRPr>
          </a:p>
          <a:p>
            <a:endParaRPr lang="en-GB" sz="1400"/>
          </a:p>
        </p:txBody>
      </p:sp>
      <p:sp>
        <p:nvSpPr>
          <p:cNvPr id="4" name="Slide Number Placeholder 3"/>
          <p:cNvSpPr>
            <a:spLocks noGrp="1"/>
          </p:cNvSpPr>
          <p:nvPr>
            <p:ph type="sldNum" sz="quarter" idx="5"/>
          </p:nvPr>
        </p:nvSpPr>
        <p:spPr/>
        <p:txBody>
          <a:bodyPr/>
          <a:lstStyle/>
          <a:p>
            <a:fld id="{C5A069BC-BD2D-6548-8285-DB1A656CEEE1}" type="slidenum">
              <a:rPr lang="en-US" smtClean="0"/>
              <a:t>19</a:t>
            </a:fld>
            <a:endParaRPr lang="en-US"/>
          </a:p>
        </p:txBody>
      </p:sp>
    </p:spTree>
    <p:extLst>
      <p:ext uri="{BB962C8B-B14F-4D97-AF65-F5344CB8AC3E}">
        <p14:creationId xmlns:p14="http://schemas.microsoft.com/office/powerpoint/2010/main" val="2032047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365125"/>
            <a:ext cx="4916487" cy="2765425"/>
          </a:xfrm>
        </p:spPr>
      </p:sp>
      <p:sp>
        <p:nvSpPr>
          <p:cNvPr id="3" name="Notes Placeholder 2"/>
          <p:cNvSpPr>
            <a:spLocks noGrp="1"/>
          </p:cNvSpPr>
          <p:nvPr>
            <p:ph type="body" idx="1"/>
          </p:nvPr>
        </p:nvSpPr>
        <p:spPr/>
        <p:txBody>
          <a:bodyPr/>
          <a:lstStyle/>
          <a:p>
            <a:r>
              <a:rPr lang="en-GB" sz="1400" b="0" i="0" u="none" strike="noStrike">
                <a:solidFill>
                  <a:srgbClr val="000000"/>
                </a:solidFill>
                <a:effectLst/>
                <a:latin typeface="Calibri" panose="020F0502020204030204" pitchFamily="34" charset="0"/>
              </a:rPr>
              <a:t>These lines are from a blog by Joseph Rowntree Foundation and New Local: </a:t>
            </a:r>
            <a:r>
              <a:rPr lang="en-GB" sz="1400" b="0" i="0" u="sng" strike="noStrike">
                <a:solidFill>
                  <a:srgbClr val="047F92"/>
                </a:solidFill>
                <a:effectLst/>
                <a:latin typeface="Calibri" panose="020F0502020204030204" pitchFamily="34" charset="0"/>
                <a:hlinkClick r:id="rId3"/>
              </a:rPr>
              <a:t>www.jrf.org.uk/blog/design-out-deep-poverty-strengthen-social-safety-net</a:t>
            </a:r>
            <a:r>
              <a:rPr lang="en-GB" sz="1400" b="0" i="0" u="none" strike="noStrike">
                <a:solidFill>
                  <a:srgbClr val="000000"/>
                </a:solidFill>
                <a:effectLst/>
                <a:latin typeface="Calibri" panose="020F0502020204030204" pitchFamily="34" charset="0"/>
              </a:rPr>
              <a:t>  </a:t>
            </a:r>
            <a:r>
              <a:rPr lang="en-GB" sz="1400" b="0" i="0">
                <a:solidFill>
                  <a:srgbClr val="000000"/>
                </a:solidFill>
                <a:effectLst/>
                <a:latin typeface="Calibri" panose="020F0502020204030204" pitchFamily="34" charset="0"/>
              </a:rPr>
              <a:t>​</a:t>
            </a:r>
          </a:p>
          <a:p>
            <a:endParaRPr lang="en-GB" sz="1400" b="0" i="0">
              <a:solidFill>
                <a:srgbClr val="000000"/>
              </a:solidFill>
              <a:effectLst/>
              <a:latin typeface="Calibri" panose="020F0502020204030204" pitchFamily="34" charset="0"/>
            </a:endParaRPr>
          </a:p>
          <a:p>
            <a:r>
              <a:rPr lang="en-GB" sz="1400" b="0" i="0">
                <a:solidFill>
                  <a:srgbClr val="000000"/>
                </a:solidFill>
                <a:effectLst/>
                <a:latin typeface="Calibri" panose="020F0502020204030204" pitchFamily="34" charset="0"/>
              </a:rPr>
              <a:t>It’s really tricky to describe a new way of working across a whole local area, and we think this is a good start.  </a:t>
            </a:r>
          </a:p>
          <a:p>
            <a:endParaRPr lang="en-GB" sz="1400" b="0" i="0">
              <a:solidFill>
                <a:srgbClr val="000000"/>
              </a:solidFill>
              <a:effectLst/>
              <a:latin typeface="Calibri" panose="020F0502020204030204" pitchFamily="34" charset="0"/>
            </a:endParaRPr>
          </a:p>
          <a:p>
            <a:r>
              <a:rPr lang="en-GB" sz="1400" b="0" i="0">
                <a:solidFill>
                  <a:srgbClr val="000000"/>
                </a:solidFill>
                <a:effectLst/>
                <a:latin typeface="Calibri" panose="020F0502020204030204" pitchFamily="34" charset="0"/>
              </a:rPr>
              <a:t>It’s particularly important that we find a way of working in symbiosis and on the same level – between public services and the community (i.e. “…</a:t>
            </a:r>
            <a:r>
              <a:rPr lang="en-GB" sz="1400" b="0" i="1">
                <a:solidFill>
                  <a:srgbClr val="000000"/>
                </a:solidFill>
                <a:effectLst/>
                <a:latin typeface="Calibri" panose="020F0502020204030204" pitchFamily="34" charset="0"/>
              </a:rPr>
              <a:t>where community power meets a like-minded local state</a:t>
            </a:r>
            <a:r>
              <a:rPr lang="en-GB" sz="1400" b="0" i="0">
                <a:solidFill>
                  <a:srgbClr val="000000"/>
                </a:solidFill>
                <a:effectLst/>
                <a:latin typeface="Calibri" panose="020F0502020204030204" pitchFamily="34" charset="0"/>
              </a:rPr>
              <a:t>”).</a:t>
            </a:r>
          </a:p>
        </p:txBody>
      </p:sp>
      <p:sp>
        <p:nvSpPr>
          <p:cNvPr id="4" name="Slide Number Placeholder 3"/>
          <p:cNvSpPr>
            <a:spLocks noGrp="1"/>
          </p:cNvSpPr>
          <p:nvPr>
            <p:ph type="sldNum" sz="quarter" idx="5"/>
          </p:nvPr>
        </p:nvSpPr>
        <p:spPr/>
        <p:txBody>
          <a:bodyPr/>
          <a:lstStyle/>
          <a:p>
            <a:fld id="{C5A069BC-BD2D-6548-8285-DB1A656CEEE1}" type="slidenum">
              <a:rPr lang="en-US" smtClean="0"/>
              <a:t>2</a:t>
            </a:fld>
            <a:endParaRPr lang="en-US"/>
          </a:p>
        </p:txBody>
      </p:sp>
    </p:spTree>
    <p:extLst>
      <p:ext uri="{BB962C8B-B14F-4D97-AF65-F5344CB8AC3E}">
        <p14:creationId xmlns:p14="http://schemas.microsoft.com/office/powerpoint/2010/main" val="2219651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365125"/>
            <a:ext cx="4916487" cy="2765425"/>
          </a:xfrm>
        </p:spPr>
      </p:sp>
      <p:sp>
        <p:nvSpPr>
          <p:cNvPr id="3" name="Notes Placeholder 2"/>
          <p:cNvSpPr>
            <a:spLocks noGrp="1"/>
          </p:cNvSpPr>
          <p:nvPr>
            <p:ph type="body" idx="1"/>
          </p:nvPr>
        </p:nvSpPr>
        <p:spPr/>
        <p:txBody>
          <a:bodyPr/>
          <a:lstStyle/>
          <a:p>
            <a:r>
              <a:rPr lang="en-GB" sz="1400" b="1"/>
              <a:t>Why?</a:t>
            </a:r>
            <a:endParaRPr lang="en-GB" sz="1400"/>
          </a:p>
          <a:p>
            <a:pPr marL="285750" indent="-285750">
              <a:buFont typeface="Arial" panose="020B0604020202020204" pitchFamily="34" charset="0"/>
              <a:buChar char="•"/>
            </a:pPr>
            <a:r>
              <a:rPr lang="en-GB" sz="1400"/>
              <a:t>Understanding the life of a child and their family has historically been a challenge</a:t>
            </a:r>
          </a:p>
          <a:p>
            <a:pPr marL="285750" indent="-285750">
              <a:buFont typeface="Arial" panose="020B0604020202020204" pitchFamily="34" charset="0"/>
              <a:buChar char="•"/>
            </a:pPr>
            <a:r>
              <a:rPr lang="en-GB" sz="1400"/>
              <a:t>Poor or non-existent information sharing is a factor repeatedly identified as an issue in case reviews</a:t>
            </a:r>
          </a:p>
          <a:p>
            <a:pPr marL="285750" indent="-285750">
              <a:buFont typeface="Arial" panose="020B0604020202020204" pitchFamily="34" charset="0"/>
              <a:buChar char="•"/>
            </a:pPr>
            <a:endParaRPr lang="en-GB" sz="1400"/>
          </a:p>
          <a:p>
            <a:r>
              <a:rPr lang="en-GB" sz="1400" b="1"/>
              <a:t>What is Transform Data View?</a:t>
            </a:r>
          </a:p>
          <a:p>
            <a:pPr marL="285750" indent="-285750">
              <a:buFont typeface="Arial" panose="020B0604020202020204" pitchFamily="34" charset="0"/>
              <a:buChar char="•"/>
            </a:pPr>
            <a:r>
              <a:rPr lang="en-GB" sz="1400"/>
              <a:t>Transform Data View is Somerset’s solution to joining-up fragmented case management systems</a:t>
            </a:r>
          </a:p>
          <a:p>
            <a:pPr marL="285750" indent="-285750">
              <a:buFont typeface="Arial" panose="020B0604020202020204" pitchFamily="34" charset="0"/>
              <a:buChar char="•"/>
            </a:pPr>
            <a:r>
              <a:rPr lang="en-GB" sz="1400"/>
              <a:t>It surfaces data in one place, joining up the early help system, by showing involvements with other professionals</a:t>
            </a:r>
          </a:p>
          <a:p>
            <a:pPr marL="285750" indent="-285750">
              <a:buFont typeface="Arial" panose="020B0604020202020204" pitchFamily="34" charset="0"/>
              <a:buChar char="•"/>
            </a:pPr>
            <a:r>
              <a:rPr lang="en-GB" sz="1400"/>
              <a:t>It is fully automated, pulling data in from multiple sources, matching the single individual’s vulnerabilities to their family members</a:t>
            </a:r>
          </a:p>
          <a:p>
            <a:pPr marL="285750" indent="-285750">
              <a:buFont typeface="Arial" panose="020B0604020202020204" pitchFamily="34" charset="0"/>
              <a:buChar char="•"/>
            </a:pPr>
            <a:r>
              <a:rPr lang="en-GB" sz="1400"/>
              <a:t>It gives a holistic view of the family’s complexities in one place for the first time.</a:t>
            </a:r>
          </a:p>
          <a:p>
            <a:pPr marL="285750" indent="-285750">
              <a:buFont typeface="Arial" panose="020B0604020202020204" pitchFamily="34" charset="0"/>
              <a:buChar char="•"/>
            </a:pPr>
            <a:r>
              <a:rPr lang="en-GB" sz="1400"/>
              <a:t>It identifies risk, harm and threat</a:t>
            </a:r>
          </a:p>
          <a:p>
            <a:endParaRPr lang="en-GB" sz="1400"/>
          </a:p>
          <a:p>
            <a:r>
              <a:rPr lang="en-GB" sz="1400" b="1"/>
              <a:t>Want to know more about it?</a:t>
            </a:r>
          </a:p>
          <a:p>
            <a:r>
              <a:rPr lang="en-GB" sz="1400"/>
              <a:t>Please contact </a:t>
            </a:r>
            <a:r>
              <a:rPr lang="en-GB" sz="1400" b="1">
                <a:solidFill>
                  <a:srgbClr val="0070C0"/>
                </a:solidFill>
                <a:hlinkClick r:id="rId3"/>
              </a:rPr>
              <a:t>Joanne.Harris@somerset.gov.uk</a:t>
            </a:r>
            <a:r>
              <a:rPr lang="en-GB" sz="1400" b="1">
                <a:solidFill>
                  <a:srgbClr val="0070C0"/>
                </a:solidFill>
              </a:rPr>
              <a:t> </a:t>
            </a:r>
            <a:r>
              <a:rPr lang="en-GB" sz="1400">
                <a:solidFill>
                  <a:srgbClr val="0070C0"/>
                </a:solidFill>
              </a:rPr>
              <a:t> </a:t>
            </a:r>
            <a:r>
              <a:rPr lang="en-GB" sz="1400"/>
              <a:t>for further information </a:t>
            </a:r>
          </a:p>
          <a:p>
            <a:endParaRPr lang="en-GB" sz="1400"/>
          </a:p>
          <a:p>
            <a:r>
              <a:rPr lang="en-GB" sz="1400"/>
              <a:t>Note, Somerset is a national leader in children’s services data!  DfE funded us to write national guidance and are paying for us to support 30 other local authorities!</a:t>
            </a:r>
          </a:p>
          <a:p>
            <a:endParaRPr lang="en-GB" sz="1400"/>
          </a:p>
        </p:txBody>
      </p:sp>
      <p:sp>
        <p:nvSpPr>
          <p:cNvPr id="4" name="Slide Number Placeholder 3"/>
          <p:cNvSpPr>
            <a:spLocks noGrp="1"/>
          </p:cNvSpPr>
          <p:nvPr>
            <p:ph type="sldNum" sz="quarter" idx="5"/>
          </p:nvPr>
        </p:nvSpPr>
        <p:spPr/>
        <p:txBody>
          <a:bodyPr/>
          <a:lstStyle/>
          <a:p>
            <a:fld id="{C5A069BC-BD2D-6548-8285-DB1A656CEEE1}" type="slidenum">
              <a:rPr lang="en-US" smtClean="0"/>
              <a:t>20</a:t>
            </a:fld>
            <a:endParaRPr lang="en-US"/>
          </a:p>
        </p:txBody>
      </p:sp>
    </p:spTree>
    <p:extLst>
      <p:ext uri="{BB962C8B-B14F-4D97-AF65-F5344CB8AC3E}">
        <p14:creationId xmlns:p14="http://schemas.microsoft.com/office/powerpoint/2010/main" val="2875934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365125"/>
            <a:ext cx="4916487" cy="2765425"/>
          </a:xfrm>
        </p:spPr>
      </p:sp>
      <p:sp>
        <p:nvSpPr>
          <p:cNvPr id="3" name="Notes Placeholder 2"/>
          <p:cNvSpPr>
            <a:spLocks noGrp="1"/>
          </p:cNvSpPr>
          <p:nvPr>
            <p:ph type="body" idx="1"/>
          </p:nvPr>
        </p:nvSpPr>
        <p:spPr>
          <a:xfrm>
            <a:off x="323193" y="3302001"/>
            <a:ext cx="6335515" cy="5779476"/>
          </a:xfrm>
        </p:spPr>
        <p:txBody>
          <a:bodyPr/>
          <a:lstStyle/>
          <a:p>
            <a:pPr marL="0" indent="0">
              <a:lnSpc>
                <a:spcPct val="120000"/>
              </a:lnSpc>
              <a:buNone/>
            </a:pPr>
            <a:r>
              <a:rPr lang="en-GB" sz="1100" i="0">
                <a:cs typeface="Arial" panose="020B0604020202020204" pitchFamily="34" charset="0"/>
              </a:rPr>
              <a:t>Somerset children’s services, adult services, NHS Integrated Care Board and Somerset Foundation Trust are shifting parts of our delivery to neighbourhood teams, to help us join up and work more closely with local communities.  In each neighbourhood we will build relationships with the local primary care trust and link up across children’s and adults, people and place, health and care.  Each neighbourhood includes Connect Somerset Champion, Parent and Family Support Advisers and CCS Village and Community Agents.</a:t>
            </a:r>
            <a:endParaRPr lang="en-GB" sz="1100">
              <a:cs typeface="Arial" panose="020B0604020202020204" pitchFamily="34" charset="0"/>
            </a:endParaRPr>
          </a:p>
          <a:p>
            <a:pPr marL="171450" indent="-171450">
              <a:lnSpc>
                <a:spcPct val="120000"/>
              </a:lnSpc>
              <a:buFont typeface="Arial" panose="020B0604020202020204" pitchFamily="34" charset="0"/>
              <a:buChar char="•"/>
            </a:pPr>
            <a:r>
              <a:rPr lang="en-GB" sz="1100" b="1">
                <a:cs typeface="Arial" panose="020B0604020202020204" pitchFamily="34" charset="0"/>
              </a:rPr>
              <a:t>What’s a neighbourhood team?  </a:t>
            </a:r>
            <a:r>
              <a:rPr lang="en-GB" sz="1100">
                <a:cs typeface="Arial" panose="020B0604020202020204" pitchFamily="34" charset="0"/>
              </a:rPr>
              <a:t>A neighbourhood team is a multi-agency group of professionals who operate from the same local geography.  For families and residents, this might mean you can access support from several professionals at the same location, or perhaps one professional is able to provide multi-disciplinary support.  </a:t>
            </a:r>
            <a:endParaRPr lang="en-GB" sz="1100" b="1">
              <a:cs typeface="Arial" panose="020B0604020202020204" pitchFamily="34" charset="0"/>
            </a:endParaRPr>
          </a:p>
          <a:p>
            <a:pPr marL="171450" indent="-171450">
              <a:lnSpc>
                <a:spcPct val="120000"/>
              </a:lnSpc>
              <a:buFont typeface="Arial" panose="020B0604020202020204" pitchFamily="34" charset="0"/>
              <a:buChar char="•"/>
            </a:pPr>
            <a:r>
              <a:rPr lang="en-GB" sz="1100" b="1">
                <a:cs typeface="Arial" panose="020B0604020202020204" pitchFamily="34" charset="0"/>
              </a:rPr>
              <a:t>Why community hubs?  </a:t>
            </a:r>
            <a:r>
              <a:rPr lang="en-GB" sz="1100">
                <a:cs typeface="Arial" panose="020B0604020202020204" pitchFamily="34" charset="0"/>
              </a:rPr>
              <a:t>We have at least 100 hubs across Somerset, alongside the 12 core Connect Somerset hubs.  Where families and residents get help from a community hub, it can feel more inviting, like it’s part of the community.  By delivering through community hubs, we’re able to reach a larger proportion of the population, as well as linking up better with local community resources, voluntary sector and groups.</a:t>
            </a:r>
            <a:endParaRPr lang="en-GB" sz="1100" b="1">
              <a:cs typeface="Arial" panose="020B0604020202020204" pitchFamily="34" charset="0"/>
            </a:endParaRPr>
          </a:p>
          <a:p>
            <a:pPr marL="171450" indent="-171450">
              <a:lnSpc>
                <a:spcPct val="120000"/>
              </a:lnSpc>
              <a:buFont typeface="Arial" panose="020B0604020202020204" pitchFamily="34" charset="0"/>
              <a:buChar char="•"/>
            </a:pPr>
            <a:r>
              <a:rPr lang="en-GB" sz="1100" b="1">
                <a:cs typeface="Arial" panose="020B0604020202020204" pitchFamily="34" charset="0"/>
              </a:rPr>
              <a:t>How could we join up?  </a:t>
            </a:r>
            <a:r>
              <a:rPr lang="en-GB" sz="1100">
                <a:cs typeface="Arial" panose="020B0604020202020204" pitchFamily="34" charset="0"/>
              </a:rPr>
              <a:t>It will take time to identify where we can join up with Adult services, the NHS and voluntary, community, faith and social enterprises (VCFSE).  Also, this is likely to be different in each neighbourhood.  We are already bringing together the data systems, we may also introduce a shared case management system.  It will be important that we measure the same data as our partners to understand the impact of changes.  We share some buildings already, there are opportunities to have the same office and delivery space.  And there are some processes that may work better together, for example safeguarding, triage, identifying who needs help.</a:t>
            </a:r>
            <a:endParaRPr lang="en-GB" sz="1100" b="1">
              <a:cs typeface="Arial" panose="020B0604020202020204" pitchFamily="34" charset="0"/>
            </a:endParaRPr>
          </a:p>
          <a:p>
            <a:pPr marL="171450" indent="-171450">
              <a:lnSpc>
                <a:spcPct val="120000"/>
              </a:lnSpc>
              <a:buFont typeface="Arial" panose="020B0604020202020204" pitchFamily="34" charset="0"/>
              <a:buChar char="•"/>
            </a:pPr>
            <a:r>
              <a:rPr lang="en-GB" sz="1100" b="1">
                <a:cs typeface="Arial" panose="020B0604020202020204" pitchFamily="34" charset="0"/>
              </a:rPr>
              <a:t>Which neighbourhood am I in?  </a:t>
            </a:r>
            <a:r>
              <a:rPr lang="en-GB" sz="1100">
                <a:cs typeface="Arial" panose="020B0604020202020204" pitchFamily="34" charset="0"/>
              </a:rPr>
              <a:t>We have 12 neighbourhoods and six localities in children’s services, 12 neighbourhoods in adults and 13 primary care networks that are the basis of neighbourhood teams in health.  These geographies are coterminous, i.e. the boundaries are aligned.  There are some minor differences such as Taunton being split into two in adults but one in children’s.  It’s important that all boundaries are </a:t>
            </a:r>
            <a:r>
              <a:rPr lang="en-GB" sz="1100" i="1">
                <a:cs typeface="Arial" panose="020B0604020202020204" pitchFamily="34" charset="0"/>
              </a:rPr>
              <a:t>fuzzy</a:t>
            </a:r>
            <a:r>
              <a:rPr lang="en-GB" sz="1100">
                <a:cs typeface="Arial" panose="020B0604020202020204" pitchFamily="34" charset="0"/>
              </a:rPr>
              <a:t> as we’ll work across these lines, especially where that makes sense for children.  Details of hubs are at </a:t>
            </a:r>
            <a:r>
              <a:rPr lang="en-GB" sz="1100">
                <a:solidFill>
                  <a:srgbClr val="5888C7"/>
                </a:solidFill>
                <a:cs typeface="Arial" panose="020B0604020202020204" pitchFamily="34" charset="0"/>
                <a:hlinkClick r:id="rId3">
                  <a:extLst>
                    <a:ext uri="{A12FA001-AC4F-418D-AE19-62706E023703}">
                      <ahyp:hlinkClr xmlns:ahyp="http://schemas.microsoft.com/office/drawing/2018/hyperlinkcolor" val="tx"/>
                    </a:ext>
                  </a:extLst>
                </a:hlinkClick>
              </a:rPr>
              <a:t>connectsomerset.org.uk/my-community/community-hubs</a:t>
            </a:r>
            <a:r>
              <a:rPr lang="en-GB" sz="1100">
                <a:solidFill>
                  <a:srgbClr val="011E41"/>
                </a:solidFill>
                <a:cs typeface="Arial" panose="020B0604020202020204" pitchFamily="34" charset="0"/>
              </a:rPr>
              <a:t>.</a:t>
            </a:r>
          </a:p>
        </p:txBody>
      </p:sp>
      <p:sp>
        <p:nvSpPr>
          <p:cNvPr id="4" name="Slide Number Placeholder 3"/>
          <p:cNvSpPr>
            <a:spLocks noGrp="1"/>
          </p:cNvSpPr>
          <p:nvPr>
            <p:ph type="sldNum" sz="quarter" idx="5"/>
          </p:nvPr>
        </p:nvSpPr>
        <p:spPr/>
        <p:txBody>
          <a:bodyPr/>
          <a:lstStyle/>
          <a:p>
            <a:fld id="{C5A069BC-BD2D-6548-8285-DB1A656CEEE1}" type="slidenum">
              <a:rPr lang="en-US" smtClean="0"/>
              <a:t>21</a:t>
            </a:fld>
            <a:endParaRPr lang="en-US"/>
          </a:p>
        </p:txBody>
      </p:sp>
    </p:spTree>
    <p:extLst>
      <p:ext uri="{BB962C8B-B14F-4D97-AF65-F5344CB8AC3E}">
        <p14:creationId xmlns:p14="http://schemas.microsoft.com/office/powerpoint/2010/main" val="464611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365125"/>
            <a:ext cx="4916487" cy="2765425"/>
          </a:xfrm>
        </p:spPr>
      </p:sp>
      <p:sp>
        <p:nvSpPr>
          <p:cNvPr id="3" name="Notes Placeholder 2"/>
          <p:cNvSpPr>
            <a:spLocks noGrp="1"/>
          </p:cNvSpPr>
          <p:nvPr>
            <p:ph type="body" idx="1"/>
          </p:nvPr>
        </p:nvSpPr>
        <p:spPr/>
        <p:txBody>
          <a:bodyPr/>
          <a:lstStyle/>
          <a:p>
            <a:r>
              <a:rPr lang="en-GB" sz="1400"/>
              <a:t>Not everything is best in a neighbourhood.  Some services will continue to be County-wide or delivered in four areas.</a:t>
            </a:r>
          </a:p>
          <a:p>
            <a:endParaRPr lang="en-GB" sz="1400"/>
          </a:p>
          <a:p>
            <a:r>
              <a:rPr lang="en-GB" sz="1400"/>
              <a:t>We are testing out what works best at which spatial level, and neighbourhoods will continue to develop and evolve over the next few years.</a:t>
            </a:r>
          </a:p>
          <a:p>
            <a:endParaRPr lang="en-GB" sz="140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a:cs typeface="Arial" panose="020B0604020202020204" pitchFamily="34" charset="0"/>
              </a:rPr>
              <a:t>Note, there are 18 Local Community Networks (LCN) that are designed to improve local engagement and offer local political governance.  Neighbourhood teams are operational, although work closely with their LCNs.</a:t>
            </a:r>
          </a:p>
          <a:p>
            <a:endParaRPr lang="en-GB" sz="1400"/>
          </a:p>
        </p:txBody>
      </p:sp>
      <p:sp>
        <p:nvSpPr>
          <p:cNvPr id="4" name="Slide Number Placeholder 3"/>
          <p:cNvSpPr>
            <a:spLocks noGrp="1"/>
          </p:cNvSpPr>
          <p:nvPr>
            <p:ph type="sldNum" sz="quarter" idx="5"/>
          </p:nvPr>
        </p:nvSpPr>
        <p:spPr/>
        <p:txBody>
          <a:bodyPr/>
          <a:lstStyle/>
          <a:p>
            <a:fld id="{C5A069BC-BD2D-6548-8285-DB1A656CEEE1}" type="slidenum">
              <a:rPr lang="en-US" smtClean="0"/>
              <a:t>22</a:t>
            </a:fld>
            <a:endParaRPr lang="en-US"/>
          </a:p>
        </p:txBody>
      </p:sp>
    </p:spTree>
    <p:extLst>
      <p:ext uri="{BB962C8B-B14F-4D97-AF65-F5344CB8AC3E}">
        <p14:creationId xmlns:p14="http://schemas.microsoft.com/office/powerpoint/2010/main" val="29039109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365125"/>
            <a:ext cx="4916487" cy="2765425"/>
          </a:xfrm>
        </p:spPr>
      </p:sp>
      <p:sp>
        <p:nvSpPr>
          <p:cNvPr id="3" name="Notes Placeholder 2"/>
          <p:cNvSpPr>
            <a:spLocks noGrp="1"/>
          </p:cNvSpPr>
          <p:nvPr>
            <p:ph type="body" idx="1"/>
          </p:nvPr>
        </p:nvSpPr>
        <p:spPr/>
        <p:txBody>
          <a:bodyPr/>
          <a:lstStyle/>
          <a:p>
            <a:r>
              <a:rPr lang="en-GB" sz="1400"/>
              <a:t>Community hubs are an important part of Connect Somerset – to enable services and support to be accessed closer to home.</a:t>
            </a:r>
          </a:p>
          <a:p>
            <a:endParaRPr lang="en-GB" sz="1400"/>
          </a:p>
          <a:p>
            <a:r>
              <a:rPr lang="en-GB" sz="1400"/>
              <a:t>There are around 100 community hubs across the County – if we deliver from all of these, we will reduce the impact of rurality and inequality.</a:t>
            </a:r>
          </a:p>
        </p:txBody>
      </p:sp>
      <p:sp>
        <p:nvSpPr>
          <p:cNvPr id="4" name="Slide Number Placeholder 3"/>
          <p:cNvSpPr>
            <a:spLocks noGrp="1"/>
          </p:cNvSpPr>
          <p:nvPr>
            <p:ph type="sldNum" sz="quarter" idx="5"/>
          </p:nvPr>
        </p:nvSpPr>
        <p:spPr/>
        <p:txBody>
          <a:bodyPr/>
          <a:lstStyle/>
          <a:p>
            <a:fld id="{C5A069BC-BD2D-6548-8285-DB1A656CEEE1}" type="slidenum">
              <a:rPr lang="en-US" smtClean="0"/>
              <a:t>23</a:t>
            </a:fld>
            <a:endParaRPr lang="en-US"/>
          </a:p>
        </p:txBody>
      </p:sp>
    </p:spTree>
    <p:extLst>
      <p:ext uri="{BB962C8B-B14F-4D97-AF65-F5344CB8AC3E}">
        <p14:creationId xmlns:p14="http://schemas.microsoft.com/office/powerpoint/2010/main" val="37928734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6638" y="361950"/>
            <a:ext cx="4905375" cy="2759075"/>
          </a:xfrm>
        </p:spPr>
      </p:sp>
      <p:sp>
        <p:nvSpPr>
          <p:cNvPr id="3" name="Notes Placeholder 2"/>
          <p:cNvSpPr>
            <a:spLocks noGrp="1"/>
          </p:cNvSpPr>
          <p:nvPr>
            <p:ph type="body" idx="1"/>
          </p:nvPr>
        </p:nvSpPr>
        <p:spPr/>
        <p:txBody>
          <a:bodyPr/>
          <a:lstStyle/>
          <a:p>
            <a:r>
              <a:rPr lang="en-US" sz="1400"/>
              <a:t>Every plan is wrong as soon as it’s written, but this is our best stab at the timeline of development until 2030.</a:t>
            </a:r>
          </a:p>
        </p:txBody>
      </p:sp>
      <p:sp>
        <p:nvSpPr>
          <p:cNvPr id="4" name="Slide Number Placeholder 3"/>
          <p:cNvSpPr>
            <a:spLocks noGrp="1"/>
          </p:cNvSpPr>
          <p:nvPr>
            <p:ph type="sldNum" sz="quarter" idx="5"/>
          </p:nvPr>
        </p:nvSpPr>
        <p:spPr/>
        <p:txBody>
          <a:bodyPr/>
          <a:lstStyle/>
          <a:p>
            <a:fld id="{C5A069BC-BD2D-6548-8285-DB1A656CEEE1}" type="slidenum">
              <a:rPr lang="en-US" smtClean="0"/>
              <a:t>24</a:t>
            </a:fld>
            <a:endParaRPr lang="en-US"/>
          </a:p>
        </p:txBody>
      </p:sp>
    </p:spTree>
    <p:extLst>
      <p:ext uri="{BB962C8B-B14F-4D97-AF65-F5344CB8AC3E}">
        <p14:creationId xmlns:p14="http://schemas.microsoft.com/office/powerpoint/2010/main" val="19422226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365125"/>
            <a:ext cx="4916487" cy="2765425"/>
          </a:xfrm>
        </p:spPr>
      </p:sp>
      <p:sp>
        <p:nvSpPr>
          <p:cNvPr id="3" name="Notes Placeholder 2"/>
          <p:cNvSpPr>
            <a:spLocks noGrp="1"/>
          </p:cNvSpPr>
          <p:nvPr>
            <p:ph type="body" idx="1"/>
          </p:nvPr>
        </p:nvSpPr>
        <p:spPr/>
        <p:txBody>
          <a:bodyPr/>
          <a:lstStyle/>
          <a:p>
            <a:r>
              <a:rPr lang="en-GB" sz="1400"/>
              <a:t>The Connect Somerset transformation has a comprehensive programme plan overseen by the Connect Somerset Steering Group (with cross-sector representation), and r porting to the Children’s Services Transformation Board and Children, Young People and Families ICS Board (which reports to the Somerset Board).</a:t>
            </a:r>
          </a:p>
          <a:p>
            <a:endParaRPr lang="en-GB" sz="1400"/>
          </a:p>
          <a:p>
            <a:r>
              <a:rPr lang="en-GB" sz="1400"/>
              <a:t>There are seven </a:t>
            </a:r>
            <a:r>
              <a:rPr lang="en-GB" sz="1400" err="1"/>
              <a:t>worksteams</a:t>
            </a:r>
            <a:r>
              <a:rPr lang="en-GB" sz="1400"/>
              <a:t>:</a:t>
            </a:r>
          </a:p>
          <a:p>
            <a:endParaRPr lang="en-GB" sz="1400"/>
          </a:p>
          <a:p>
            <a:pPr marL="228600" indent="-228600">
              <a:buAutoNum type="arabicPeriod"/>
            </a:pPr>
            <a:r>
              <a:rPr lang="en-GB" sz="1400"/>
              <a:t>Build neighbourhood teams</a:t>
            </a:r>
          </a:p>
          <a:p>
            <a:pPr marL="228600" indent="-228600">
              <a:buAutoNum type="arabicPeriod"/>
            </a:pPr>
            <a:r>
              <a:rPr lang="en-GB" sz="1400"/>
              <a:t>Team around the child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400"/>
              <a:t>Digital universal and SEND local offer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400"/>
              <a:t>100 Hubs community offer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400"/>
              <a:t>Automated early help</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400"/>
              <a:t>Comms to 20-30,000 professionals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400"/>
              <a:t>Evaluate impact</a:t>
            </a:r>
          </a:p>
          <a:p>
            <a:pPr marL="228600" indent="-228600">
              <a:buAutoNum type="arabicPeriod"/>
            </a:pPr>
            <a:endParaRPr lang="en-GB" sz="1400"/>
          </a:p>
        </p:txBody>
      </p:sp>
      <p:sp>
        <p:nvSpPr>
          <p:cNvPr id="4" name="Slide Number Placeholder 3"/>
          <p:cNvSpPr>
            <a:spLocks noGrp="1"/>
          </p:cNvSpPr>
          <p:nvPr>
            <p:ph type="sldNum" sz="quarter" idx="5"/>
          </p:nvPr>
        </p:nvSpPr>
        <p:spPr/>
        <p:txBody>
          <a:bodyPr/>
          <a:lstStyle/>
          <a:p>
            <a:fld id="{C5A069BC-BD2D-6548-8285-DB1A656CEEE1}" type="slidenum">
              <a:rPr lang="en-US" smtClean="0"/>
              <a:t>25</a:t>
            </a:fld>
            <a:endParaRPr lang="en-US"/>
          </a:p>
        </p:txBody>
      </p:sp>
    </p:spTree>
    <p:extLst>
      <p:ext uri="{BB962C8B-B14F-4D97-AF65-F5344CB8AC3E}">
        <p14:creationId xmlns:p14="http://schemas.microsoft.com/office/powerpoint/2010/main" val="18895789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365125"/>
            <a:ext cx="4916487" cy="2765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Segoe UI" panose="020B0502040204020203" pitchFamily="34" charset="0"/>
                <a:ea typeface="Baskerville"/>
                <a:cs typeface="Baskerville"/>
              </a:rPr>
              <a:t>Build </a:t>
            </a:r>
            <a:r>
              <a:rPr lang="en-GB" sz="1800" b="1">
                <a:effectLst/>
                <a:latin typeface="Segoe UI" panose="020B0502040204020203" pitchFamily="34" charset="0"/>
                <a:ea typeface="Baskerville"/>
                <a:cs typeface="Baskerville"/>
              </a:rPr>
              <a:t>neighbourhood teams</a:t>
            </a:r>
            <a:r>
              <a:rPr lang="en-GB" sz="1800">
                <a:effectLst/>
                <a:latin typeface="Segoe UI" panose="020B0502040204020203" pitchFamily="34" charset="0"/>
                <a:ea typeface="Baskerville"/>
                <a:cs typeface="Baskerville"/>
              </a:rPr>
              <a:t> so professionals work better together, and families and residents can access support in a more integrated way.  Starting with Champions, CCS Village and Community Agents, Parent and Family Support Advisors, Family Intervention Service, SEND support services and growing from there. Many Council and Health services could be in the neighbourhood teams in the future — delivering support closer to home, more efficiently and better integrated.  Neighbourhood teams are aligned to primary care networks, adult and children’s services, although boundaries will always be fuzzy.</a:t>
            </a:r>
            <a:endParaRPr lang="en-GB" sz="1800">
              <a:effectLst/>
              <a:latin typeface="Baskerville"/>
              <a:ea typeface="Baskerville"/>
              <a:cs typeface="Baskerville"/>
            </a:endParaRPr>
          </a:p>
          <a:p>
            <a:endParaRPr lang="en-GB" sz="1400"/>
          </a:p>
        </p:txBody>
      </p:sp>
      <p:sp>
        <p:nvSpPr>
          <p:cNvPr id="4" name="Slide Number Placeholder 3"/>
          <p:cNvSpPr>
            <a:spLocks noGrp="1"/>
          </p:cNvSpPr>
          <p:nvPr>
            <p:ph type="sldNum" sz="quarter" idx="5"/>
          </p:nvPr>
        </p:nvSpPr>
        <p:spPr/>
        <p:txBody>
          <a:bodyPr/>
          <a:lstStyle/>
          <a:p>
            <a:fld id="{C5A069BC-BD2D-6548-8285-DB1A656CEEE1}" type="slidenum">
              <a:rPr lang="en-US" smtClean="0"/>
              <a:t>26</a:t>
            </a:fld>
            <a:endParaRPr lang="en-US"/>
          </a:p>
        </p:txBody>
      </p:sp>
    </p:spTree>
    <p:extLst>
      <p:ext uri="{BB962C8B-B14F-4D97-AF65-F5344CB8AC3E}">
        <p14:creationId xmlns:p14="http://schemas.microsoft.com/office/powerpoint/2010/main" val="3059000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365125"/>
            <a:ext cx="4916487" cy="2765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a:effectLst/>
                <a:latin typeface="Segoe UI" panose="020B0502040204020203" pitchFamily="34" charset="0"/>
                <a:ea typeface="Baskerville"/>
                <a:cs typeface="Baskerville"/>
              </a:rPr>
              <a:t>Team around the Child</a:t>
            </a:r>
            <a:r>
              <a:rPr lang="en-GB" sz="1800">
                <a:effectLst/>
                <a:latin typeface="Segoe UI" panose="020B0502040204020203" pitchFamily="34" charset="0"/>
                <a:ea typeface="Baskerville"/>
                <a:cs typeface="Baskerville"/>
              </a:rPr>
              <a:t> — setting up a new virtual team bespoke to each school that is there to support staff and help for pupils and their families.  The Team Around the Child is designed to promote relational practice — so professionals get to know each other working in a patch, draw on community resources and wrap support around families.  We want to reduce exclusions, improve attendance and attainment.</a:t>
            </a:r>
            <a:endParaRPr lang="en-GB" sz="1800">
              <a:effectLst/>
              <a:latin typeface="Baskerville"/>
              <a:ea typeface="Baskerville"/>
              <a:cs typeface="Baskerville"/>
            </a:endParaRPr>
          </a:p>
          <a:p>
            <a:endParaRPr lang="en-GB" sz="1400"/>
          </a:p>
        </p:txBody>
      </p:sp>
      <p:sp>
        <p:nvSpPr>
          <p:cNvPr id="4" name="Slide Number Placeholder 3"/>
          <p:cNvSpPr>
            <a:spLocks noGrp="1"/>
          </p:cNvSpPr>
          <p:nvPr>
            <p:ph type="sldNum" sz="quarter" idx="5"/>
          </p:nvPr>
        </p:nvSpPr>
        <p:spPr/>
        <p:txBody>
          <a:bodyPr/>
          <a:lstStyle/>
          <a:p>
            <a:fld id="{C5A069BC-BD2D-6548-8285-DB1A656CEEE1}" type="slidenum">
              <a:rPr lang="en-US" smtClean="0"/>
              <a:t>27</a:t>
            </a:fld>
            <a:endParaRPr lang="en-US"/>
          </a:p>
        </p:txBody>
      </p:sp>
    </p:spTree>
    <p:extLst>
      <p:ext uri="{BB962C8B-B14F-4D97-AF65-F5344CB8AC3E}">
        <p14:creationId xmlns:p14="http://schemas.microsoft.com/office/powerpoint/2010/main" val="3155311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365125"/>
            <a:ext cx="4916487" cy="2765425"/>
          </a:xfrm>
        </p:spPr>
      </p:sp>
      <p:sp>
        <p:nvSpPr>
          <p:cNvPr id="3" name="Notes Placeholder 2"/>
          <p:cNvSpPr>
            <a:spLocks noGrp="1"/>
          </p:cNvSpPr>
          <p:nvPr>
            <p:ph type="body" idx="1"/>
          </p:nvPr>
        </p:nvSpPr>
        <p:spPr/>
        <p:txBody>
          <a:bodyPr/>
          <a:lstStyle/>
          <a:p>
            <a:r>
              <a:rPr lang="en-GB" sz="1800">
                <a:effectLst/>
                <a:latin typeface="Arial" panose="020B0604020202020204" pitchFamily="34" charset="0"/>
                <a:ea typeface="Calibri" panose="020F0502020204030204" pitchFamily="34" charset="0"/>
              </a:rPr>
              <a:t>Our </a:t>
            </a:r>
            <a:r>
              <a:rPr lang="en-GB" sz="1800" b="1">
                <a:effectLst/>
                <a:latin typeface="Arial" panose="020B0604020202020204" pitchFamily="34" charset="0"/>
                <a:ea typeface="Calibri" panose="020F0502020204030204" pitchFamily="34" charset="0"/>
              </a:rPr>
              <a:t>Digital Universal and SEND Local Offer </a:t>
            </a:r>
            <a:r>
              <a:rPr lang="en-GB" sz="1800">
                <a:effectLst/>
                <a:latin typeface="Arial" panose="020B0604020202020204" pitchFamily="34" charset="0"/>
                <a:ea typeface="Calibri" panose="020F0502020204030204" pitchFamily="34" charset="0"/>
              </a:rPr>
              <a:t>is important to us as we recognise that all families need support from time to time to help their babies and children thrive. Many families and residents have little resilience to the challenges of the cost-of-living crisis that is hitting harder than previous periods of high inflation but by having a strong digital offer we are supporting more families and residents to self-service, giving them the confidences to build their resilience.  </a:t>
            </a:r>
            <a:endParaRPr lang="en-GB" sz="1400"/>
          </a:p>
        </p:txBody>
      </p:sp>
      <p:sp>
        <p:nvSpPr>
          <p:cNvPr id="4" name="Slide Number Placeholder 3"/>
          <p:cNvSpPr>
            <a:spLocks noGrp="1"/>
          </p:cNvSpPr>
          <p:nvPr>
            <p:ph type="sldNum" sz="quarter" idx="5"/>
          </p:nvPr>
        </p:nvSpPr>
        <p:spPr/>
        <p:txBody>
          <a:bodyPr/>
          <a:lstStyle/>
          <a:p>
            <a:fld id="{C5A069BC-BD2D-6548-8285-DB1A656CEEE1}" type="slidenum">
              <a:rPr lang="en-US" smtClean="0"/>
              <a:t>28</a:t>
            </a:fld>
            <a:endParaRPr lang="en-US"/>
          </a:p>
        </p:txBody>
      </p:sp>
    </p:spTree>
    <p:extLst>
      <p:ext uri="{BB962C8B-B14F-4D97-AF65-F5344CB8AC3E}">
        <p14:creationId xmlns:p14="http://schemas.microsoft.com/office/powerpoint/2010/main" val="7342172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365125"/>
            <a:ext cx="4916487" cy="2765425"/>
          </a:xfrm>
        </p:spPr>
      </p:sp>
      <p:sp>
        <p:nvSpPr>
          <p:cNvPr id="3" name="Notes Placeholder 2"/>
          <p:cNvSpPr>
            <a:spLocks noGrp="1"/>
          </p:cNvSpPr>
          <p:nvPr>
            <p:ph type="body" idx="1"/>
          </p:nvPr>
        </p:nvSpPr>
        <p:spPr/>
        <p:txBody>
          <a:bodyPr/>
          <a:lstStyle/>
          <a:p>
            <a:pPr marL="0" lvl="0" indent="0">
              <a:lnSpc>
                <a:spcPts val="1600"/>
              </a:lnSpc>
              <a:spcAft>
                <a:spcPts val="650"/>
              </a:spcAft>
              <a:buFont typeface="+mj-lt"/>
              <a:buNone/>
            </a:pPr>
            <a:r>
              <a:rPr lang="en-GB" sz="1800" b="1">
                <a:effectLst/>
                <a:latin typeface="Segoe UI" panose="020B0502040204020203" pitchFamily="34" charset="0"/>
                <a:ea typeface="Baskerville"/>
                <a:cs typeface="Baskerville"/>
              </a:rPr>
              <a:t>Hubs</a:t>
            </a:r>
            <a:r>
              <a:rPr lang="en-GB" sz="1800">
                <a:effectLst/>
                <a:latin typeface="Segoe UI" panose="020B0502040204020203" pitchFamily="34" charset="0"/>
                <a:ea typeface="Baskerville"/>
                <a:cs typeface="Baskerville"/>
              </a:rPr>
              <a:t> — we have a </a:t>
            </a:r>
            <a:r>
              <a:rPr lang="en-GB" sz="1800" u="sng">
                <a:solidFill>
                  <a:srgbClr val="5888C7"/>
                </a:solidFill>
                <a:effectLst/>
                <a:latin typeface="Segoe UI" panose="020B0502040204020203" pitchFamily="34" charset="0"/>
                <a:ea typeface="Baskerville"/>
                <a:cs typeface="Baskerville"/>
                <a:hlinkClick r:id="rId3">
                  <a:extLst>
                    <a:ext uri="{A12FA001-AC4F-418D-AE19-62706E023703}">
                      <ahyp:hlinkClr xmlns:ahyp="http://schemas.microsoft.com/office/drawing/2018/hyperlinkcolor" val="tx"/>
                    </a:ext>
                  </a:extLst>
                </a:hlinkClick>
              </a:rPr>
              <a:t>community hub</a:t>
            </a:r>
            <a:r>
              <a:rPr lang="en-GB" sz="1800">
                <a:solidFill>
                  <a:srgbClr val="5888C7"/>
                </a:solidFill>
                <a:effectLst/>
                <a:latin typeface="Segoe UI" panose="020B0502040204020203" pitchFamily="34" charset="0"/>
                <a:ea typeface="Baskerville"/>
                <a:cs typeface="Baskerville"/>
              </a:rPr>
              <a:t> </a:t>
            </a:r>
            <a:r>
              <a:rPr lang="en-GB" sz="1800">
                <a:effectLst/>
                <a:latin typeface="Segoe UI" panose="020B0502040204020203" pitchFamily="34" charset="0"/>
                <a:ea typeface="Baskerville"/>
                <a:cs typeface="Baskerville"/>
              </a:rPr>
              <a:t>in each neighbourhood, and there are 100 more hubs such as village halls where we want to deliver statutory and community services.  The aim is to get services closer to home, and in places that the public are already at and feel welcomed.  For example, the new SEND strategy includes a commitment to more local drop-ins through the 100 hubs.</a:t>
            </a:r>
            <a:endParaRPr lang="en-GB" sz="1800">
              <a:effectLst/>
              <a:latin typeface="Baskerville"/>
              <a:ea typeface="Baskerville"/>
              <a:cs typeface="Baskerville"/>
            </a:endParaRPr>
          </a:p>
        </p:txBody>
      </p:sp>
      <p:sp>
        <p:nvSpPr>
          <p:cNvPr id="4" name="Slide Number Placeholder 3"/>
          <p:cNvSpPr>
            <a:spLocks noGrp="1"/>
          </p:cNvSpPr>
          <p:nvPr>
            <p:ph type="sldNum" sz="quarter" idx="5"/>
          </p:nvPr>
        </p:nvSpPr>
        <p:spPr/>
        <p:txBody>
          <a:bodyPr/>
          <a:lstStyle/>
          <a:p>
            <a:fld id="{C5A069BC-BD2D-6548-8285-DB1A656CEEE1}" type="slidenum">
              <a:rPr lang="en-US" smtClean="0"/>
              <a:t>29</a:t>
            </a:fld>
            <a:endParaRPr lang="en-US"/>
          </a:p>
        </p:txBody>
      </p:sp>
    </p:spTree>
    <p:extLst>
      <p:ext uri="{BB962C8B-B14F-4D97-AF65-F5344CB8AC3E}">
        <p14:creationId xmlns:p14="http://schemas.microsoft.com/office/powerpoint/2010/main" val="728477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365125"/>
            <a:ext cx="4916487" cy="2765425"/>
          </a:xfrm>
        </p:spPr>
      </p:sp>
      <p:sp>
        <p:nvSpPr>
          <p:cNvPr id="3" name="Notes Placeholder 2"/>
          <p:cNvSpPr>
            <a:spLocks noGrp="1"/>
          </p:cNvSpPr>
          <p:nvPr>
            <p:ph type="body" idx="1"/>
          </p:nvPr>
        </p:nvSpPr>
        <p:spPr/>
        <p:txBody>
          <a:bodyPr/>
          <a:lstStyle/>
          <a:p>
            <a:pPr marL="0" indent="0" algn="l" rtl="0" fontAlgn="base">
              <a:buFont typeface="Arial" panose="020B0604020202020204" pitchFamily="34" charset="0"/>
              <a:buNone/>
            </a:pPr>
            <a:r>
              <a:rPr lang="en-GB" sz="1400" b="0" i="0" u="none" strike="noStrike">
                <a:solidFill>
                  <a:srgbClr val="000000"/>
                </a:solidFill>
                <a:effectLst/>
                <a:latin typeface="Calibri" panose="020F0502020204030204" pitchFamily="34" charset="0"/>
              </a:rPr>
              <a:t>Somerset is a wonderful county, but for some it can be difficult living here.  Maybe you’re an older resident who is lonely, of a family struggling with the price of food or rent, or suffering from poor mental health or a disability that prevents you from working.</a:t>
            </a:r>
          </a:p>
          <a:p>
            <a:pPr marL="342900" indent="-342900" algn="l" rtl="0" fontAlgn="base">
              <a:buFont typeface="Arial" panose="020B0604020202020204" pitchFamily="34" charset="0"/>
              <a:buChar char="•"/>
            </a:pPr>
            <a:endParaRPr lang="en-GB" sz="1400" b="0" i="0" u="none" strike="noStrike">
              <a:solidFill>
                <a:srgbClr val="000000"/>
              </a:solidFill>
              <a:effectLst/>
              <a:latin typeface="Calibri" panose="020F0502020204030204" pitchFamily="34" charset="0"/>
            </a:endParaRPr>
          </a:p>
          <a:p>
            <a:pPr marL="342900" indent="-34290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The cost-of-living crisis has left some residents more vulnerable to external pressures.</a:t>
            </a:r>
          </a:p>
          <a:p>
            <a:pPr marL="342900" indent="-34290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We are still seeing the impact of Covid-19 on development of young people – more children in care with higher levels of need such as mental health issues for girls and high levels of violence for boys.</a:t>
            </a:r>
          </a:p>
          <a:p>
            <a:pPr marL="342900" indent="-342900" algn="l" rtl="0" fontAlgn="base">
              <a:buFont typeface="Arial" panose="020B0604020202020204" pitchFamily="34" charset="0"/>
              <a:buChar char="•"/>
            </a:pPr>
            <a:endParaRPr lang="en-GB" sz="1400" b="0" i="0" u="none" strike="noStrike">
              <a:solidFill>
                <a:srgbClr val="000000"/>
              </a:solidFill>
              <a:effectLst/>
              <a:latin typeface="Calibri" panose="020F0502020204030204" pitchFamily="34" charset="0"/>
            </a:endParaRPr>
          </a:p>
          <a:p>
            <a:pPr marL="0" indent="0" algn="l" rtl="0" fontAlgn="base">
              <a:buFont typeface="Arial" panose="020B0604020202020204" pitchFamily="34" charset="0"/>
              <a:buNone/>
            </a:pPr>
            <a:r>
              <a:rPr lang="en-GB" sz="1400" b="1" i="0" u="none" strike="noStrike">
                <a:solidFill>
                  <a:srgbClr val="000000"/>
                </a:solidFill>
                <a:effectLst/>
                <a:latin typeface="Calibri" panose="020F0502020204030204" pitchFamily="34" charset="0"/>
              </a:rPr>
              <a:t>What does it feel like growing up in Somerset?  What reflections do you have from services or personal life?</a:t>
            </a:r>
          </a:p>
          <a:p>
            <a:pPr marL="0" indent="0" algn="l" rtl="0" fontAlgn="base">
              <a:buFont typeface="Arial" panose="020B0604020202020204" pitchFamily="34" charset="0"/>
              <a:buNone/>
            </a:pPr>
            <a:endParaRPr lang="en-GB" sz="1400" b="0" i="0" u="none" strike="noStrike">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C5A069BC-BD2D-6548-8285-DB1A656CEEE1}" type="slidenum">
              <a:rPr lang="en-US" smtClean="0"/>
              <a:t>3</a:t>
            </a:fld>
            <a:endParaRPr lang="en-US"/>
          </a:p>
        </p:txBody>
      </p:sp>
    </p:spTree>
    <p:extLst>
      <p:ext uri="{BB962C8B-B14F-4D97-AF65-F5344CB8AC3E}">
        <p14:creationId xmlns:p14="http://schemas.microsoft.com/office/powerpoint/2010/main" val="40610649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365125"/>
            <a:ext cx="4916487" cy="2765425"/>
          </a:xfrm>
        </p:spPr>
      </p:sp>
      <p:sp>
        <p:nvSpPr>
          <p:cNvPr id="3" name="Notes Placeholder 2"/>
          <p:cNvSpPr>
            <a:spLocks noGrp="1"/>
          </p:cNvSpPr>
          <p:nvPr>
            <p:ph type="body" idx="1"/>
          </p:nvPr>
        </p:nvSpPr>
        <p:spPr/>
        <p:txBody>
          <a:bodyPr/>
          <a:lstStyle/>
          <a:p>
            <a:pPr marL="0" lvl="0" indent="0">
              <a:lnSpc>
                <a:spcPts val="1600"/>
              </a:lnSpc>
              <a:spcAft>
                <a:spcPts val="650"/>
              </a:spcAft>
              <a:buFont typeface="+mj-lt"/>
              <a:buNone/>
              <a:tabLst>
                <a:tab pos="-76200" algn="l"/>
              </a:tabLst>
            </a:pPr>
            <a:r>
              <a:rPr lang="en-GB" sz="1800" b="1">
                <a:effectLst/>
                <a:latin typeface="Segoe UI" panose="020B0502040204020203" pitchFamily="34" charset="0"/>
                <a:ea typeface="Baskerville"/>
                <a:cs typeface="Baskerville"/>
              </a:rPr>
              <a:t>Automated Early Help </a:t>
            </a:r>
            <a:r>
              <a:rPr lang="en-GB" sz="1800">
                <a:effectLst/>
                <a:latin typeface="Segoe UI" panose="020B0502040204020203" pitchFamily="34" charset="0"/>
                <a:ea typeface="Baskerville"/>
                <a:cs typeface="Baskerville"/>
              </a:rPr>
              <a:t>– Through Transform Family View and Transform Strategic Insight Report we will develop our </a:t>
            </a:r>
            <a:r>
              <a:rPr lang="en-GB" sz="1800" b="1">
                <a:effectLst/>
                <a:latin typeface="Segoe UI" panose="020B0502040204020203" pitchFamily="34" charset="0"/>
                <a:ea typeface="Baskerville"/>
                <a:cs typeface="Baskerville"/>
              </a:rPr>
              <a:t>understanding of families’ and residents’ needs</a:t>
            </a:r>
            <a:r>
              <a:rPr lang="en-GB" sz="1800">
                <a:effectLst/>
                <a:latin typeface="Segoe UI" panose="020B0502040204020203" pitchFamily="34" charset="0"/>
                <a:ea typeface="Baskerville"/>
                <a:cs typeface="Baskerville"/>
              </a:rPr>
              <a:t>. By combining partner data, we can proactively offer early help before issues escalate — this will feel more compassionate than the rationing that residents sometimes experience. When we understand both needs and local community resources, we will be able to automatically connect residents to local support, sometimes without the need for a service. This is a step-change in the efficiency of early help.  </a:t>
            </a:r>
            <a:endParaRPr lang="en-GB" sz="1800">
              <a:effectLst/>
              <a:latin typeface="Baskerville"/>
              <a:ea typeface="Baskerville"/>
              <a:cs typeface="Baskerville"/>
            </a:endParaRPr>
          </a:p>
        </p:txBody>
      </p:sp>
      <p:sp>
        <p:nvSpPr>
          <p:cNvPr id="4" name="Slide Number Placeholder 3"/>
          <p:cNvSpPr>
            <a:spLocks noGrp="1"/>
          </p:cNvSpPr>
          <p:nvPr>
            <p:ph type="sldNum" sz="quarter" idx="5"/>
          </p:nvPr>
        </p:nvSpPr>
        <p:spPr/>
        <p:txBody>
          <a:bodyPr/>
          <a:lstStyle/>
          <a:p>
            <a:fld id="{C5A069BC-BD2D-6548-8285-DB1A656CEEE1}" type="slidenum">
              <a:rPr lang="en-US" smtClean="0"/>
              <a:t>30</a:t>
            </a:fld>
            <a:endParaRPr lang="en-US"/>
          </a:p>
        </p:txBody>
      </p:sp>
    </p:spTree>
    <p:extLst>
      <p:ext uri="{BB962C8B-B14F-4D97-AF65-F5344CB8AC3E}">
        <p14:creationId xmlns:p14="http://schemas.microsoft.com/office/powerpoint/2010/main" val="31542229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365125"/>
            <a:ext cx="4916487" cy="2765425"/>
          </a:xfrm>
        </p:spPr>
      </p:sp>
      <p:sp>
        <p:nvSpPr>
          <p:cNvPr id="3" name="Notes Placeholder 2"/>
          <p:cNvSpPr>
            <a:spLocks noGrp="1"/>
          </p:cNvSpPr>
          <p:nvPr>
            <p:ph type="body" idx="1"/>
          </p:nvPr>
        </p:nvSpPr>
        <p:spPr/>
        <p:txBody>
          <a:bodyPr/>
          <a:lstStyle/>
          <a:p>
            <a:endParaRPr lang="en-GB" sz="1400"/>
          </a:p>
        </p:txBody>
      </p:sp>
      <p:sp>
        <p:nvSpPr>
          <p:cNvPr id="4" name="Slide Number Placeholder 3"/>
          <p:cNvSpPr>
            <a:spLocks noGrp="1"/>
          </p:cNvSpPr>
          <p:nvPr>
            <p:ph type="sldNum" sz="quarter" idx="5"/>
          </p:nvPr>
        </p:nvSpPr>
        <p:spPr/>
        <p:txBody>
          <a:bodyPr/>
          <a:lstStyle/>
          <a:p>
            <a:fld id="{C5A069BC-BD2D-6548-8285-DB1A656CEEE1}" type="slidenum">
              <a:rPr lang="en-US" smtClean="0"/>
              <a:t>31</a:t>
            </a:fld>
            <a:endParaRPr lang="en-US"/>
          </a:p>
        </p:txBody>
      </p:sp>
    </p:spTree>
    <p:extLst>
      <p:ext uri="{BB962C8B-B14F-4D97-AF65-F5344CB8AC3E}">
        <p14:creationId xmlns:p14="http://schemas.microsoft.com/office/powerpoint/2010/main" val="27017098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365125"/>
            <a:ext cx="4916487" cy="2765425"/>
          </a:xfrm>
        </p:spPr>
      </p:sp>
      <p:sp>
        <p:nvSpPr>
          <p:cNvPr id="3" name="Notes Placeholder 2"/>
          <p:cNvSpPr>
            <a:spLocks noGrp="1"/>
          </p:cNvSpPr>
          <p:nvPr>
            <p:ph type="body" idx="1"/>
          </p:nvPr>
        </p:nvSpPr>
        <p:spPr/>
        <p:txBody>
          <a:bodyPr/>
          <a:lstStyle/>
          <a:p>
            <a:r>
              <a:rPr lang="en-GB" sz="1800">
                <a:effectLst/>
                <a:latin typeface="Calibri" panose="020F0502020204030204" pitchFamily="34" charset="0"/>
                <a:ea typeface="Times New Roman" panose="02020603050405020304" pitchFamily="18" charset="0"/>
              </a:rPr>
              <a:t>Through Connect Somerset we want to develop a sustainable integrated model of support in Somerset, where families and residents are more resilient, have strong networks and communities to help them, and an integrated response from services that is proactive and compassionate. </a:t>
            </a:r>
            <a:r>
              <a:rPr lang="en-GB" sz="1800" kern="0">
                <a:effectLst/>
                <a:latin typeface="Calibri" panose="020F0502020204030204" pitchFamily="34" charset="0"/>
                <a:ea typeface="Times New Roman" panose="02020603050405020304" pitchFamily="18" charset="0"/>
              </a:rPr>
              <a:t>We’re trying to do something quite different, and need to be able to evidence the impact on this way of working both in terms of improved outcomes but also to evidence the monetary return on investment. </a:t>
            </a:r>
            <a:endParaRPr lang="en-GB" sz="1800">
              <a:effectLst/>
              <a:latin typeface="Microsoft New Tai Lue" panose="020B0502040204020203"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5A069BC-BD2D-6548-8285-DB1A656CEEE1}" type="slidenum">
              <a:rPr lang="en-US" smtClean="0"/>
              <a:t>32</a:t>
            </a:fld>
            <a:endParaRPr lang="en-US"/>
          </a:p>
        </p:txBody>
      </p:sp>
    </p:spTree>
    <p:extLst>
      <p:ext uri="{BB962C8B-B14F-4D97-AF65-F5344CB8AC3E}">
        <p14:creationId xmlns:p14="http://schemas.microsoft.com/office/powerpoint/2010/main" val="2670326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365125"/>
            <a:ext cx="4916487" cy="2765425"/>
          </a:xfrm>
        </p:spPr>
      </p:sp>
      <p:sp>
        <p:nvSpPr>
          <p:cNvPr id="3" name="Notes Placeholder 2"/>
          <p:cNvSpPr>
            <a:spLocks noGrp="1"/>
          </p:cNvSpPr>
          <p:nvPr>
            <p:ph type="body" idx="1"/>
          </p:nvPr>
        </p:nvSpPr>
        <p:spPr/>
        <p:txBody>
          <a:bodyPr/>
          <a:lstStyle/>
          <a:p>
            <a:r>
              <a:rPr lang="en-GB" sz="1400"/>
              <a:t>Go to </a:t>
            </a:r>
            <a:r>
              <a:rPr lang="en-GB" sz="1400">
                <a:solidFill>
                  <a:srgbClr val="5888C7"/>
                </a:solidFill>
                <a:hlinkClick r:id="rId3">
                  <a:extLst>
                    <a:ext uri="{A12FA001-AC4F-418D-AE19-62706E023703}">
                      <ahyp:hlinkClr xmlns:ahyp="http://schemas.microsoft.com/office/drawing/2018/hyperlinkcolor" val="tx"/>
                    </a:ext>
                  </a:extLst>
                </a:hlinkClick>
              </a:rPr>
              <a:t>www.ConnectSomerset.org.uk</a:t>
            </a:r>
            <a:r>
              <a:rPr lang="en-GB" sz="1400">
                <a:solidFill>
                  <a:srgbClr val="5888C7"/>
                </a:solidFill>
              </a:rPr>
              <a:t> </a:t>
            </a:r>
            <a:r>
              <a:rPr lang="en-GB" sz="1400"/>
              <a:t>for more information and materials.</a:t>
            </a:r>
          </a:p>
        </p:txBody>
      </p:sp>
      <p:sp>
        <p:nvSpPr>
          <p:cNvPr id="4" name="Slide Number Placeholder 3"/>
          <p:cNvSpPr>
            <a:spLocks noGrp="1"/>
          </p:cNvSpPr>
          <p:nvPr>
            <p:ph type="sldNum" sz="quarter" idx="5"/>
          </p:nvPr>
        </p:nvSpPr>
        <p:spPr/>
        <p:txBody>
          <a:bodyPr/>
          <a:lstStyle/>
          <a:p>
            <a:fld id="{C5A069BC-BD2D-6548-8285-DB1A656CEEE1}" type="slidenum">
              <a:rPr lang="en-US" smtClean="0"/>
              <a:t>33</a:t>
            </a:fld>
            <a:endParaRPr lang="en-US"/>
          </a:p>
        </p:txBody>
      </p:sp>
    </p:spTree>
    <p:extLst>
      <p:ext uri="{BB962C8B-B14F-4D97-AF65-F5344CB8AC3E}">
        <p14:creationId xmlns:p14="http://schemas.microsoft.com/office/powerpoint/2010/main" val="221741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365125"/>
            <a:ext cx="4916487" cy="2765425"/>
          </a:xfrm>
        </p:spPr>
      </p:sp>
      <p:sp>
        <p:nvSpPr>
          <p:cNvPr id="3" name="Notes Placeholder 2"/>
          <p:cNvSpPr>
            <a:spLocks noGrp="1"/>
          </p:cNvSpPr>
          <p:nvPr>
            <p:ph type="body" idx="1"/>
          </p:nvPr>
        </p:nvSpPr>
        <p:spPr/>
        <p:txBody>
          <a:bodyPr/>
          <a:lstStyle/>
          <a:p>
            <a:pPr algn="l" rtl="0" fontAlgn="base"/>
            <a:r>
              <a:rPr lang="en-GB" sz="1400" b="0" i="0" u="none" strike="noStrike">
                <a:solidFill>
                  <a:srgbClr val="000000"/>
                </a:solidFill>
                <a:effectLst/>
                <a:latin typeface="Calibri" panose="020F0502020204030204" pitchFamily="34" charset="0"/>
              </a:rPr>
              <a:t>We’re building on key policies and strategies from DH, DfE, MHCLG and our own Integrated Care System and Somerset Board.</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endParaRPr lang="en-GB"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1" i="0" u="none" strike="noStrike">
                <a:solidFill>
                  <a:srgbClr val="000000"/>
                </a:solidFill>
                <a:effectLst/>
                <a:latin typeface="Calibri" panose="020F0502020204030204" pitchFamily="34" charset="0"/>
              </a:rPr>
              <a:t>Council plan </a:t>
            </a:r>
            <a:r>
              <a:rPr lang="en-GB" sz="1400" b="0" i="0" u="none" strike="noStrike">
                <a:solidFill>
                  <a:srgbClr val="000000"/>
                </a:solidFill>
                <a:effectLst/>
                <a:latin typeface="Calibri" panose="020F0502020204030204" pitchFamily="34" charset="0"/>
              </a:rPr>
              <a:t>– priorities include ‘A Healthy and Caring Somerset’, ‘A Flourishing and Resilient Somerset’, ‘A Fairer ambitious Somerset’</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400" b="1" i="0" u="none" strike="noStrike">
                <a:solidFill>
                  <a:srgbClr val="000000"/>
                </a:solidFill>
                <a:effectLst/>
                <a:latin typeface="Calibri" panose="020F0502020204030204" pitchFamily="34" charset="0"/>
              </a:rPr>
              <a:t>ICS Fit for My Future vision </a:t>
            </a:r>
            <a:r>
              <a:rPr lang="en-GB" sz="1400" b="0" i="0" u="none" strike="noStrike">
                <a:solidFill>
                  <a:srgbClr val="000000"/>
                </a:solidFill>
                <a:effectLst/>
                <a:latin typeface="Calibri" panose="020F0502020204030204" pitchFamily="34" charset="0"/>
              </a:rPr>
              <a:t>– to integrate health and care services with an all-age model of support</a:t>
            </a:r>
            <a:r>
              <a:rPr lang="en-US" sz="1400" b="0" i="0">
                <a:solidFill>
                  <a:srgbClr val="000000"/>
                </a:solidFill>
                <a:effectLst/>
                <a:latin typeface="Calibri" panose="020F0502020204030204" pitchFamily="34" charset="0"/>
              </a:rPr>
              <a:t>​</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400" b="1" i="0">
                <a:solidFill>
                  <a:srgbClr val="000000"/>
                </a:solidFill>
                <a:effectLst/>
                <a:latin typeface="Calibri" panose="020F0502020204030204" pitchFamily="34" charset="0"/>
              </a:rPr>
              <a:t>Children and Young People’s Plan </a:t>
            </a:r>
            <a:r>
              <a:rPr lang="en-US" sz="1400" b="0" i="0">
                <a:solidFill>
                  <a:srgbClr val="000000"/>
                </a:solidFill>
                <a:effectLst/>
                <a:latin typeface="Calibri" panose="020F0502020204030204" pitchFamily="34" charset="0"/>
              </a:rPr>
              <a:t>– six priorities for improving children’s lives, told to us by 6000 children and young people</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1" i="0" u="none" strike="noStrike">
                <a:solidFill>
                  <a:srgbClr val="000000"/>
                </a:solidFill>
                <a:effectLst/>
                <a:latin typeface="Calibri" panose="020F0502020204030204" pitchFamily="34" charset="0"/>
              </a:rPr>
              <a:t>Education for Life strategy </a:t>
            </a:r>
            <a:r>
              <a:rPr lang="en-GB" sz="1400" b="0" i="0" u="none" strike="noStrike">
                <a:solidFill>
                  <a:srgbClr val="000000"/>
                </a:solidFill>
                <a:effectLst/>
                <a:latin typeface="Calibri" panose="020F0502020204030204" pitchFamily="34" charset="0"/>
              </a:rPr>
              <a:t>– ambitious strategy to improve the Somerset Education system and children’s services across the partnership</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1" i="0" u="none" strike="noStrike">
                <a:solidFill>
                  <a:srgbClr val="000000"/>
                </a:solidFill>
                <a:effectLst/>
                <a:latin typeface="Calibri" panose="020F0502020204030204" pitchFamily="34" charset="0"/>
              </a:rPr>
              <a:t>DHSC Fuller stocktake </a:t>
            </a:r>
            <a:r>
              <a:rPr lang="en-GB" sz="1400" b="0" i="0" u="none" strike="noStrike">
                <a:solidFill>
                  <a:srgbClr val="000000"/>
                </a:solidFill>
                <a:effectLst/>
                <a:latin typeface="Calibri" panose="020F0502020204030204" pitchFamily="34" charset="0"/>
              </a:rPr>
              <a:t>– primary care and communities should integrate as leads to better outcomes and reduced inequality</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1" i="0" u="none" strike="noStrike">
                <a:solidFill>
                  <a:srgbClr val="000000"/>
                </a:solidFill>
                <a:effectLst/>
                <a:latin typeface="Calibri" panose="020F0502020204030204" pitchFamily="34" charset="0"/>
              </a:rPr>
              <a:t>MHCLG Early Help System Guide </a:t>
            </a:r>
            <a:r>
              <a:rPr lang="en-GB" sz="1400" b="0" i="0" u="none" strike="noStrike">
                <a:solidFill>
                  <a:srgbClr val="000000"/>
                </a:solidFill>
                <a:effectLst/>
                <a:latin typeface="Calibri" panose="020F0502020204030204" pitchFamily="34" charset="0"/>
              </a:rPr>
              <a:t>– integrate at the community level to improve families’ lives.  Endorsed by DfE.</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1" i="0" u="none" strike="noStrike">
                <a:solidFill>
                  <a:srgbClr val="000000"/>
                </a:solidFill>
                <a:effectLst/>
                <a:latin typeface="Calibri" panose="020F0502020204030204" pitchFamily="34" charset="0"/>
              </a:rPr>
              <a:t>DfE Family Hubs </a:t>
            </a:r>
            <a:r>
              <a:rPr lang="en-GB" sz="1400" b="0" i="0" u="none" strike="noStrike">
                <a:solidFill>
                  <a:srgbClr val="000000"/>
                </a:solidFill>
                <a:effectLst/>
                <a:latin typeface="Calibri" panose="020F0502020204030204" pitchFamily="34" charset="0"/>
              </a:rPr>
              <a:t>– local hubs and service offer with partners.  Themes of Access, Connected and Relationships.</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C5A069BC-BD2D-6548-8285-DB1A656CEEE1}" type="slidenum">
              <a:rPr lang="en-US" smtClean="0"/>
              <a:t>4</a:t>
            </a:fld>
            <a:endParaRPr lang="en-US"/>
          </a:p>
        </p:txBody>
      </p:sp>
    </p:spTree>
    <p:extLst>
      <p:ext uri="{BB962C8B-B14F-4D97-AF65-F5344CB8AC3E}">
        <p14:creationId xmlns:p14="http://schemas.microsoft.com/office/powerpoint/2010/main" val="1885216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365125"/>
            <a:ext cx="4916487" cy="2765425"/>
          </a:xfrm>
        </p:spPr>
      </p:sp>
      <p:sp>
        <p:nvSpPr>
          <p:cNvPr id="3" name="Notes Placeholder 2"/>
          <p:cNvSpPr>
            <a:spLocks noGrp="1"/>
          </p:cNvSpPr>
          <p:nvPr>
            <p:ph type="body" idx="1"/>
          </p:nvPr>
        </p:nvSpPr>
        <p:spPr/>
        <p:txBody>
          <a:bodyPr/>
          <a:lstStyle/>
          <a:p>
            <a:pPr algn="l" rtl="0" fontAlgn="base"/>
            <a:r>
              <a:rPr lang="en-GB" sz="1400" b="0" i="0" u="none" strike="noStrike">
                <a:solidFill>
                  <a:srgbClr val="000000"/>
                </a:solidFill>
                <a:effectLst/>
                <a:latin typeface="Calibri" panose="020F0502020204030204" pitchFamily="34" charset="0"/>
              </a:rPr>
              <a:t>Important when we’re discussing an early help model that we have a clear understanding of ‘demand management’.</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endParaRPr lang="en-GB" sz="1400" b="0" i="0">
              <a:solidFill>
                <a:srgbClr val="444444"/>
              </a:solidFill>
              <a:effectLst/>
              <a:latin typeface="Arial" panose="020B0604020202020204" pitchFamily="34" charset="0"/>
            </a:endParaRPr>
          </a:p>
          <a:p>
            <a:pPr algn="l" rtl="0" fontAlgn="base"/>
            <a:r>
              <a:rPr lang="en-GB" sz="1400" b="0" i="0" u="none" strike="noStrike">
                <a:solidFill>
                  <a:srgbClr val="000000"/>
                </a:solidFill>
                <a:effectLst/>
                <a:latin typeface="Calibri" panose="020F0502020204030204" pitchFamily="34" charset="0"/>
              </a:rPr>
              <a:t>This is a representation of an ideal service model where demand for support equals the service volume</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endParaRPr lang="en-GB" sz="1400" b="0" i="0">
              <a:solidFill>
                <a:srgbClr val="444444"/>
              </a:solidFill>
              <a:effectLst/>
              <a:latin typeface="Arial" panose="020B0604020202020204" pitchFamily="34" charset="0"/>
            </a:endParaRPr>
          </a:p>
          <a:p>
            <a:pPr algn="l" rtl="0" fontAlgn="base"/>
            <a:r>
              <a:rPr lang="en-GB" sz="1400" b="0" i="0" u="none" strike="noStrike">
                <a:solidFill>
                  <a:srgbClr val="000000"/>
                </a:solidFill>
                <a:effectLst/>
                <a:latin typeface="Calibri" panose="020F0502020204030204" pitchFamily="34" charset="0"/>
              </a:rPr>
              <a:t>But we all know it’s not quite like that, especially given the c. 50% reduction in real-terms spend since 2010</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171450" indent="-171450">
              <a:buFont typeface="Arial" panose="020B0604020202020204" pitchFamily="34" charset="0"/>
              <a:buChar char="•"/>
            </a:pPr>
            <a:endParaRPr lang="en-GB" sz="1050"/>
          </a:p>
        </p:txBody>
      </p:sp>
      <p:sp>
        <p:nvSpPr>
          <p:cNvPr id="4" name="Slide Number Placeholder 3"/>
          <p:cNvSpPr>
            <a:spLocks noGrp="1"/>
          </p:cNvSpPr>
          <p:nvPr>
            <p:ph type="sldNum" sz="quarter" idx="5"/>
          </p:nvPr>
        </p:nvSpPr>
        <p:spPr/>
        <p:txBody>
          <a:bodyPr/>
          <a:lstStyle/>
          <a:p>
            <a:fld id="{C5A069BC-BD2D-6548-8285-DB1A656CEEE1}" type="slidenum">
              <a:rPr lang="en-US" smtClean="0"/>
              <a:t>5</a:t>
            </a:fld>
            <a:endParaRPr lang="en-US"/>
          </a:p>
        </p:txBody>
      </p:sp>
    </p:spTree>
    <p:extLst>
      <p:ext uri="{BB962C8B-B14F-4D97-AF65-F5344CB8AC3E}">
        <p14:creationId xmlns:p14="http://schemas.microsoft.com/office/powerpoint/2010/main" val="106215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365125"/>
            <a:ext cx="4916487" cy="2765425"/>
          </a:xfrm>
        </p:spPr>
      </p:sp>
      <p:sp>
        <p:nvSpPr>
          <p:cNvPr id="3" name="Notes Placeholder 2"/>
          <p:cNvSpPr>
            <a:spLocks noGrp="1"/>
          </p:cNvSpPr>
          <p:nvPr>
            <p:ph type="body" idx="1"/>
          </p:nvPr>
        </p:nvSpPr>
        <p:spPr/>
        <p:txBody>
          <a:bodyPr/>
          <a:lstStyle/>
          <a:p>
            <a:pPr algn="l" rtl="0" fontAlgn="base"/>
            <a:r>
              <a:rPr lang="en-GB" sz="1400" b="0" i="0" u="none" strike="noStrike">
                <a:solidFill>
                  <a:srgbClr val="000000"/>
                </a:solidFill>
                <a:effectLst/>
                <a:latin typeface="Calibri" panose="020F0502020204030204" pitchFamily="34" charset="0"/>
              </a:rPr>
              <a:t>So the service shrinks, demand grows, and we put up thresholds and barriers to success.  This is a sub-conscious organisational response.</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algn="l" rtl="0" fontAlgn="base"/>
            <a:endParaRPr lang="en-GB" sz="1400">
              <a:solidFill>
                <a:srgbClr val="444444"/>
              </a:solidFill>
              <a:latin typeface="Arial" panose="020B0604020202020204" pitchFamily="34" charset="0"/>
            </a:endParaRPr>
          </a:p>
          <a:p>
            <a:pPr algn="l" rtl="0" fontAlgn="base"/>
            <a:r>
              <a:rPr lang="en-GB" sz="1400" b="0" i="0" u="none" strike="noStrike">
                <a:solidFill>
                  <a:srgbClr val="000000"/>
                </a:solidFill>
                <a:effectLst/>
                <a:latin typeface="Calibri" panose="020F0502020204030204" pitchFamily="34" charset="0"/>
              </a:rPr>
              <a:t>Two things:</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endParaRPr lang="en-GB"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There isn’t a balance – eventually demand will overwhelm the service.  This statutory minimum service model will break if we don’t put enough money into it.</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endParaRPr lang="en-GB"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If you are one of the people waiting for a service or being pushed away – it feels very unkind.  Which mirrors the deuteriation in relationships between the public and public sector.</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endParaRPr lang="en-GB" sz="1400" b="0" i="0">
              <a:solidFill>
                <a:srgbClr val="444444"/>
              </a:solidFill>
              <a:effectLst/>
              <a:latin typeface="Arial" panose="020B0604020202020204" pitchFamily="34" charset="0"/>
            </a:endParaRPr>
          </a:p>
          <a:p>
            <a:pPr algn="l" rtl="0" fontAlgn="base"/>
            <a:r>
              <a:rPr lang="en-GB" sz="1400" b="1" i="0" u="none" strike="noStrike">
                <a:solidFill>
                  <a:srgbClr val="000000"/>
                </a:solidFill>
                <a:effectLst/>
                <a:latin typeface="Calibri" panose="020F0502020204030204" pitchFamily="34" charset="0"/>
              </a:rPr>
              <a:t>Alternative is to find a way of helping more people, earlier</a:t>
            </a:r>
            <a:r>
              <a:rPr lang="en-GB" sz="1400" b="0" i="0" u="none" strike="noStrike">
                <a:solidFill>
                  <a:srgbClr val="000000"/>
                </a:solidFill>
                <a:effectLst/>
                <a:latin typeface="Calibri" panose="020F0502020204030204" pitchFamily="34" charset="0"/>
              </a:rPr>
              <a:t>.  i.e. </a:t>
            </a:r>
            <a:r>
              <a:rPr lang="en-GB" sz="1400" b="1" i="0" u="none" strike="noStrike">
                <a:solidFill>
                  <a:srgbClr val="000000"/>
                </a:solidFill>
                <a:effectLst/>
                <a:latin typeface="Calibri" panose="020F0502020204030204" pitchFamily="34" charset="0"/>
              </a:rPr>
              <a:t>increasing demand so we can meet that demand in a more cost-effective way</a:t>
            </a:r>
            <a:r>
              <a:rPr lang="en-GB" sz="1400" b="0" i="0" u="none" strike="noStrike">
                <a:solidFill>
                  <a:srgbClr val="000000"/>
                </a:solidFill>
                <a:effectLst/>
                <a:latin typeface="Calibri" panose="020F0502020204030204" pitchFamily="34" charset="0"/>
              </a:rPr>
              <a:t>, and therefore reduce demand and costs for expensive acute services.</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171450" indent="-171450">
              <a:buFont typeface="Arial" panose="020B0604020202020204" pitchFamily="34" charset="0"/>
              <a:buChar char="•"/>
            </a:pPr>
            <a:endParaRPr lang="en-GB" sz="1400"/>
          </a:p>
        </p:txBody>
      </p:sp>
      <p:sp>
        <p:nvSpPr>
          <p:cNvPr id="4" name="Slide Number Placeholder 3"/>
          <p:cNvSpPr>
            <a:spLocks noGrp="1"/>
          </p:cNvSpPr>
          <p:nvPr>
            <p:ph type="sldNum" sz="quarter" idx="5"/>
          </p:nvPr>
        </p:nvSpPr>
        <p:spPr/>
        <p:txBody>
          <a:bodyPr/>
          <a:lstStyle/>
          <a:p>
            <a:fld id="{C5A069BC-BD2D-6548-8285-DB1A656CEEE1}" type="slidenum">
              <a:rPr lang="en-US" smtClean="0"/>
              <a:t>6</a:t>
            </a:fld>
            <a:endParaRPr lang="en-US"/>
          </a:p>
        </p:txBody>
      </p:sp>
    </p:spTree>
    <p:extLst>
      <p:ext uri="{BB962C8B-B14F-4D97-AF65-F5344CB8AC3E}">
        <p14:creationId xmlns:p14="http://schemas.microsoft.com/office/powerpoint/2010/main" val="3737168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365125"/>
            <a:ext cx="4916487" cy="2765425"/>
          </a:xfrm>
        </p:spPr>
      </p:sp>
      <p:sp>
        <p:nvSpPr>
          <p:cNvPr id="3" name="Notes Placeholder 2"/>
          <p:cNvSpPr>
            <a:spLocks noGrp="1"/>
          </p:cNvSpPr>
          <p:nvPr>
            <p:ph type="body" idx="1"/>
          </p:nvPr>
        </p:nvSpPr>
        <p:spPr/>
        <p:txBody>
          <a:bodyPr/>
          <a:lstStyle/>
          <a:p>
            <a:pPr algn="l" rtl="0" fontAlgn="base"/>
            <a:r>
              <a:rPr lang="en-GB" sz="1400" b="0" i="0" u="none" strike="noStrike">
                <a:solidFill>
                  <a:srgbClr val="000000"/>
                </a:solidFill>
                <a:effectLst/>
                <a:latin typeface="Calibri" panose="020F0502020204030204" pitchFamily="34" charset="0"/>
              </a:rPr>
              <a:t>This is how the early help system works.  Lots of different agencies and organisations.  </a:t>
            </a:r>
            <a:r>
              <a:rPr lang="en-US" sz="1400" b="0" i="0">
                <a:solidFill>
                  <a:srgbClr val="000000"/>
                </a:solidFill>
                <a:effectLst/>
                <a:latin typeface="Calibri" panose="020F0502020204030204" pitchFamily="34" charset="0"/>
              </a:rPr>
              <a:t>​</a:t>
            </a:r>
            <a:endParaRPr lang="en-US" sz="1400" b="0" i="0">
              <a:solidFill>
                <a:srgbClr val="444444"/>
              </a:solidFill>
              <a:effectLst/>
              <a:latin typeface="Calibri" panose="020F0502020204030204" pitchFamily="34" charset="0"/>
            </a:endParaRPr>
          </a:p>
          <a:p>
            <a:pPr algn="l" rtl="0" fontAlgn="base"/>
            <a:r>
              <a:rPr lang="en-GB" sz="1400" b="0" i="0">
                <a:solidFill>
                  <a:srgbClr val="000000"/>
                </a:solidFill>
                <a:effectLst/>
                <a:latin typeface="Calibri" panose="020F0502020204030204" pitchFamily="34" charset="0"/>
              </a:rPr>
              <a:t>​</a:t>
            </a:r>
            <a:endParaRPr lang="en-GB" sz="1400" b="0" i="0">
              <a:solidFill>
                <a:srgbClr val="444444"/>
              </a:solidFill>
              <a:effectLst/>
              <a:latin typeface="Calibri" panose="020F0502020204030204" pitchFamily="34" charset="0"/>
            </a:endParaRPr>
          </a:p>
          <a:p>
            <a:pPr algn="l" rtl="0" fontAlgn="base"/>
            <a:r>
              <a:rPr lang="en-GB" sz="1400" b="0" i="0" u="none" strike="noStrike">
                <a:solidFill>
                  <a:srgbClr val="000000"/>
                </a:solidFill>
                <a:effectLst/>
                <a:latin typeface="Calibri" panose="020F0502020204030204" pitchFamily="34" charset="0"/>
              </a:rPr>
              <a:t>Most important part is in orange around the family and resident, it’s what we all experience that helps us to be resilient when things go a little wrong in our lives.</a:t>
            </a:r>
            <a:r>
              <a:rPr lang="en-US" sz="1400" b="0" i="0">
                <a:solidFill>
                  <a:srgbClr val="000000"/>
                </a:solidFill>
                <a:effectLst/>
                <a:latin typeface="Calibri" panose="020F0502020204030204" pitchFamily="34" charset="0"/>
              </a:rPr>
              <a:t>​</a:t>
            </a:r>
            <a:endParaRPr lang="en-US" sz="1400" b="0" i="0">
              <a:solidFill>
                <a:srgbClr val="444444"/>
              </a:solidFill>
              <a:effectLst/>
              <a:latin typeface="Calibri" panose="020F0502020204030204" pitchFamily="34" charset="0"/>
            </a:endParaRPr>
          </a:p>
          <a:p>
            <a:pPr algn="l" rtl="0" fontAlgn="base"/>
            <a:r>
              <a:rPr lang="en-GB" sz="1400" b="0" i="0">
                <a:solidFill>
                  <a:srgbClr val="000000"/>
                </a:solidFill>
                <a:effectLst/>
                <a:latin typeface="Calibri" panose="020F0502020204030204" pitchFamily="34" charset="0"/>
              </a:rPr>
              <a:t>​</a:t>
            </a:r>
            <a:endParaRPr lang="en-GB" sz="1400" b="0" i="0">
              <a:solidFill>
                <a:srgbClr val="444444"/>
              </a:solidFill>
              <a:effectLst/>
              <a:latin typeface="Calibri" panose="020F0502020204030204" pitchFamily="34" charset="0"/>
            </a:endParaRPr>
          </a:p>
          <a:p>
            <a:pPr marL="342900" indent="-342900" algn="l" rtl="0" fontAlgn="base">
              <a:buFont typeface="Arial" panose="020B0604020202020204" pitchFamily="34" charset="0"/>
              <a:buChar char="•"/>
            </a:pPr>
            <a:r>
              <a:rPr lang="en-GB" sz="1400" b="1" i="0" u="none" strike="noStrike">
                <a:solidFill>
                  <a:srgbClr val="000000"/>
                </a:solidFill>
                <a:effectLst/>
                <a:latin typeface="Calibri" panose="020F0502020204030204" pitchFamily="34" charset="0"/>
              </a:rPr>
              <a:t>Orange</a:t>
            </a:r>
            <a:r>
              <a:rPr lang="en-GB" sz="1400" b="0" i="0" u="none" strike="noStrike">
                <a:solidFill>
                  <a:srgbClr val="000000"/>
                </a:solidFill>
                <a:effectLst/>
                <a:latin typeface="Calibri" panose="020F0502020204030204" pitchFamily="34" charset="0"/>
              </a:rPr>
              <a:t> – Community</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342900" indent="-342900" algn="l" rtl="0" fontAlgn="base">
              <a:buFont typeface="Arial" panose="020B0604020202020204" pitchFamily="34" charset="0"/>
              <a:buChar char="•"/>
            </a:pPr>
            <a:r>
              <a:rPr lang="en-GB" sz="1400" b="1" i="0" u="none" strike="noStrike">
                <a:solidFill>
                  <a:srgbClr val="000000"/>
                </a:solidFill>
                <a:effectLst/>
                <a:latin typeface="Calibri" panose="020F0502020204030204" pitchFamily="34" charset="0"/>
              </a:rPr>
              <a:t>Blue</a:t>
            </a:r>
            <a:r>
              <a:rPr lang="en-GB" sz="1400" b="0" i="0" u="none" strike="noStrike">
                <a:solidFill>
                  <a:srgbClr val="000000"/>
                </a:solidFill>
                <a:effectLst/>
                <a:latin typeface="Calibri" panose="020F0502020204030204" pitchFamily="34" charset="0"/>
              </a:rPr>
              <a:t> – Universal services</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342900" indent="-342900" algn="l" rtl="0" fontAlgn="base">
              <a:buFont typeface="Arial" panose="020B0604020202020204" pitchFamily="34" charset="0"/>
              <a:buChar char="•"/>
            </a:pPr>
            <a:r>
              <a:rPr lang="en-GB" sz="1400" b="1" i="0" u="none" strike="noStrike">
                <a:solidFill>
                  <a:srgbClr val="000000"/>
                </a:solidFill>
                <a:effectLst/>
                <a:latin typeface="Calibri" panose="020F0502020204030204" pitchFamily="34" charset="0"/>
              </a:rPr>
              <a:t>Pink</a:t>
            </a:r>
            <a:r>
              <a:rPr lang="en-GB" sz="1400" b="0" i="0" u="none" strike="noStrike">
                <a:solidFill>
                  <a:srgbClr val="000000"/>
                </a:solidFill>
                <a:effectLst/>
                <a:latin typeface="Calibri" panose="020F0502020204030204" pitchFamily="34" charset="0"/>
              </a:rPr>
              <a:t> – Acute and targeted services which also provide early help</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algn="l" rtl="0" fontAlgn="base">
              <a:buFont typeface="Arial" panose="020B0604020202020204" pitchFamily="34" charset="0"/>
              <a:buChar char="•"/>
            </a:pPr>
            <a:endParaRPr lang="en-GB" sz="1400" b="0" i="0">
              <a:solidFill>
                <a:srgbClr val="444444"/>
              </a:solidFill>
              <a:effectLst/>
              <a:latin typeface="Arial" panose="020B0604020202020204" pitchFamily="34" charset="0"/>
            </a:endParaRPr>
          </a:p>
          <a:p>
            <a:pPr algn="l" rtl="0" fontAlgn="base"/>
            <a:r>
              <a:rPr lang="en-GB" sz="1400" b="0" i="0" u="none" strike="noStrike">
                <a:solidFill>
                  <a:srgbClr val="000000"/>
                </a:solidFill>
                <a:effectLst/>
                <a:latin typeface="Calibri" panose="020F0502020204030204" pitchFamily="34" charset="0"/>
              </a:rPr>
              <a:t>Early Help is a big and complicated system, with maybe </a:t>
            </a:r>
            <a:r>
              <a:rPr lang="en-GB" sz="1400" b="1" i="0" u="none" strike="noStrike">
                <a:solidFill>
                  <a:srgbClr val="000000"/>
                </a:solidFill>
                <a:effectLst/>
                <a:latin typeface="Calibri" panose="020F0502020204030204" pitchFamily="34" charset="0"/>
              </a:rPr>
              <a:t>20,000 to 30,000 </a:t>
            </a:r>
            <a:r>
              <a:rPr lang="en-GB" sz="1400" b="0" i="0" u="none" strike="noStrike">
                <a:solidFill>
                  <a:srgbClr val="000000"/>
                </a:solidFill>
                <a:effectLst/>
                <a:latin typeface="Calibri" panose="020F0502020204030204" pitchFamily="34" charset="0"/>
              </a:rPr>
              <a:t>people working in Somerset.</a:t>
            </a:r>
            <a:r>
              <a:rPr lang="en-US" sz="1400" b="0" i="0">
                <a:solidFill>
                  <a:srgbClr val="000000"/>
                </a:solidFill>
                <a:effectLst/>
                <a:latin typeface="Calibri" panose="020F0502020204030204" pitchFamily="34" charset="0"/>
              </a:rPr>
              <a:t>​</a:t>
            </a:r>
            <a:endParaRPr lang="en-US" sz="1400" b="0" i="0">
              <a:solidFill>
                <a:srgbClr val="444444"/>
              </a:solidFill>
              <a:effectLst/>
              <a:latin typeface="Calibri" panose="020F0502020204030204" pitchFamily="34" charset="0"/>
            </a:endParaRPr>
          </a:p>
          <a:p>
            <a:pPr algn="l" rtl="0" fontAlgn="base"/>
            <a:r>
              <a:rPr lang="en-GB" sz="1400" b="0" i="0">
                <a:solidFill>
                  <a:srgbClr val="000000"/>
                </a:solidFill>
                <a:effectLst/>
                <a:latin typeface="Calibri" panose="020F0502020204030204" pitchFamily="34" charset="0"/>
              </a:rPr>
              <a:t>​</a:t>
            </a:r>
            <a:endParaRPr lang="en-GB" sz="1400" b="0" i="0">
              <a:solidFill>
                <a:srgbClr val="444444"/>
              </a:solidFill>
              <a:effectLst/>
              <a:latin typeface="Calibri" panose="020F0502020204030204" pitchFamily="34" charset="0"/>
            </a:endParaRPr>
          </a:p>
          <a:p>
            <a:pPr algn="l" rtl="0" fontAlgn="base"/>
            <a:r>
              <a:rPr lang="en-GB" sz="1400" b="0" i="0" u="none" strike="noStrike">
                <a:solidFill>
                  <a:srgbClr val="000000"/>
                </a:solidFill>
                <a:effectLst/>
                <a:latin typeface="Calibri" panose="020F0502020204030204" pitchFamily="34" charset="0"/>
              </a:rPr>
              <a:t>Not going to tell everyone to adopt a new target operating model, as there is little direct control.  It’s about how we connect professionals and communities, why we got into people services in the first place, how we can improve families and residents’ lives better by working together.</a:t>
            </a:r>
            <a:r>
              <a:rPr lang="en-US" sz="1400" b="0" i="0">
                <a:solidFill>
                  <a:srgbClr val="000000"/>
                </a:solidFill>
                <a:effectLst/>
                <a:latin typeface="Calibri" panose="020F0502020204030204" pitchFamily="34" charset="0"/>
              </a:rPr>
              <a:t>​</a:t>
            </a:r>
            <a:endParaRPr lang="en-US" sz="1400" b="0" i="0">
              <a:solidFill>
                <a:srgbClr val="444444"/>
              </a:solidFill>
              <a:effectLst/>
              <a:latin typeface="Calibri" panose="020F0502020204030204" pitchFamily="34" charset="0"/>
            </a:endParaRPr>
          </a:p>
          <a:p>
            <a:endParaRPr lang="en-GB" sz="1400"/>
          </a:p>
        </p:txBody>
      </p:sp>
      <p:sp>
        <p:nvSpPr>
          <p:cNvPr id="4" name="Slide Number Placeholder 3"/>
          <p:cNvSpPr>
            <a:spLocks noGrp="1"/>
          </p:cNvSpPr>
          <p:nvPr>
            <p:ph type="sldNum" sz="quarter" idx="5"/>
          </p:nvPr>
        </p:nvSpPr>
        <p:spPr/>
        <p:txBody>
          <a:bodyPr/>
          <a:lstStyle/>
          <a:p>
            <a:fld id="{C5A069BC-BD2D-6548-8285-DB1A656CEEE1}" type="slidenum">
              <a:rPr lang="en-US" smtClean="0"/>
              <a:t>7</a:t>
            </a:fld>
            <a:endParaRPr lang="en-US"/>
          </a:p>
        </p:txBody>
      </p:sp>
    </p:spTree>
    <p:extLst>
      <p:ext uri="{BB962C8B-B14F-4D97-AF65-F5344CB8AC3E}">
        <p14:creationId xmlns:p14="http://schemas.microsoft.com/office/powerpoint/2010/main" val="2675166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365125"/>
            <a:ext cx="4916487" cy="2765425"/>
          </a:xfrm>
        </p:spPr>
      </p:sp>
      <p:sp>
        <p:nvSpPr>
          <p:cNvPr id="3" name="Notes Placeholder 2"/>
          <p:cNvSpPr>
            <a:spLocks noGrp="1"/>
          </p:cNvSpPr>
          <p:nvPr>
            <p:ph type="body" idx="1"/>
          </p:nvPr>
        </p:nvSpPr>
        <p:spPr/>
        <p:txBody>
          <a:bodyPr/>
          <a:lstStyle/>
          <a:p>
            <a:pPr fontAlgn="base"/>
            <a:r>
              <a:rPr lang="en-GB" b="0" i="0" u="none" strike="noStrike" kern="1200">
                <a:solidFill>
                  <a:schemeClr val="tx1"/>
                </a:solidFill>
                <a:effectLst/>
                <a:latin typeface="+mn-lt"/>
                <a:ea typeface="+mn-ea"/>
                <a:cs typeface="+mn-cs"/>
              </a:rPr>
              <a:t>The quality of each service is important, but the system is equally important.  This is the focus of the transformation programme, but it’s often a cultural shift to try to conceptualise and then redesign the children and family system.</a:t>
            </a:r>
          </a:p>
          <a:p>
            <a:pPr fontAlgn="base"/>
            <a:endParaRPr lang="en-GB" b="0" i="0" u="none" strike="noStrike" kern="1200">
              <a:solidFill>
                <a:schemeClr val="tx1"/>
              </a:solidFill>
              <a:effectLst/>
              <a:latin typeface="+mn-lt"/>
              <a:ea typeface="+mn-ea"/>
              <a:cs typeface="+mn-cs"/>
            </a:endParaRPr>
          </a:p>
          <a:p>
            <a:pPr fontAlgn="base"/>
            <a:r>
              <a:rPr lang="en-GB" b="1" i="0" u="none" strike="noStrike" kern="1200">
                <a:solidFill>
                  <a:schemeClr val="tx1"/>
                </a:solidFill>
                <a:effectLst/>
                <a:latin typeface="+mn-lt"/>
                <a:ea typeface="+mn-ea"/>
                <a:cs typeface="+mn-cs"/>
              </a:rPr>
              <a:t>Example is from Dr Russell </a:t>
            </a:r>
            <a:r>
              <a:rPr lang="en-GB" b="1" i="0" u="none" strike="noStrike" kern="1200" err="1">
                <a:solidFill>
                  <a:schemeClr val="tx1"/>
                </a:solidFill>
                <a:effectLst/>
                <a:latin typeface="+mn-lt"/>
                <a:ea typeface="+mn-ea"/>
                <a:cs typeface="+mn-cs"/>
              </a:rPr>
              <a:t>Ackoff</a:t>
            </a:r>
            <a:r>
              <a:rPr lang="en-GB" b="0" i="0" u="none" strike="noStrike" kern="1200">
                <a:solidFill>
                  <a:schemeClr val="tx1"/>
                </a:solidFill>
                <a:effectLst/>
                <a:latin typeface="+mn-lt"/>
                <a:ea typeface="+mn-ea"/>
                <a:cs typeface="+mn-cs"/>
              </a:rPr>
              <a:t>: </a:t>
            </a:r>
            <a:r>
              <a:rPr lang="en-GB" b="0" i="1" u="none" strike="noStrike" kern="1200">
                <a:solidFill>
                  <a:schemeClr val="tx1"/>
                </a:solidFill>
                <a:effectLst/>
                <a:latin typeface="+mn-lt"/>
                <a:ea typeface="+mn-ea"/>
                <a:cs typeface="+mn-cs"/>
              </a:rPr>
              <a:t>Suppose you’re building the best car in the world. You would go about it by first bringing each of all the car models in the world to one place. You would then hire the best vehicle engineers and mechanics in the world and ask them to determine which of the cars has the best engine. If the engineers say that the Rolls-Royce has the best engine, you would pick the Rolls-Royce engine for your car. Similarly, you would ask your engineers to find out which of the cars has the best exhaust system and pick that for your future car. Using this method, you and your team would go through the necessary parts for building a car and in the end have a list of the best parts available in the world. You would then give the list to your engineers and mechanics and ask them to assemble the car. What do you think you will get?</a:t>
            </a:r>
          </a:p>
          <a:p>
            <a:pPr fontAlgn="base"/>
            <a:endParaRPr lang="en-GB" b="0" i="0" u="none" strike="noStrike" kern="1200">
              <a:solidFill>
                <a:schemeClr val="tx1"/>
              </a:solidFill>
              <a:effectLst/>
              <a:latin typeface="+mn-lt"/>
              <a:ea typeface="+mn-ea"/>
              <a:cs typeface="+mn-cs"/>
            </a:endParaRPr>
          </a:p>
          <a:p>
            <a:pPr fontAlgn="base"/>
            <a:r>
              <a:rPr lang="en-GB" b="0" i="0" u="none" strike="noStrike" kern="1200">
                <a:solidFill>
                  <a:schemeClr val="tx1"/>
                </a:solidFill>
                <a:effectLst/>
                <a:latin typeface="+mn-lt"/>
                <a:ea typeface="+mn-ea"/>
                <a:cs typeface="+mn-cs"/>
              </a:rPr>
              <a:t>The answer is obvious: you don’t even get a car! The parts won’t simply fit together. An engine from a Rolls-Royce won’t work well with an exhaust system from a Mercedes. </a:t>
            </a:r>
          </a:p>
          <a:p>
            <a:pPr fontAlgn="base"/>
            <a:endParaRPr lang="en-GB" b="0" i="0" u="none" strike="noStrike" kern="1200">
              <a:solidFill>
                <a:schemeClr val="tx1"/>
              </a:solidFill>
              <a:effectLst/>
              <a:latin typeface="+mn-lt"/>
              <a:ea typeface="+mn-ea"/>
              <a:cs typeface="+mn-cs"/>
            </a:endParaRPr>
          </a:p>
          <a:p>
            <a:pPr fontAlgn="base"/>
            <a:r>
              <a:rPr lang="en-GB" b="1" i="0" u="none" strike="noStrike" kern="1200">
                <a:solidFill>
                  <a:schemeClr val="tx1"/>
                </a:solidFill>
                <a:effectLst/>
                <a:latin typeface="+mn-lt"/>
                <a:ea typeface="+mn-ea"/>
                <a:cs typeface="+mn-cs"/>
              </a:rPr>
              <a:t>The performance of the car is dependant on the interaction of its parts, not on the performance of the parts taken separately.</a:t>
            </a:r>
            <a:endParaRPr lang="en-GB" b="0" i="0" u="none" strike="noStrike" kern="1200">
              <a:solidFill>
                <a:schemeClr val="tx1"/>
              </a:solidFill>
              <a:effectLst/>
              <a:latin typeface="+mn-lt"/>
              <a:ea typeface="+mn-ea"/>
              <a:cs typeface="+mn-cs"/>
            </a:endParaRPr>
          </a:p>
          <a:p>
            <a:pPr marL="0" indent="0">
              <a:buFont typeface="Arial" panose="020B0604020202020204" pitchFamily="34" charset="0"/>
              <a:buNone/>
            </a:pPr>
            <a:endParaRPr lang="en-GB"/>
          </a:p>
          <a:p>
            <a:pPr marL="0" indent="0">
              <a:buFont typeface="Arial" panose="020B0604020202020204" pitchFamily="34" charset="0"/>
              <a:buNone/>
            </a:pPr>
            <a:r>
              <a:rPr lang="en-GB" b="1"/>
              <a:t>In the public sector, we focus a lot on the performance of each service (think KPIs, HR systems, procurement, scrutiny), but we don’t focus as much on the performance of a system.  So if we want to be more efficient, don’t keep looking for small transactional savings from services, look at the efficiency of the whole system.</a:t>
            </a:r>
          </a:p>
          <a:p>
            <a:pPr marL="0" indent="0">
              <a:buFont typeface="Arial" panose="020B0604020202020204" pitchFamily="34" charset="0"/>
              <a:buNone/>
            </a:pPr>
            <a:endParaRPr lang="en-GB"/>
          </a:p>
          <a:p>
            <a:pPr marL="0" indent="0">
              <a:buFont typeface="Arial" panose="020B0604020202020204" pitchFamily="34" charset="0"/>
              <a:buNone/>
            </a:pPr>
            <a:r>
              <a:rPr lang="en-GB" err="1"/>
              <a:t>Demming</a:t>
            </a:r>
            <a:r>
              <a:rPr lang="en-GB"/>
              <a:t> estimated that 94% of performance is down to, or can best be improved by, the system. i.e. the performance of a system (such as early help) is how the parts fit and interact with each other, so we have to do the service design in tandem with the system design.  [Controversial note: to optimise a system, you will need to de-optimise the parts.]</a:t>
            </a:r>
          </a:p>
          <a:p>
            <a:pPr algn="just">
              <a:spcAft>
                <a:spcPts val="600"/>
              </a:spcAft>
            </a:pPr>
            <a:endParaRPr lang="en-US" sz="11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069BC-BD2D-6548-8285-DB1A656CEE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2888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365125"/>
            <a:ext cx="4916487" cy="2765425"/>
          </a:xfrm>
        </p:spPr>
      </p:sp>
      <p:sp>
        <p:nvSpPr>
          <p:cNvPr id="3" name="Notes Placeholder 2"/>
          <p:cNvSpPr>
            <a:spLocks noGrp="1"/>
          </p:cNvSpPr>
          <p:nvPr>
            <p:ph type="body" idx="1"/>
          </p:nvPr>
        </p:nvSpPr>
        <p:spPr/>
        <p:txBody>
          <a:bodyPr/>
          <a:lstStyle/>
          <a:p>
            <a:pPr algn="l" rtl="0" fontAlgn="base"/>
            <a:r>
              <a:rPr lang="en-GB" sz="1400" b="0" i="0" u="none" strike="noStrike">
                <a:solidFill>
                  <a:srgbClr val="000000"/>
                </a:solidFill>
                <a:effectLst/>
                <a:latin typeface="Calibri" panose="020F0502020204030204" pitchFamily="34" charset="0"/>
              </a:rPr>
              <a:t>Outcomes for residents are often inter-related, but we tend to create divisions in the public sector.  E.g. we have different pathways for children and adults, the same need might be treated differently by health or social care.  If we think holistically, early help is big inter-woven system.</a:t>
            </a:r>
          </a:p>
          <a:p>
            <a:pPr algn="l" rtl="0" fontAlgn="base"/>
            <a:endParaRPr lang="en-GB" sz="1400" b="0" i="0" u="none" strike="noStrike">
              <a:solidFill>
                <a:srgbClr val="000000"/>
              </a:solidFill>
              <a:effectLst/>
              <a:latin typeface="Calibri" panose="020F0502020204030204" pitchFamily="34" charset="0"/>
            </a:endParaRPr>
          </a:p>
          <a:p>
            <a:pPr algn="l" rtl="0" fontAlgn="base"/>
            <a:r>
              <a:rPr lang="en-GB" sz="1400" b="0" i="0" u="none" strike="noStrike">
                <a:solidFill>
                  <a:srgbClr val="000000"/>
                </a:solidFill>
                <a:effectLst/>
                <a:latin typeface="Calibri" panose="020F0502020204030204" pitchFamily="34" charset="0"/>
              </a:rPr>
              <a:t>So Connect Somerset needs to embrace this complexity and pull things together across:</a:t>
            </a:r>
          </a:p>
          <a:p>
            <a:pPr algn="l" rtl="0" fontAlgn="base"/>
            <a:r>
              <a:rPr lang="en-GB" sz="1400" b="0" i="0">
                <a:solidFill>
                  <a:srgbClr val="000000"/>
                </a:solidFill>
                <a:effectLst/>
                <a:latin typeface="Calibri" panose="020F0502020204030204" pitchFamily="34" charset="0"/>
              </a:rPr>
              <a:t>​</a:t>
            </a:r>
            <a:endParaRPr lang="en-GB"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1" i="0" u="none" strike="noStrike">
                <a:solidFill>
                  <a:srgbClr val="000000"/>
                </a:solidFill>
                <a:effectLst/>
                <a:latin typeface="Calibri" panose="020F0502020204030204" pitchFamily="34" charset="0"/>
              </a:rPr>
              <a:t>Health and Care system</a:t>
            </a:r>
            <a:r>
              <a:rPr lang="en-US" sz="1400" b="1" i="0">
                <a:solidFill>
                  <a:srgbClr val="000000"/>
                </a:solidFill>
                <a:effectLst/>
                <a:latin typeface="Calibri" panose="020F0502020204030204" pitchFamily="34" charset="0"/>
              </a:rPr>
              <a:t>​</a:t>
            </a:r>
            <a:endParaRPr lang="en-US" sz="1400" b="1"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1" i="0" u="none" strike="noStrike">
                <a:solidFill>
                  <a:srgbClr val="000000"/>
                </a:solidFill>
                <a:effectLst/>
                <a:latin typeface="Calibri" panose="020F0502020204030204" pitchFamily="34" charset="0"/>
              </a:rPr>
              <a:t>Children and Adults services</a:t>
            </a:r>
            <a:r>
              <a:rPr lang="en-US" sz="1400" b="1" i="0">
                <a:solidFill>
                  <a:srgbClr val="000000"/>
                </a:solidFill>
                <a:effectLst/>
                <a:latin typeface="Calibri" panose="020F0502020204030204" pitchFamily="34" charset="0"/>
              </a:rPr>
              <a:t>​</a:t>
            </a:r>
            <a:endParaRPr lang="en-US" sz="1400" b="1"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And </a:t>
            </a:r>
            <a:r>
              <a:rPr lang="en-GB" sz="1400" b="1" i="0" u="none" strike="noStrike">
                <a:solidFill>
                  <a:srgbClr val="000000"/>
                </a:solidFill>
                <a:effectLst/>
                <a:latin typeface="Calibri" panose="020F0502020204030204" pitchFamily="34" charset="0"/>
              </a:rPr>
              <a:t>People and Place </a:t>
            </a:r>
            <a:r>
              <a:rPr lang="en-GB" sz="1400" b="0" i="0" u="none" strike="noStrike">
                <a:solidFill>
                  <a:srgbClr val="000000"/>
                </a:solidFill>
                <a:effectLst/>
                <a:latin typeface="Calibri" panose="020F0502020204030204" pitchFamily="34" charset="0"/>
              </a:rPr>
              <a:t>(joining up People Services with Local Community Networks and what happens in local communities, parishes, town councils</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C5A069BC-BD2D-6548-8285-DB1A656CEEE1}" type="slidenum">
              <a:rPr lang="en-US" smtClean="0"/>
              <a:t>9</a:t>
            </a:fld>
            <a:endParaRPr lang="en-US"/>
          </a:p>
        </p:txBody>
      </p:sp>
    </p:spTree>
    <p:extLst>
      <p:ext uri="{BB962C8B-B14F-4D97-AF65-F5344CB8AC3E}">
        <p14:creationId xmlns:p14="http://schemas.microsoft.com/office/powerpoint/2010/main" val="11855420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start with title">
    <p:bg>
      <p:bgPr>
        <a:solidFill>
          <a:srgbClr val="FDFAEF"/>
        </a:solidFill>
        <a:effectLst/>
      </p:bgPr>
    </p:bg>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CA278045-E6CA-F5A3-2EAB-E9EC41D396D1}"/>
              </a:ext>
            </a:extLst>
          </p:cNvPr>
          <p:cNvSpPr>
            <a:spLocks noGrp="1"/>
          </p:cNvSpPr>
          <p:nvPr>
            <p:ph type="body" sz="half" idx="2"/>
          </p:nvPr>
        </p:nvSpPr>
        <p:spPr>
          <a:xfrm>
            <a:off x="3846018" y="6237373"/>
            <a:ext cx="4499963" cy="435801"/>
          </a:xfrm>
        </p:spPr>
        <p:txBody>
          <a:bodyPr>
            <a:normAutofit/>
          </a:bodyPr>
          <a:lstStyle>
            <a:lvl1pPr marL="0" indent="0" algn="ctr">
              <a:buNone/>
              <a:defRPr sz="2000" b="1">
                <a:solidFill>
                  <a:srgbClr val="DA4E64"/>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descr="A group of people with text&#10;&#10;Description automatically generated">
            <a:extLst>
              <a:ext uri="{FF2B5EF4-FFF2-40B4-BE49-F238E27FC236}">
                <a16:creationId xmlns:a16="http://schemas.microsoft.com/office/drawing/2014/main" id="{81203CC9-0D89-6765-A9E4-8B885A8A4439}"/>
              </a:ext>
            </a:extLst>
          </p:cNvPr>
          <p:cNvPicPr>
            <a:picLocks noChangeAspect="1"/>
          </p:cNvPicPr>
          <p:nvPr userDrawn="1"/>
        </p:nvPicPr>
        <p:blipFill rotWithShape="1">
          <a:blip r:embed="rId2"/>
          <a:srcRect l="1256" t="-454" r="1258" b="325"/>
          <a:stretch/>
        </p:blipFill>
        <p:spPr>
          <a:xfrm>
            <a:off x="0" y="-53788"/>
            <a:ext cx="12192000" cy="6911788"/>
          </a:xfrm>
          <a:prstGeom prst="rect">
            <a:avLst/>
          </a:prstGeom>
        </p:spPr>
      </p:pic>
    </p:spTree>
    <p:extLst>
      <p:ext uri="{BB962C8B-B14F-4D97-AF65-F5344CB8AC3E}">
        <p14:creationId xmlns:p14="http://schemas.microsoft.com/office/powerpoint/2010/main" val="2326789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3AEEAB97-D854-E39C-8165-66E5989B5F10}"/>
              </a:ext>
            </a:extLst>
          </p:cNvPr>
          <p:cNvSpPr>
            <a:spLocks noGrp="1"/>
          </p:cNvSpPr>
          <p:nvPr>
            <p:ph type="dt" sz="half" idx="10"/>
          </p:nvPr>
        </p:nvSpPr>
        <p:spPr>
          <a:xfrm>
            <a:off x="838200" y="6356350"/>
            <a:ext cx="2743200" cy="365125"/>
          </a:xfrm>
          <a:prstGeom prst="rect">
            <a:avLst/>
          </a:prstGeom>
        </p:spPr>
        <p:txBody>
          <a:bodyPr/>
          <a:lstStyle/>
          <a:p>
            <a:fld id="{9607B174-2BB6-4438-A16C-DDD7D6B79855}" type="datetimeFigureOut">
              <a:rPr lang="en-GB" smtClean="0"/>
              <a:t>11/09/2024</a:t>
            </a:fld>
            <a:endParaRPr lang="en-GB"/>
          </a:p>
        </p:txBody>
      </p:sp>
      <p:pic>
        <p:nvPicPr>
          <p:cNvPr id="3" name="Picture 2" descr="A red and white rectangle&#10;&#10;Description automatically generated">
            <a:extLst>
              <a:ext uri="{FF2B5EF4-FFF2-40B4-BE49-F238E27FC236}">
                <a16:creationId xmlns:a16="http://schemas.microsoft.com/office/drawing/2014/main" id="{F20B3C76-86A3-81C7-4165-20CA5924ED6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 y="0"/>
            <a:ext cx="12315397" cy="6927411"/>
          </a:xfrm>
          <a:prstGeom prst="rect">
            <a:avLst/>
          </a:prstGeom>
        </p:spPr>
      </p:pic>
      <p:sp>
        <p:nvSpPr>
          <p:cNvPr id="6" name="Content Placeholder 5">
            <a:extLst>
              <a:ext uri="{FF2B5EF4-FFF2-40B4-BE49-F238E27FC236}">
                <a16:creationId xmlns:a16="http://schemas.microsoft.com/office/drawing/2014/main" id="{39763C33-6404-F3FB-1E18-110E489CEE30}"/>
              </a:ext>
            </a:extLst>
          </p:cNvPr>
          <p:cNvSpPr>
            <a:spLocks noGrp="1"/>
          </p:cNvSpPr>
          <p:nvPr>
            <p:ph sz="quarter" idx="4"/>
          </p:nvPr>
        </p:nvSpPr>
        <p:spPr>
          <a:xfrm>
            <a:off x="6604255" y="759125"/>
            <a:ext cx="4675517" cy="45633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1">
            <a:extLst>
              <a:ext uri="{FF2B5EF4-FFF2-40B4-BE49-F238E27FC236}">
                <a16:creationId xmlns:a16="http://schemas.microsoft.com/office/drawing/2014/main" id="{4FB115CE-1869-B1ED-D956-9972104AF587}"/>
              </a:ext>
            </a:extLst>
          </p:cNvPr>
          <p:cNvSpPr>
            <a:spLocks noGrp="1"/>
          </p:cNvSpPr>
          <p:nvPr>
            <p:ph type="title"/>
          </p:nvPr>
        </p:nvSpPr>
        <p:spPr>
          <a:xfrm>
            <a:off x="226178" y="457198"/>
            <a:ext cx="4499963" cy="2298033"/>
          </a:xfrm>
        </p:spPr>
        <p:txBody>
          <a:bodyPr anchor="b">
            <a:noAutofit/>
          </a:bodyPr>
          <a:lstStyle>
            <a:lvl1pPr>
              <a:defRPr sz="4400">
                <a:solidFill>
                  <a:srgbClr val="1A162E"/>
                </a:solidFill>
              </a:defRPr>
            </a:lvl1pPr>
          </a:lstStyle>
          <a:p>
            <a:r>
              <a:rPr lang="en-US"/>
              <a:t>Click to edit Master title style</a:t>
            </a:r>
            <a:endParaRPr lang="en-GB"/>
          </a:p>
        </p:txBody>
      </p:sp>
      <p:sp>
        <p:nvSpPr>
          <p:cNvPr id="13" name="Text Placeholder 3">
            <a:extLst>
              <a:ext uri="{FF2B5EF4-FFF2-40B4-BE49-F238E27FC236}">
                <a16:creationId xmlns:a16="http://schemas.microsoft.com/office/drawing/2014/main" id="{7FBBABD4-BA30-28E1-197F-3CA09F151052}"/>
              </a:ext>
            </a:extLst>
          </p:cNvPr>
          <p:cNvSpPr>
            <a:spLocks noGrp="1"/>
          </p:cNvSpPr>
          <p:nvPr>
            <p:ph type="body" sz="half" idx="2"/>
          </p:nvPr>
        </p:nvSpPr>
        <p:spPr>
          <a:xfrm>
            <a:off x="226178" y="2942931"/>
            <a:ext cx="4499963"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89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rgbClr val="FDFAEF"/>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A67845DB-92D5-532B-B29C-E45E0ACBE391}"/>
              </a:ext>
            </a:extLst>
          </p:cNvPr>
          <p:cNvSpPr>
            <a:spLocks noGrp="1"/>
          </p:cNvSpPr>
          <p:nvPr>
            <p:ph type="dt" sz="half" idx="10"/>
          </p:nvPr>
        </p:nvSpPr>
        <p:spPr>
          <a:xfrm>
            <a:off x="838200" y="6356350"/>
            <a:ext cx="2743200" cy="365125"/>
          </a:xfrm>
          <a:prstGeom prst="rect">
            <a:avLst/>
          </a:prstGeom>
        </p:spPr>
        <p:txBody>
          <a:bodyPr/>
          <a:lstStyle/>
          <a:p>
            <a:fld id="{9607B174-2BB6-4438-A16C-DDD7D6B79855}" type="datetimeFigureOut">
              <a:rPr lang="en-GB" smtClean="0"/>
              <a:t>11/09/2024</a:t>
            </a:fld>
            <a:endParaRPr lang="en-GB"/>
          </a:p>
        </p:txBody>
      </p:sp>
      <p:pic>
        <p:nvPicPr>
          <p:cNvPr id="4" name="Picture 3" descr="A blue and white rectangle&#10;&#10;Description automatically generated">
            <a:extLst>
              <a:ext uri="{FF2B5EF4-FFF2-40B4-BE49-F238E27FC236}">
                <a16:creationId xmlns:a16="http://schemas.microsoft.com/office/drawing/2014/main" id="{E8C89B43-04BB-D306-A105-FD1377EA2265}"/>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 y="0"/>
            <a:ext cx="12256655" cy="6894368"/>
          </a:xfrm>
          <a:prstGeom prst="rect">
            <a:avLst/>
          </a:prstGeom>
        </p:spPr>
      </p:pic>
      <p:sp>
        <p:nvSpPr>
          <p:cNvPr id="3" name="Content Placeholder 2">
            <a:extLst>
              <a:ext uri="{FF2B5EF4-FFF2-40B4-BE49-F238E27FC236}">
                <a16:creationId xmlns:a16="http://schemas.microsoft.com/office/drawing/2014/main" id="{A80D9C90-8D7C-E6EB-F02C-15D5B36B4EF2}"/>
              </a:ext>
            </a:extLst>
          </p:cNvPr>
          <p:cNvSpPr>
            <a:spLocks noGrp="1"/>
          </p:cNvSpPr>
          <p:nvPr>
            <p:ph idx="1"/>
          </p:nvPr>
        </p:nvSpPr>
        <p:spPr>
          <a:xfrm>
            <a:off x="6728604" y="987425"/>
            <a:ext cx="4626783" cy="4542107"/>
          </a:xfrm>
        </p:spPr>
        <p:txBody>
          <a:bodyPr/>
          <a:lstStyle>
            <a:lvl1pPr>
              <a:defRPr sz="3200">
                <a:solidFill>
                  <a:srgbClr val="1A162E"/>
                </a:solidFill>
              </a:defRPr>
            </a:lvl1pPr>
            <a:lvl2pPr>
              <a:defRPr sz="2800">
                <a:solidFill>
                  <a:srgbClr val="1A162E"/>
                </a:solidFill>
              </a:defRPr>
            </a:lvl2pPr>
            <a:lvl3pPr>
              <a:defRPr sz="2400">
                <a:solidFill>
                  <a:srgbClr val="1A162E"/>
                </a:solidFill>
              </a:defRPr>
            </a:lvl3pPr>
            <a:lvl4pPr>
              <a:defRPr sz="2000">
                <a:solidFill>
                  <a:srgbClr val="1A162E"/>
                </a:solidFill>
              </a:defRPr>
            </a:lvl4pPr>
            <a:lvl5pPr>
              <a:defRPr sz="2000">
                <a:solidFill>
                  <a:srgbClr val="1A162E"/>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F444E478-4486-EDF2-9DC3-2249C75C03C5}"/>
              </a:ext>
            </a:extLst>
          </p:cNvPr>
          <p:cNvSpPr>
            <a:spLocks noGrp="1"/>
          </p:cNvSpPr>
          <p:nvPr>
            <p:ph type="title"/>
          </p:nvPr>
        </p:nvSpPr>
        <p:spPr>
          <a:xfrm>
            <a:off x="226178" y="457198"/>
            <a:ext cx="4499963" cy="2298033"/>
          </a:xfrm>
        </p:spPr>
        <p:txBody>
          <a:bodyPr anchor="b">
            <a:noAutofit/>
          </a:bodyPr>
          <a:lstStyle>
            <a:lvl1pPr>
              <a:defRPr sz="4400">
                <a:solidFill>
                  <a:srgbClr val="1A162E"/>
                </a:solidFill>
              </a:defRPr>
            </a:lvl1pPr>
          </a:lstStyle>
          <a:p>
            <a:r>
              <a:rPr lang="en-US"/>
              <a:t>Click to edit Master title style</a:t>
            </a:r>
            <a:endParaRPr lang="en-GB"/>
          </a:p>
        </p:txBody>
      </p:sp>
      <p:sp>
        <p:nvSpPr>
          <p:cNvPr id="12" name="Text Placeholder 3">
            <a:extLst>
              <a:ext uri="{FF2B5EF4-FFF2-40B4-BE49-F238E27FC236}">
                <a16:creationId xmlns:a16="http://schemas.microsoft.com/office/drawing/2014/main" id="{651060E7-7951-0A93-B0F1-0F8E34F62B62}"/>
              </a:ext>
            </a:extLst>
          </p:cNvPr>
          <p:cNvSpPr>
            <a:spLocks noGrp="1"/>
          </p:cNvSpPr>
          <p:nvPr>
            <p:ph type="body" sz="half" idx="2"/>
          </p:nvPr>
        </p:nvSpPr>
        <p:spPr>
          <a:xfrm>
            <a:off x="226178" y="2942931"/>
            <a:ext cx="4499963"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4900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14FF2A1-4F5A-280E-3768-A882E23EA7EB}"/>
              </a:ext>
            </a:extLst>
          </p:cNvPr>
          <p:cNvSpPr>
            <a:spLocks noGrp="1"/>
          </p:cNvSpPr>
          <p:nvPr>
            <p:ph type="dt" sz="half" idx="10"/>
          </p:nvPr>
        </p:nvSpPr>
        <p:spPr>
          <a:xfrm>
            <a:off x="838200" y="6356350"/>
            <a:ext cx="2743200" cy="365125"/>
          </a:xfrm>
          <a:prstGeom prst="rect">
            <a:avLst/>
          </a:prstGeom>
        </p:spPr>
        <p:txBody>
          <a:bodyPr/>
          <a:lstStyle/>
          <a:p>
            <a:fld id="{9607B174-2BB6-4438-A16C-DDD7D6B79855}" type="datetimeFigureOut">
              <a:rPr lang="en-GB" smtClean="0"/>
              <a:t>11/09/2024</a:t>
            </a:fld>
            <a:endParaRPr lang="en-GB"/>
          </a:p>
        </p:txBody>
      </p:sp>
      <p:pic>
        <p:nvPicPr>
          <p:cNvPr id="7" name="Picture 6" descr="A white and brown rectangle&#10;&#10;Description automatically generated">
            <a:extLst>
              <a:ext uri="{FF2B5EF4-FFF2-40B4-BE49-F238E27FC236}">
                <a16:creationId xmlns:a16="http://schemas.microsoft.com/office/drawing/2014/main" id="{FE8D6440-4781-C3F4-816B-8E4D54681D5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274086" cy="6905132"/>
          </a:xfrm>
          <a:prstGeom prst="rect">
            <a:avLst/>
          </a:prstGeom>
        </p:spPr>
      </p:pic>
      <p:sp>
        <p:nvSpPr>
          <p:cNvPr id="2" name="Title 1">
            <a:extLst>
              <a:ext uri="{FF2B5EF4-FFF2-40B4-BE49-F238E27FC236}">
                <a16:creationId xmlns:a16="http://schemas.microsoft.com/office/drawing/2014/main" id="{026D1222-31AB-7246-4CAD-D284E49A5113}"/>
              </a:ext>
            </a:extLst>
          </p:cNvPr>
          <p:cNvSpPr>
            <a:spLocks noGrp="1"/>
          </p:cNvSpPr>
          <p:nvPr>
            <p:ph type="title"/>
          </p:nvPr>
        </p:nvSpPr>
        <p:spPr>
          <a:xfrm>
            <a:off x="226178" y="457198"/>
            <a:ext cx="4499963" cy="2298033"/>
          </a:xfrm>
        </p:spPr>
        <p:txBody>
          <a:bodyPr anchor="b">
            <a:noAutofit/>
          </a:bodyPr>
          <a:lstStyle>
            <a:lvl1pPr>
              <a:defRPr sz="4400">
                <a:solidFill>
                  <a:srgbClr val="1A162E"/>
                </a:solidFill>
              </a:defRPr>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045C10-9FAE-B433-219E-863EE7A7E6ED}"/>
              </a:ext>
            </a:extLst>
          </p:cNvPr>
          <p:cNvSpPr>
            <a:spLocks noGrp="1"/>
          </p:cNvSpPr>
          <p:nvPr>
            <p:ph type="pic" idx="1"/>
          </p:nvPr>
        </p:nvSpPr>
        <p:spPr>
          <a:xfrm>
            <a:off x="6224224" y="727075"/>
            <a:ext cx="5558436"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0E3432B-8F27-71E5-80E1-130384A773B4}"/>
              </a:ext>
            </a:extLst>
          </p:cNvPr>
          <p:cNvSpPr>
            <a:spLocks noGrp="1"/>
          </p:cNvSpPr>
          <p:nvPr>
            <p:ph type="body" sz="half" idx="2"/>
          </p:nvPr>
        </p:nvSpPr>
        <p:spPr>
          <a:xfrm>
            <a:off x="226178" y="2942931"/>
            <a:ext cx="4499963"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54609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with photo">
    <p:bg>
      <p:bgPr>
        <a:solidFill>
          <a:srgbClr val="FDFAEF"/>
        </a:solidFill>
        <a:effectLst/>
      </p:bgPr>
    </p:bg>
    <p:spTree>
      <p:nvGrpSpPr>
        <p:cNvPr id="1" name=""/>
        <p:cNvGrpSpPr/>
        <p:nvPr/>
      </p:nvGrpSpPr>
      <p:grpSpPr>
        <a:xfrm>
          <a:off x="0" y="0"/>
          <a:ext cx="0" cy="0"/>
          <a:chOff x="0" y="0"/>
          <a:chExt cx="0" cy="0"/>
        </a:xfrm>
      </p:grpSpPr>
      <p:pic>
        <p:nvPicPr>
          <p:cNvPr id="4" name="Picture 3" descr="A red and white rectangle&#10;&#10;Description automatically generated">
            <a:extLst>
              <a:ext uri="{FF2B5EF4-FFF2-40B4-BE49-F238E27FC236}">
                <a16:creationId xmlns:a16="http://schemas.microsoft.com/office/drawing/2014/main" id="{D3C7883B-02EA-7C46-5BBC-3BAD5DF472B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3" y="0"/>
            <a:ext cx="12190354" cy="6858000"/>
          </a:xfrm>
          <a:prstGeom prst="rect">
            <a:avLst/>
          </a:prstGeom>
        </p:spPr>
      </p:pic>
      <p:sp>
        <p:nvSpPr>
          <p:cNvPr id="3" name="Picture Placeholder 2">
            <a:extLst>
              <a:ext uri="{FF2B5EF4-FFF2-40B4-BE49-F238E27FC236}">
                <a16:creationId xmlns:a16="http://schemas.microsoft.com/office/drawing/2014/main" id="{F4045C10-9FAE-B433-219E-863EE7A7E6ED}"/>
              </a:ext>
            </a:extLst>
          </p:cNvPr>
          <p:cNvSpPr>
            <a:spLocks noGrp="1"/>
          </p:cNvSpPr>
          <p:nvPr>
            <p:ph type="pic" idx="1"/>
          </p:nvPr>
        </p:nvSpPr>
        <p:spPr>
          <a:xfrm>
            <a:off x="0" y="0"/>
            <a:ext cx="5002306" cy="694222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7" name="Text Placeholder 3">
            <a:extLst>
              <a:ext uri="{FF2B5EF4-FFF2-40B4-BE49-F238E27FC236}">
                <a16:creationId xmlns:a16="http://schemas.microsoft.com/office/drawing/2014/main" id="{889EC82E-D848-6D82-B9DA-E8E143B63BA6}"/>
              </a:ext>
            </a:extLst>
          </p:cNvPr>
          <p:cNvSpPr>
            <a:spLocks noGrp="1"/>
          </p:cNvSpPr>
          <p:nvPr>
            <p:ph type="body" sz="half" idx="2"/>
          </p:nvPr>
        </p:nvSpPr>
        <p:spPr>
          <a:xfrm>
            <a:off x="5927731" y="1565313"/>
            <a:ext cx="4499963"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86414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logo Start">
    <p:bg>
      <p:bgPr>
        <a:solidFill>
          <a:srgbClr val="FDFAEF"/>
        </a:solidFill>
        <a:effectLst/>
      </p:bgPr>
    </p:bg>
    <p:spTree>
      <p:nvGrpSpPr>
        <p:cNvPr id="1" name=""/>
        <p:cNvGrpSpPr/>
        <p:nvPr/>
      </p:nvGrpSpPr>
      <p:grpSpPr>
        <a:xfrm>
          <a:off x="0" y="0"/>
          <a:ext cx="0" cy="0"/>
          <a:chOff x="0" y="0"/>
          <a:chExt cx="0" cy="0"/>
        </a:xfrm>
      </p:grpSpPr>
      <p:pic>
        <p:nvPicPr>
          <p:cNvPr id="3" name="Picture 2" descr="A group of people with text&#10;&#10;Description automatically generated">
            <a:extLst>
              <a:ext uri="{FF2B5EF4-FFF2-40B4-BE49-F238E27FC236}">
                <a16:creationId xmlns:a16="http://schemas.microsoft.com/office/drawing/2014/main" id="{17C72BE8-3127-E4A1-3778-DAF783380F7C}"/>
              </a:ext>
            </a:extLst>
          </p:cNvPr>
          <p:cNvPicPr>
            <a:picLocks noChangeAspect="1"/>
          </p:cNvPicPr>
          <p:nvPr userDrawn="1"/>
        </p:nvPicPr>
        <p:blipFill rotWithShape="1">
          <a:blip r:embed="rId2"/>
          <a:srcRect l="1256" t="-454" r="1258" b="325"/>
          <a:stretch/>
        </p:blipFill>
        <p:spPr>
          <a:xfrm>
            <a:off x="0" y="-53788"/>
            <a:ext cx="12192000" cy="6911788"/>
          </a:xfrm>
          <a:prstGeom prst="rect">
            <a:avLst/>
          </a:prstGeom>
        </p:spPr>
      </p:pic>
    </p:spTree>
    <p:extLst>
      <p:ext uri="{BB962C8B-B14F-4D97-AF65-F5344CB8AC3E}">
        <p14:creationId xmlns:p14="http://schemas.microsoft.com/office/powerpoint/2010/main" val="457123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CEB82-4277-3312-1C52-B26D489669B0}"/>
              </a:ext>
            </a:extLst>
          </p:cNvPr>
          <p:cNvSpPr>
            <a:spLocks noGrp="1"/>
          </p:cNvSpPr>
          <p:nvPr>
            <p:ph type="ctrTitle"/>
          </p:nvPr>
        </p:nvSpPr>
        <p:spPr>
          <a:xfrm>
            <a:off x="992038" y="656536"/>
            <a:ext cx="10207924" cy="2387600"/>
          </a:xfrm>
        </p:spPr>
        <p:txBody>
          <a:bodyPr anchor="b">
            <a:normAutofit/>
          </a:bodyPr>
          <a:lstStyle>
            <a:lvl1pPr algn="ctr">
              <a:defRPr sz="5400">
                <a:solidFill>
                  <a:srgbClr val="011E4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9382C7A0-5E04-92B4-10D2-16F4DC01B608}"/>
              </a:ext>
            </a:extLst>
          </p:cNvPr>
          <p:cNvSpPr>
            <a:spLocks noGrp="1"/>
          </p:cNvSpPr>
          <p:nvPr>
            <p:ph type="subTitle" idx="1"/>
          </p:nvPr>
        </p:nvSpPr>
        <p:spPr>
          <a:xfrm>
            <a:off x="992038" y="3136211"/>
            <a:ext cx="10207924" cy="96133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D2D9185-E31F-DF4B-4B01-128E17FD59A9}"/>
              </a:ext>
            </a:extLst>
          </p:cNvPr>
          <p:cNvSpPr>
            <a:spLocks noGrp="1"/>
          </p:cNvSpPr>
          <p:nvPr>
            <p:ph type="dt" sz="half" idx="10"/>
          </p:nvPr>
        </p:nvSpPr>
        <p:spPr>
          <a:xfrm>
            <a:off x="8456762" y="4501671"/>
            <a:ext cx="2743200" cy="365125"/>
          </a:xfrm>
          <a:prstGeom prst="rect">
            <a:avLst/>
          </a:prstGeom>
        </p:spPr>
        <p:txBody>
          <a:bodyPr/>
          <a:lstStyle/>
          <a:p>
            <a:fld id="{9607B174-2BB6-4438-A16C-DDD7D6B79855}" type="datetimeFigureOut">
              <a:rPr lang="en-GB" smtClean="0"/>
              <a:t>11/09/2024</a:t>
            </a:fld>
            <a:endParaRPr lang="en-GB"/>
          </a:p>
        </p:txBody>
      </p:sp>
    </p:spTree>
    <p:extLst>
      <p:ext uri="{BB962C8B-B14F-4D97-AF65-F5344CB8AC3E}">
        <p14:creationId xmlns:p14="http://schemas.microsoft.com/office/powerpoint/2010/main" val="1836927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25D44-FA00-AAD6-43C4-E081B4FE67C9}"/>
              </a:ext>
            </a:extLst>
          </p:cNvPr>
          <p:cNvSpPr>
            <a:spLocks noGrp="1"/>
          </p:cNvSpPr>
          <p:nvPr>
            <p:ph type="title"/>
          </p:nvPr>
        </p:nvSpPr>
        <p:spPr/>
        <p:txBody>
          <a:bodyPr/>
          <a:lstStyle>
            <a:lvl1pPr>
              <a:defRPr>
                <a:solidFill>
                  <a:srgbClr val="011E4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DDCE8FE-BF56-8810-787B-FD783601617A}"/>
              </a:ext>
            </a:extLst>
          </p:cNvPr>
          <p:cNvSpPr>
            <a:spLocks noGrp="1"/>
          </p:cNvSpPr>
          <p:nvPr>
            <p:ph idx="1"/>
          </p:nvPr>
        </p:nvSpPr>
        <p:spPr>
          <a:xfrm>
            <a:off x="838200" y="1825625"/>
            <a:ext cx="10515600" cy="3961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Box 7">
            <a:extLst>
              <a:ext uri="{FF2B5EF4-FFF2-40B4-BE49-F238E27FC236}">
                <a16:creationId xmlns:a16="http://schemas.microsoft.com/office/drawing/2014/main" id="{99EEA14D-B82F-5CC4-0859-5AAB61C3C70D}"/>
              </a:ext>
            </a:extLst>
          </p:cNvPr>
          <p:cNvSpPr txBox="1"/>
          <p:nvPr userDrawn="1"/>
        </p:nvSpPr>
        <p:spPr>
          <a:xfrm>
            <a:off x="11667281" y="6238754"/>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090067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E88C6E7-4C2C-0317-54A4-49BCAFF56F21}"/>
              </a:ext>
            </a:extLst>
          </p:cNvPr>
          <p:cNvSpPr/>
          <p:nvPr userDrawn="1"/>
        </p:nvSpPr>
        <p:spPr>
          <a:xfrm>
            <a:off x="0" y="0"/>
            <a:ext cx="12192000" cy="6858000"/>
          </a:xfrm>
          <a:prstGeom prst="rect">
            <a:avLst/>
          </a:prstGeom>
          <a:solidFill>
            <a:srgbClr val="DC4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88B6E49-BBDF-82F6-0069-77C71A2A8C6F}"/>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BE14EA0-FCF7-6FD6-8837-E5F51BC07342}"/>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10F9CD-D3A3-ADE0-0A4F-FD0B6275DCFF}"/>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fld id="{9607B174-2BB6-4438-A16C-DDD7D6B79855}" type="datetimeFigureOut">
              <a:rPr lang="en-GB" smtClean="0"/>
              <a:pPr/>
              <a:t>11/09/2024</a:t>
            </a:fld>
            <a:endParaRPr lang="en-GB"/>
          </a:p>
        </p:txBody>
      </p:sp>
    </p:spTree>
    <p:extLst>
      <p:ext uri="{BB962C8B-B14F-4D97-AF65-F5344CB8AC3E}">
        <p14:creationId xmlns:p14="http://schemas.microsoft.com/office/powerpoint/2010/main" val="1797482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Blue">
    <p:spTree>
      <p:nvGrpSpPr>
        <p:cNvPr id="1" name=""/>
        <p:cNvGrpSpPr/>
        <p:nvPr/>
      </p:nvGrpSpPr>
      <p:grpSpPr>
        <a:xfrm>
          <a:off x="0" y="0"/>
          <a:ext cx="0" cy="0"/>
          <a:chOff x="0" y="0"/>
          <a:chExt cx="0" cy="0"/>
        </a:xfrm>
      </p:grpSpPr>
      <p:pic>
        <p:nvPicPr>
          <p:cNvPr id="6" name="Picture 5" descr="A blue square with white lines&#10;&#10;Description automatically generated">
            <a:extLst>
              <a:ext uri="{FF2B5EF4-FFF2-40B4-BE49-F238E27FC236}">
                <a16:creationId xmlns:a16="http://schemas.microsoft.com/office/drawing/2014/main" id="{3AB3CF9E-B193-D827-10C2-8F497A68A8F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88B6E49-BBDF-82F6-0069-77C71A2A8C6F}"/>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BE14EA0-FCF7-6FD6-8837-E5F51BC07342}"/>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10F9CD-D3A3-ADE0-0A4F-FD0B6275DCFF}"/>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fld id="{9607B174-2BB6-4438-A16C-DDD7D6B79855}" type="datetimeFigureOut">
              <a:rPr lang="en-GB" smtClean="0"/>
              <a:pPr/>
              <a:t>11/09/2024</a:t>
            </a:fld>
            <a:endParaRPr lang="en-GB"/>
          </a:p>
        </p:txBody>
      </p:sp>
    </p:spTree>
    <p:extLst>
      <p:ext uri="{BB962C8B-B14F-4D97-AF65-F5344CB8AC3E}">
        <p14:creationId xmlns:p14="http://schemas.microsoft.com/office/powerpoint/2010/main" val="2276085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green">
    <p:spTree>
      <p:nvGrpSpPr>
        <p:cNvPr id="1" name=""/>
        <p:cNvGrpSpPr/>
        <p:nvPr/>
      </p:nvGrpSpPr>
      <p:grpSpPr>
        <a:xfrm>
          <a:off x="0" y="0"/>
          <a:ext cx="0" cy="0"/>
          <a:chOff x="0" y="0"/>
          <a:chExt cx="0" cy="0"/>
        </a:xfrm>
      </p:grpSpPr>
      <p:pic>
        <p:nvPicPr>
          <p:cNvPr id="6" name="Picture 5" descr="A blue square with white dots&#10;&#10;Description automatically generated with medium confidence">
            <a:extLst>
              <a:ext uri="{FF2B5EF4-FFF2-40B4-BE49-F238E27FC236}">
                <a16:creationId xmlns:a16="http://schemas.microsoft.com/office/drawing/2014/main" id="{1F1AAA5D-6E8F-6C87-0A37-BE7C8993F6D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88B6E49-BBDF-82F6-0069-77C71A2A8C6F}"/>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BE14EA0-FCF7-6FD6-8837-E5F51BC07342}"/>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10F9CD-D3A3-ADE0-0A4F-FD0B6275DCFF}"/>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fld id="{9607B174-2BB6-4438-A16C-DDD7D6B79855}" type="datetimeFigureOut">
              <a:rPr lang="en-GB" smtClean="0"/>
              <a:pPr/>
              <a:t>11/09/2024</a:t>
            </a:fld>
            <a:endParaRPr lang="en-GB"/>
          </a:p>
        </p:txBody>
      </p:sp>
    </p:spTree>
    <p:extLst>
      <p:ext uri="{BB962C8B-B14F-4D97-AF65-F5344CB8AC3E}">
        <p14:creationId xmlns:p14="http://schemas.microsoft.com/office/powerpoint/2010/main" val="3245273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A1A3C-A179-552C-B824-0AB02314B2FF}"/>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477705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6556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ABE383-5A3C-828F-A7F6-981829F24D58}"/>
              </a:ext>
            </a:extLst>
          </p:cNvPr>
          <p:cNvSpPr/>
          <p:nvPr userDrawn="1"/>
        </p:nvSpPr>
        <p:spPr>
          <a:xfrm>
            <a:off x="0" y="0"/>
            <a:ext cx="12192000" cy="6858000"/>
          </a:xfrm>
          <a:prstGeom prst="rect">
            <a:avLst/>
          </a:prstGeom>
          <a:solidFill>
            <a:srgbClr val="FDFAE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7B330957-24B3-E68C-7FAD-1EF9048147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3CA96FB-07F7-EB9A-D42C-420F7014766F}"/>
              </a:ext>
            </a:extLst>
          </p:cNvPr>
          <p:cNvSpPr>
            <a:spLocks noGrp="1"/>
          </p:cNvSpPr>
          <p:nvPr>
            <p:ph type="body" idx="1"/>
          </p:nvPr>
        </p:nvSpPr>
        <p:spPr>
          <a:xfrm>
            <a:off x="838200" y="1825625"/>
            <a:ext cx="10515600" cy="38759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screenshot, text&#10;&#10;Description automatically generated">
            <a:extLst>
              <a:ext uri="{FF2B5EF4-FFF2-40B4-BE49-F238E27FC236}">
                <a16:creationId xmlns:a16="http://schemas.microsoft.com/office/drawing/2014/main" id="{BA4D618A-7800-39CF-3396-FD1F397426E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21676952"/>
      </p:ext>
    </p:extLst>
  </p:cSld>
  <p:clrMap bg1="lt1" tx1="dk1" bg2="lt2" tx2="dk2" accent1="accent1" accent2="accent2" accent3="accent3" accent4="accent4" accent5="accent5" accent6="accent6" hlink="hlink" folHlink="folHlink"/>
  <p:sldLayoutIdLst>
    <p:sldLayoutId id="2147483663" r:id="rId1"/>
    <p:sldLayoutId id="2147483662" r:id="rId2"/>
    <p:sldLayoutId id="2147483649" r:id="rId3"/>
    <p:sldLayoutId id="2147483650" r:id="rId4"/>
    <p:sldLayoutId id="2147483651" r:id="rId5"/>
    <p:sldLayoutId id="2147483658" r:id="rId6"/>
    <p:sldLayoutId id="2147483660" r:id="rId7"/>
    <p:sldLayoutId id="2147483654" r:id="rId8"/>
    <p:sldLayoutId id="2147483655" r:id="rId9"/>
    <p:sldLayoutId id="2147483653" r:id="rId10"/>
    <p:sldLayoutId id="2147483656" r:id="rId11"/>
    <p:sldLayoutId id="2147483657" r:id="rId12"/>
    <p:sldLayoutId id="2147483661" r:id="rId13"/>
  </p:sldLayoutIdLst>
  <p:txStyles>
    <p:titleStyle>
      <a:lvl1pPr algn="l" defTabSz="914400" rtl="0" eaLnBrk="1" latinLnBrk="0" hangingPunct="1">
        <a:lnSpc>
          <a:spcPct val="90000"/>
        </a:lnSpc>
        <a:spcBef>
          <a:spcPct val="0"/>
        </a:spcBef>
        <a:buNone/>
        <a:defRPr sz="4400" b="1" kern="1200">
          <a:solidFill>
            <a:srgbClr val="011E41"/>
          </a:solidFill>
          <a:latin typeface="+mj-lt"/>
          <a:ea typeface="+mj-ea"/>
          <a:cs typeface="Microsoft New Tai Lue"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A162E"/>
          </a:solidFill>
          <a:latin typeface="+mn-lt"/>
          <a:ea typeface="+mn-ea"/>
          <a:cs typeface="Microsoft New Tai Lue"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162E"/>
          </a:solidFill>
          <a:latin typeface="+mn-lt"/>
          <a:ea typeface="+mn-ea"/>
          <a:cs typeface="Microsoft New Tai Lue"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162E"/>
          </a:solidFill>
          <a:latin typeface="+mn-lt"/>
          <a:ea typeface="+mn-ea"/>
          <a:cs typeface="Microsoft New Tai Lue"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162E"/>
          </a:solidFill>
          <a:latin typeface="+mn-lt"/>
          <a:ea typeface="+mn-ea"/>
          <a:cs typeface="Microsoft New Tai Lue"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162E"/>
          </a:solidFill>
          <a:latin typeface="+mn-lt"/>
          <a:ea typeface="+mn-ea"/>
          <a:cs typeface="Microsoft New Tai Lue"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50.emf"/></Relationships>
</file>

<file path=ppt/slides/_rels/slide1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3" Type="http://schemas.openxmlformats.org/officeDocument/2006/relationships/image" Target="../media/image67.png"/><Relationship Id="rId18" Type="http://schemas.openxmlformats.org/officeDocument/2006/relationships/customXml" Target="../ink/ink4.xml"/><Relationship Id="rId26" Type="http://schemas.openxmlformats.org/officeDocument/2006/relationships/customXml" Target="../ink/ink8.xml"/><Relationship Id="rId3" Type="http://schemas.openxmlformats.org/officeDocument/2006/relationships/image" Target="../media/image59.jpeg"/><Relationship Id="rId21" Type="http://schemas.openxmlformats.org/officeDocument/2006/relationships/image" Target="../media/image71.png"/><Relationship Id="rId34" Type="http://schemas.openxmlformats.org/officeDocument/2006/relationships/customXml" Target="../ink/ink10.xml"/><Relationship Id="rId7" Type="http://schemas.openxmlformats.org/officeDocument/2006/relationships/image" Target="../media/image63.jpeg"/><Relationship Id="rId12" Type="http://schemas.openxmlformats.org/officeDocument/2006/relationships/customXml" Target="../ink/ink1.xml"/><Relationship Id="rId17" Type="http://schemas.openxmlformats.org/officeDocument/2006/relationships/image" Target="../media/image69.png"/><Relationship Id="rId25" Type="http://schemas.openxmlformats.org/officeDocument/2006/relationships/image" Target="../media/image73.png"/><Relationship Id="rId33" Type="http://schemas.openxmlformats.org/officeDocument/2006/relationships/image" Target="../media/image79.png"/><Relationship Id="rId2" Type="http://schemas.openxmlformats.org/officeDocument/2006/relationships/notesSlide" Target="../notesSlides/notesSlide15.xml"/><Relationship Id="rId16" Type="http://schemas.openxmlformats.org/officeDocument/2006/relationships/customXml" Target="../ink/ink3.xml"/><Relationship Id="rId20" Type="http://schemas.openxmlformats.org/officeDocument/2006/relationships/customXml" Target="../ink/ink5.xml"/><Relationship Id="rId29" Type="http://schemas.openxmlformats.org/officeDocument/2006/relationships/image" Target="../media/image76.jpeg"/><Relationship Id="rId1" Type="http://schemas.openxmlformats.org/officeDocument/2006/relationships/slideLayout" Target="../slideLayouts/slideLayout9.xml"/><Relationship Id="rId6" Type="http://schemas.openxmlformats.org/officeDocument/2006/relationships/image" Target="../media/image62.jpeg"/><Relationship Id="rId11" Type="http://schemas.openxmlformats.org/officeDocument/2006/relationships/image" Target="../media/image67.emf"/><Relationship Id="rId24" Type="http://schemas.openxmlformats.org/officeDocument/2006/relationships/customXml" Target="../ink/ink7.xml"/><Relationship Id="rId32" Type="http://schemas.openxmlformats.org/officeDocument/2006/relationships/customXml" Target="../ink/ink9.xml"/><Relationship Id="rId5" Type="http://schemas.openxmlformats.org/officeDocument/2006/relationships/image" Target="../media/image61.jpeg"/><Relationship Id="rId15" Type="http://schemas.openxmlformats.org/officeDocument/2006/relationships/image" Target="../media/image68.png"/><Relationship Id="rId23" Type="http://schemas.openxmlformats.org/officeDocument/2006/relationships/image" Target="../media/image72.png"/><Relationship Id="rId28" Type="http://schemas.openxmlformats.org/officeDocument/2006/relationships/image" Target="../media/image75.png"/><Relationship Id="rId36" Type="http://schemas.openxmlformats.org/officeDocument/2006/relationships/customXml" Target="../ink/ink12.xml"/><Relationship Id="rId10" Type="http://schemas.openxmlformats.org/officeDocument/2006/relationships/image" Target="../media/image66.jpeg"/><Relationship Id="rId19" Type="http://schemas.openxmlformats.org/officeDocument/2006/relationships/image" Target="../media/image70.png"/><Relationship Id="rId31" Type="http://schemas.openxmlformats.org/officeDocument/2006/relationships/image" Target="../media/image78.jpeg"/><Relationship Id="rId4" Type="http://schemas.openxmlformats.org/officeDocument/2006/relationships/image" Target="../media/image60.png"/><Relationship Id="rId9" Type="http://schemas.openxmlformats.org/officeDocument/2006/relationships/image" Target="../media/image65.jpeg"/><Relationship Id="rId14" Type="http://schemas.openxmlformats.org/officeDocument/2006/relationships/customXml" Target="../ink/ink2.xml"/><Relationship Id="rId22" Type="http://schemas.openxmlformats.org/officeDocument/2006/relationships/customXml" Target="../ink/ink6.xml"/><Relationship Id="rId27" Type="http://schemas.openxmlformats.org/officeDocument/2006/relationships/image" Target="../media/image74.png"/><Relationship Id="rId30" Type="http://schemas.openxmlformats.org/officeDocument/2006/relationships/image" Target="../media/image77.jpeg"/><Relationship Id="rId35" Type="http://schemas.openxmlformats.org/officeDocument/2006/relationships/customXml" Target="../ink/ink11.xml"/><Relationship Id="rId8" Type="http://schemas.openxmlformats.org/officeDocument/2006/relationships/image" Target="../media/image64.jpeg"/></Relationships>
</file>

<file path=ppt/slides/_rels/slide16.xml.rels><?xml version="1.0" encoding="UTF-8" standalone="yes"?>
<Relationships xmlns="http://schemas.openxmlformats.org/package/2006/relationships"><Relationship Id="rId13" Type="http://schemas.openxmlformats.org/officeDocument/2006/relationships/image" Target="../media/image90.png"/><Relationship Id="rId18" Type="http://schemas.openxmlformats.org/officeDocument/2006/relationships/image" Target="../media/image95.svg"/><Relationship Id="rId26" Type="http://schemas.openxmlformats.org/officeDocument/2006/relationships/image" Target="../media/image103.png"/><Relationship Id="rId3" Type="http://schemas.openxmlformats.org/officeDocument/2006/relationships/image" Target="../media/image80.png"/><Relationship Id="rId21" Type="http://schemas.openxmlformats.org/officeDocument/2006/relationships/image" Target="../media/image98.svg"/><Relationship Id="rId34" Type="http://schemas.openxmlformats.org/officeDocument/2006/relationships/image" Target="../media/image111.svg"/><Relationship Id="rId7" Type="http://schemas.openxmlformats.org/officeDocument/2006/relationships/image" Target="../media/image84.png"/><Relationship Id="rId12" Type="http://schemas.openxmlformats.org/officeDocument/2006/relationships/image" Target="../media/image89.svg"/><Relationship Id="rId17" Type="http://schemas.openxmlformats.org/officeDocument/2006/relationships/image" Target="../media/image94.png"/><Relationship Id="rId25" Type="http://schemas.openxmlformats.org/officeDocument/2006/relationships/image" Target="../media/image102.svg"/><Relationship Id="rId33" Type="http://schemas.openxmlformats.org/officeDocument/2006/relationships/image" Target="../media/image110.png"/><Relationship Id="rId2" Type="http://schemas.openxmlformats.org/officeDocument/2006/relationships/notesSlide" Target="../notesSlides/notesSlide16.xml"/><Relationship Id="rId16" Type="http://schemas.openxmlformats.org/officeDocument/2006/relationships/image" Target="../media/image93.svg"/><Relationship Id="rId20" Type="http://schemas.openxmlformats.org/officeDocument/2006/relationships/image" Target="../media/image97.svg"/><Relationship Id="rId29" Type="http://schemas.openxmlformats.org/officeDocument/2006/relationships/image" Target="../media/image106.svg"/><Relationship Id="rId1" Type="http://schemas.openxmlformats.org/officeDocument/2006/relationships/slideLayout" Target="../slideLayouts/slideLayout3.xml"/><Relationship Id="rId6" Type="http://schemas.openxmlformats.org/officeDocument/2006/relationships/image" Target="../media/image83.svg"/><Relationship Id="rId11" Type="http://schemas.openxmlformats.org/officeDocument/2006/relationships/image" Target="../media/image88.png"/><Relationship Id="rId24" Type="http://schemas.openxmlformats.org/officeDocument/2006/relationships/image" Target="../media/image101.png"/><Relationship Id="rId32" Type="http://schemas.openxmlformats.org/officeDocument/2006/relationships/image" Target="../media/image109.png"/><Relationship Id="rId5" Type="http://schemas.openxmlformats.org/officeDocument/2006/relationships/image" Target="../media/image82.png"/><Relationship Id="rId15" Type="http://schemas.openxmlformats.org/officeDocument/2006/relationships/image" Target="../media/image92.png"/><Relationship Id="rId23" Type="http://schemas.openxmlformats.org/officeDocument/2006/relationships/image" Target="../media/image100.svg"/><Relationship Id="rId28" Type="http://schemas.openxmlformats.org/officeDocument/2006/relationships/image" Target="../media/image105.png"/><Relationship Id="rId10" Type="http://schemas.openxmlformats.org/officeDocument/2006/relationships/image" Target="../media/image87.svg"/><Relationship Id="rId19" Type="http://schemas.openxmlformats.org/officeDocument/2006/relationships/image" Target="../media/image96.png"/><Relationship Id="rId31" Type="http://schemas.openxmlformats.org/officeDocument/2006/relationships/image" Target="../media/image108.svg"/><Relationship Id="rId4" Type="http://schemas.openxmlformats.org/officeDocument/2006/relationships/image" Target="../media/image81.svg"/><Relationship Id="rId9" Type="http://schemas.openxmlformats.org/officeDocument/2006/relationships/image" Target="../media/image86.png"/><Relationship Id="rId14" Type="http://schemas.openxmlformats.org/officeDocument/2006/relationships/image" Target="../media/image91.svg"/><Relationship Id="rId22" Type="http://schemas.openxmlformats.org/officeDocument/2006/relationships/image" Target="../media/image99.png"/><Relationship Id="rId27" Type="http://schemas.openxmlformats.org/officeDocument/2006/relationships/image" Target="../media/image104.svg"/><Relationship Id="rId30" Type="http://schemas.openxmlformats.org/officeDocument/2006/relationships/image" Target="../media/image107.png"/><Relationship Id="rId35" Type="http://schemas.openxmlformats.org/officeDocument/2006/relationships/image" Target="../media/image112.png"/><Relationship Id="rId8" Type="http://schemas.openxmlformats.org/officeDocument/2006/relationships/image" Target="../media/image85.svg"/></Relationships>
</file>

<file path=ppt/slides/_rels/slide1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113.svg"/></Relationships>
</file>

<file path=ppt/slides/_rels/slide18.xml.rels><?xml version="1.0" encoding="UTF-8" standalone="yes"?>
<Relationships xmlns="http://schemas.openxmlformats.org/package/2006/relationships"><Relationship Id="rId3" Type="http://schemas.openxmlformats.org/officeDocument/2006/relationships/hyperlink" Target="https://connectsomerset.org.uk/help4all/" TargetMode="Externa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2.png"/></Relationships>
</file>

<file path=ppt/slides/_rels/slide19.xml.rels><?xml version="1.0" encoding="UTF-8" standalone="yes"?>
<Relationships xmlns="http://schemas.openxmlformats.org/package/2006/relationships"><Relationship Id="rId8" Type="http://schemas.openxmlformats.org/officeDocument/2006/relationships/image" Target="../media/image121.svg"/><Relationship Id="rId13" Type="http://schemas.openxmlformats.org/officeDocument/2006/relationships/image" Target="../media/image126.png"/><Relationship Id="rId18" Type="http://schemas.openxmlformats.org/officeDocument/2006/relationships/image" Target="../media/image131.svg"/><Relationship Id="rId3" Type="http://schemas.openxmlformats.org/officeDocument/2006/relationships/image" Target="../media/image116.png"/><Relationship Id="rId21" Type="http://schemas.openxmlformats.org/officeDocument/2006/relationships/image" Target="../media/image134.png"/><Relationship Id="rId7" Type="http://schemas.openxmlformats.org/officeDocument/2006/relationships/image" Target="../media/image120.png"/><Relationship Id="rId12" Type="http://schemas.openxmlformats.org/officeDocument/2006/relationships/image" Target="../media/image125.svg"/><Relationship Id="rId17" Type="http://schemas.openxmlformats.org/officeDocument/2006/relationships/image" Target="../media/image130.png"/><Relationship Id="rId2" Type="http://schemas.openxmlformats.org/officeDocument/2006/relationships/notesSlide" Target="../notesSlides/notesSlide19.xml"/><Relationship Id="rId16" Type="http://schemas.openxmlformats.org/officeDocument/2006/relationships/image" Target="../media/image129.svg"/><Relationship Id="rId20" Type="http://schemas.openxmlformats.org/officeDocument/2006/relationships/image" Target="../media/image133.svg"/><Relationship Id="rId1" Type="http://schemas.openxmlformats.org/officeDocument/2006/relationships/slideLayout" Target="../slideLayouts/slideLayout5.xml"/><Relationship Id="rId6" Type="http://schemas.openxmlformats.org/officeDocument/2006/relationships/image" Target="../media/image119.svg"/><Relationship Id="rId11" Type="http://schemas.openxmlformats.org/officeDocument/2006/relationships/image" Target="../media/image124.png"/><Relationship Id="rId5" Type="http://schemas.openxmlformats.org/officeDocument/2006/relationships/image" Target="../media/image118.png"/><Relationship Id="rId15" Type="http://schemas.openxmlformats.org/officeDocument/2006/relationships/image" Target="../media/image128.png"/><Relationship Id="rId10" Type="http://schemas.openxmlformats.org/officeDocument/2006/relationships/image" Target="../media/image123.svg"/><Relationship Id="rId19" Type="http://schemas.openxmlformats.org/officeDocument/2006/relationships/image" Target="../media/image132.png"/><Relationship Id="rId4" Type="http://schemas.openxmlformats.org/officeDocument/2006/relationships/image" Target="../media/image117.svg"/><Relationship Id="rId9" Type="http://schemas.openxmlformats.org/officeDocument/2006/relationships/image" Target="../media/image122.png"/><Relationship Id="rId14" Type="http://schemas.openxmlformats.org/officeDocument/2006/relationships/image" Target="../media/image127.svg"/><Relationship Id="rId22" Type="http://schemas.openxmlformats.org/officeDocument/2006/relationships/image" Target="../media/image135.sv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37.jpeg"/></Relationships>
</file>

<file path=ppt/slides/_rels/slide21.xml.rels><?xml version="1.0" encoding="UTF-8" standalone="yes"?>
<Relationships xmlns="http://schemas.openxmlformats.org/package/2006/relationships"><Relationship Id="rId8" Type="http://schemas.openxmlformats.org/officeDocument/2006/relationships/image" Target="../media/image143.svg"/><Relationship Id="rId13" Type="http://schemas.openxmlformats.org/officeDocument/2006/relationships/image" Target="../media/image148.png"/><Relationship Id="rId3" Type="http://schemas.openxmlformats.org/officeDocument/2006/relationships/image" Target="../media/image138.png"/><Relationship Id="rId7" Type="http://schemas.openxmlformats.org/officeDocument/2006/relationships/image" Target="../media/image142.png"/><Relationship Id="rId12" Type="http://schemas.openxmlformats.org/officeDocument/2006/relationships/image" Target="../media/image147.sv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41.svg"/><Relationship Id="rId11" Type="http://schemas.openxmlformats.org/officeDocument/2006/relationships/image" Target="../media/image146.png"/><Relationship Id="rId5" Type="http://schemas.openxmlformats.org/officeDocument/2006/relationships/image" Target="../media/image140.png"/><Relationship Id="rId10" Type="http://schemas.openxmlformats.org/officeDocument/2006/relationships/image" Target="../media/image145.svg"/><Relationship Id="rId4" Type="http://schemas.openxmlformats.org/officeDocument/2006/relationships/image" Target="../media/image139.svg"/><Relationship Id="rId9" Type="http://schemas.openxmlformats.org/officeDocument/2006/relationships/image" Target="../media/image144.png"/><Relationship Id="rId14" Type="http://schemas.openxmlformats.org/officeDocument/2006/relationships/image" Target="../media/image149.svg"/></Relationships>
</file>

<file path=ppt/slides/_rels/slide2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1.jpeg"/><Relationship Id="rId18" Type="http://schemas.openxmlformats.org/officeDocument/2006/relationships/image" Target="../media/image78.jpeg"/><Relationship Id="rId3" Type="http://schemas.openxmlformats.org/officeDocument/2006/relationships/image" Target="../media/image151.png"/><Relationship Id="rId7" Type="http://schemas.openxmlformats.org/officeDocument/2006/relationships/image" Target="../media/image66.jpeg"/><Relationship Id="rId12" Type="http://schemas.openxmlformats.org/officeDocument/2006/relationships/image" Target="../media/image64.jpeg"/><Relationship Id="rId17" Type="http://schemas.openxmlformats.org/officeDocument/2006/relationships/image" Target="../media/image77.jpeg"/><Relationship Id="rId2" Type="http://schemas.openxmlformats.org/officeDocument/2006/relationships/notesSlide" Target="../notesSlides/notesSlide23.xml"/><Relationship Id="rId16" Type="http://schemas.openxmlformats.org/officeDocument/2006/relationships/image" Target="../media/image76.jpeg"/><Relationship Id="rId1" Type="http://schemas.openxmlformats.org/officeDocument/2006/relationships/slideLayout" Target="../slideLayouts/slideLayout3.xml"/><Relationship Id="rId6" Type="http://schemas.openxmlformats.org/officeDocument/2006/relationships/image" Target="../media/image154.svg"/><Relationship Id="rId11" Type="http://schemas.openxmlformats.org/officeDocument/2006/relationships/image" Target="../media/image59.jpeg"/><Relationship Id="rId5" Type="http://schemas.openxmlformats.org/officeDocument/2006/relationships/image" Target="../media/image153.png"/><Relationship Id="rId15" Type="http://schemas.openxmlformats.org/officeDocument/2006/relationships/image" Target="../media/image75.png"/><Relationship Id="rId10" Type="http://schemas.openxmlformats.org/officeDocument/2006/relationships/image" Target="../media/image65.jpeg"/><Relationship Id="rId4" Type="http://schemas.openxmlformats.org/officeDocument/2006/relationships/image" Target="../media/image152.svg"/><Relationship Id="rId9" Type="http://schemas.openxmlformats.org/officeDocument/2006/relationships/image" Target="../media/image63.jpeg"/><Relationship Id="rId14" Type="http://schemas.openxmlformats.org/officeDocument/2006/relationships/image" Target="../media/image62.jpeg"/></Relationships>
</file>

<file path=ppt/slides/_rels/slide24.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165.svg"/><Relationship Id="rId18" Type="http://schemas.openxmlformats.org/officeDocument/2006/relationships/image" Target="../media/image99.png"/><Relationship Id="rId3" Type="http://schemas.openxmlformats.org/officeDocument/2006/relationships/image" Target="../media/image51.emf"/><Relationship Id="rId7" Type="http://schemas.openxmlformats.org/officeDocument/2006/relationships/image" Target="../media/image159.svg"/><Relationship Id="rId12" Type="http://schemas.openxmlformats.org/officeDocument/2006/relationships/image" Target="../media/image164.png"/><Relationship Id="rId17" Type="http://schemas.openxmlformats.org/officeDocument/2006/relationships/image" Target="../media/image169.svg"/><Relationship Id="rId2" Type="http://schemas.openxmlformats.org/officeDocument/2006/relationships/notesSlide" Target="../notesSlides/notesSlide25.xml"/><Relationship Id="rId16" Type="http://schemas.openxmlformats.org/officeDocument/2006/relationships/image" Target="../media/image168.png"/><Relationship Id="rId1" Type="http://schemas.openxmlformats.org/officeDocument/2006/relationships/slideLayout" Target="../slideLayouts/slideLayout9.xml"/><Relationship Id="rId6" Type="http://schemas.openxmlformats.org/officeDocument/2006/relationships/image" Target="../media/image158.png"/><Relationship Id="rId11" Type="http://schemas.openxmlformats.org/officeDocument/2006/relationships/image" Target="../media/image163.svg"/><Relationship Id="rId5" Type="http://schemas.openxmlformats.org/officeDocument/2006/relationships/image" Target="../media/image157.svg"/><Relationship Id="rId15" Type="http://schemas.openxmlformats.org/officeDocument/2006/relationships/image" Target="../media/image167.svg"/><Relationship Id="rId10" Type="http://schemas.openxmlformats.org/officeDocument/2006/relationships/image" Target="../media/image162.png"/><Relationship Id="rId19" Type="http://schemas.openxmlformats.org/officeDocument/2006/relationships/image" Target="../media/image100.svg"/><Relationship Id="rId4" Type="http://schemas.openxmlformats.org/officeDocument/2006/relationships/image" Target="../media/image156.png"/><Relationship Id="rId9" Type="http://schemas.openxmlformats.org/officeDocument/2006/relationships/image" Target="../media/image161.svg"/><Relationship Id="rId14" Type="http://schemas.openxmlformats.org/officeDocument/2006/relationships/image" Target="../media/image166.png"/></Relationships>
</file>

<file path=ppt/slides/_rels/slide2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6.xml"/><Relationship Id="rId1" Type="http://schemas.openxmlformats.org/officeDocument/2006/relationships/slideLayout" Target="../slideLayouts/slideLayout9.xml"/><Relationship Id="rId5" Type="http://schemas.openxmlformats.org/officeDocument/2006/relationships/image" Target="../media/image170.svg"/><Relationship Id="rId4" Type="http://schemas.openxmlformats.org/officeDocument/2006/relationships/image" Target="../media/image156.png"/></Relationships>
</file>

<file path=ppt/slides/_rels/slide2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27.xml"/><Relationship Id="rId1" Type="http://schemas.openxmlformats.org/officeDocument/2006/relationships/slideLayout" Target="../slideLayouts/slideLayout9.xml"/><Relationship Id="rId5" Type="http://schemas.openxmlformats.org/officeDocument/2006/relationships/image" Target="../media/image51.emf"/><Relationship Id="rId4" Type="http://schemas.openxmlformats.org/officeDocument/2006/relationships/image" Target="../media/image171.svg"/></Relationships>
</file>

<file path=ppt/slides/_rels/slide2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image" Target="../media/image169.svg"/><Relationship Id="rId4" Type="http://schemas.openxmlformats.org/officeDocument/2006/relationships/image" Target="../media/image168.png"/></Relationships>
</file>

<file path=ppt/slides/_rels/slide2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18" Type="http://schemas.openxmlformats.org/officeDocument/2006/relationships/image" Target="../media/image26.sv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svg"/><Relationship Id="rId17" Type="http://schemas.openxmlformats.org/officeDocument/2006/relationships/image" Target="../media/image25.png"/><Relationship Id="rId2" Type="http://schemas.openxmlformats.org/officeDocument/2006/relationships/notesSlide" Target="../notesSlides/notesSlide3.xml"/><Relationship Id="rId16" Type="http://schemas.openxmlformats.org/officeDocument/2006/relationships/image" Target="../media/image24.svg"/><Relationship Id="rId20" Type="http://schemas.openxmlformats.org/officeDocument/2006/relationships/image" Target="../media/image28.svg"/><Relationship Id="rId1" Type="http://schemas.openxmlformats.org/officeDocument/2006/relationships/slideLayout" Target="../slideLayouts/slideLayout4.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svg"/><Relationship Id="rId19" Type="http://schemas.openxmlformats.org/officeDocument/2006/relationships/image" Target="../media/image27.pn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2.svg"/><Relationship Id="rId22" Type="http://schemas.openxmlformats.org/officeDocument/2006/relationships/image" Target="../media/image30.svg"/></Relationships>
</file>

<file path=ppt/slides/_rels/slide3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0.xml"/><Relationship Id="rId1" Type="http://schemas.openxmlformats.org/officeDocument/2006/relationships/slideLayout" Target="../slideLayouts/slideLayout9.xml"/><Relationship Id="rId5" Type="http://schemas.openxmlformats.org/officeDocument/2006/relationships/image" Target="../media/image172.svg"/><Relationship Id="rId4" Type="http://schemas.openxmlformats.org/officeDocument/2006/relationships/image" Target="../media/image162.png"/></Relationships>
</file>

<file path=ppt/slides/_rels/slide3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1.xml"/><Relationship Id="rId1" Type="http://schemas.openxmlformats.org/officeDocument/2006/relationships/slideLayout" Target="../slideLayouts/slideLayout9.xml"/><Relationship Id="rId5" Type="http://schemas.openxmlformats.org/officeDocument/2006/relationships/image" Target="../media/image173.svg"/><Relationship Id="rId4" Type="http://schemas.openxmlformats.org/officeDocument/2006/relationships/image" Target="../media/image166.png"/></Relationships>
</file>

<file path=ppt/slides/_rels/slide3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2.xml"/><Relationship Id="rId1" Type="http://schemas.openxmlformats.org/officeDocument/2006/relationships/slideLayout" Target="../slideLayouts/slideLayout9.xml"/><Relationship Id="rId5" Type="http://schemas.openxmlformats.org/officeDocument/2006/relationships/image" Target="../media/image174.svg"/><Relationship Id="rId4" Type="http://schemas.openxmlformats.org/officeDocument/2006/relationships/image" Target="../media/image160.png"/></Relationships>
</file>

<file path=ppt/slides/_rels/slide3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jpe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4.emf"/><Relationship Id="rId4" Type="http://schemas.openxmlformats.org/officeDocument/2006/relationships/image" Target="../media/image43.emf"/></Relationships>
</file>

<file path=ppt/slides/_rels/slide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46.emf"/><Relationship Id="rId4" Type="http://schemas.openxmlformats.org/officeDocument/2006/relationships/image" Target="../media/image43.emf"/></Relationships>
</file>

<file path=ppt/slides/_rels/slide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46B8E8-7F7C-4E3B-23E2-683FB19E4692}"/>
              </a:ext>
            </a:extLst>
          </p:cNvPr>
          <p:cNvSpPr>
            <a:spLocks noGrp="1"/>
          </p:cNvSpPr>
          <p:nvPr>
            <p:ph type="body" sz="half" idx="2"/>
          </p:nvPr>
        </p:nvSpPr>
        <p:spPr>
          <a:xfrm>
            <a:off x="1178668" y="4608687"/>
            <a:ext cx="9834664" cy="1956936"/>
          </a:xfrm>
        </p:spPr>
        <p:txBody>
          <a:bodyPr>
            <a:noAutofit/>
          </a:bodyPr>
          <a:lstStyle/>
          <a:p>
            <a:pPr>
              <a:lnSpc>
                <a:spcPts val="3900"/>
              </a:lnSpc>
            </a:pPr>
            <a:r>
              <a:rPr lang="en-GB" sz="3200">
                <a:solidFill>
                  <a:srgbClr val="19233E"/>
                </a:solidFill>
                <a:latin typeface="Microsoft New Tai Lue" panose="020B0502040204020203" pitchFamily="34" charset="0"/>
                <a:cs typeface="Microsoft New Tai Lue" panose="020B0502040204020203" pitchFamily="34" charset="0"/>
              </a:rPr>
              <a:t>Connect Somerset is a partnership between Somerset Council, Somerset NHS, Voluntary, Community, Faith and Social Enterprises, and Schools, Colleges, Early Years settings, and more</a:t>
            </a:r>
          </a:p>
        </p:txBody>
      </p:sp>
      <p:sp>
        <p:nvSpPr>
          <p:cNvPr id="6" name="TextBox 5">
            <a:extLst>
              <a:ext uri="{FF2B5EF4-FFF2-40B4-BE49-F238E27FC236}">
                <a16:creationId xmlns:a16="http://schemas.microsoft.com/office/drawing/2014/main" id="{C5D7061F-0FF7-345E-6698-E4D2F50BD91B}"/>
              </a:ext>
            </a:extLst>
          </p:cNvPr>
          <p:cNvSpPr txBox="1"/>
          <p:nvPr/>
        </p:nvSpPr>
        <p:spPr>
          <a:xfrm>
            <a:off x="3273136" y="5112327"/>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694096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76D3E97-308E-9ED6-9EB4-94B3DFFED89E}"/>
              </a:ext>
            </a:extLst>
          </p:cNvPr>
          <p:cNvSpPr/>
          <p:nvPr/>
        </p:nvSpPr>
        <p:spPr>
          <a:xfrm>
            <a:off x="0" y="0"/>
            <a:ext cx="12192000" cy="6858000"/>
          </a:xfrm>
          <a:prstGeom prst="rect">
            <a:avLst/>
          </a:prstGeom>
          <a:solidFill>
            <a:srgbClr val="FCF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17650E71-F1D1-3740-B388-1F7A8B4FFE87}"/>
              </a:ext>
            </a:extLst>
          </p:cNvPr>
          <p:cNvPicPr>
            <a:picLocks noChangeAspect="1"/>
          </p:cNvPicPr>
          <p:nvPr/>
        </p:nvPicPr>
        <p:blipFill rotWithShape="1">
          <a:blip r:embed="rId3">
            <a:extLst>
              <a:ext uri="{28A0092B-C50C-407E-A947-70E740481C1C}">
                <a14:useLocalDpi xmlns:a14="http://schemas.microsoft.com/office/drawing/2010/main" val="0"/>
              </a:ext>
            </a:extLst>
          </a:blip>
          <a:srcRect l="6714" r="5765" b="8551"/>
          <a:stretch/>
        </p:blipFill>
        <p:spPr>
          <a:xfrm rot="5400000">
            <a:off x="-1131369" y="1131369"/>
            <a:ext cx="6858000" cy="4595262"/>
          </a:xfrm>
          <a:prstGeom prst="rect">
            <a:avLst/>
          </a:prstGeom>
          <a:ln>
            <a:noFill/>
          </a:ln>
        </p:spPr>
      </p:pic>
      <p:sp>
        <p:nvSpPr>
          <p:cNvPr id="16" name="TextBox 15">
            <a:extLst>
              <a:ext uri="{FF2B5EF4-FFF2-40B4-BE49-F238E27FC236}">
                <a16:creationId xmlns:a16="http://schemas.microsoft.com/office/drawing/2014/main" id="{1494DED8-7876-A001-D85C-0EC17C77AC70}"/>
              </a:ext>
            </a:extLst>
          </p:cNvPr>
          <p:cNvSpPr txBox="1"/>
          <p:nvPr/>
        </p:nvSpPr>
        <p:spPr>
          <a:xfrm>
            <a:off x="181795" y="139700"/>
            <a:ext cx="6584950" cy="769441"/>
          </a:xfrm>
          <a:prstGeom prst="rect">
            <a:avLst/>
          </a:prstGeom>
          <a:noFill/>
        </p:spPr>
        <p:txBody>
          <a:bodyPr wrap="square">
            <a:spAutoFit/>
          </a:bodyPr>
          <a:lstStyle/>
          <a:p>
            <a:r>
              <a:rPr lang="en-GB" sz="4400">
                <a:solidFill>
                  <a:srgbClr val="011E41"/>
                </a:solidFill>
                <a:latin typeface="Museo Sans Rounded 900" panose="02000000000000000000" pitchFamily="50" charset="0"/>
              </a:rPr>
              <a:t>Key messages</a:t>
            </a:r>
            <a:endParaRPr lang="en-US" sz="4400">
              <a:solidFill>
                <a:srgbClr val="011E41"/>
              </a:solidFill>
              <a:latin typeface="Museo Sans Rounded 900" panose="02000000000000000000" pitchFamily="50" charset="0"/>
            </a:endParaRPr>
          </a:p>
        </p:txBody>
      </p:sp>
      <p:sp>
        <p:nvSpPr>
          <p:cNvPr id="3" name="TextBox 2">
            <a:extLst>
              <a:ext uri="{FF2B5EF4-FFF2-40B4-BE49-F238E27FC236}">
                <a16:creationId xmlns:a16="http://schemas.microsoft.com/office/drawing/2014/main" id="{A79814C5-770E-E232-030A-0122EB8451A8}"/>
              </a:ext>
            </a:extLst>
          </p:cNvPr>
          <p:cNvSpPr txBox="1"/>
          <p:nvPr/>
        </p:nvSpPr>
        <p:spPr>
          <a:xfrm>
            <a:off x="4872525" y="1048841"/>
            <a:ext cx="6350000" cy="6001643"/>
          </a:xfrm>
          <a:prstGeom prst="rect">
            <a:avLst/>
          </a:prstGeom>
          <a:noFill/>
        </p:spPr>
        <p:txBody>
          <a:bodyPr wrap="square" rtlCol="0">
            <a:spAutoFit/>
          </a:bodyPr>
          <a:lstStyle/>
          <a:p>
            <a:pPr>
              <a:buClr>
                <a:schemeClr val="bg1"/>
              </a:buClr>
              <a:buSzPct val="200000"/>
            </a:pPr>
            <a:r>
              <a:rPr lang="en-GB" sz="2400">
                <a:solidFill>
                  <a:srgbClr val="011E41"/>
                </a:solidFill>
              </a:rPr>
              <a:t>‌</a:t>
            </a:r>
            <a:r>
              <a:rPr lang="en-GB" sz="2400" b="1">
                <a:solidFill>
                  <a:srgbClr val="011E41"/>
                </a:solidFill>
              </a:rPr>
              <a:t>Help</a:t>
            </a:r>
            <a:r>
              <a:rPr lang="en-GB" sz="2400">
                <a:solidFill>
                  <a:srgbClr val="011E41"/>
                </a:solidFill>
              </a:rPr>
              <a:t> </a:t>
            </a:r>
            <a:r>
              <a:rPr lang="en-GB" sz="2400" b="1">
                <a:solidFill>
                  <a:srgbClr val="011E41"/>
                </a:solidFill>
              </a:rPr>
              <a:t>more</a:t>
            </a:r>
            <a:r>
              <a:rPr lang="en-GB" sz="2400">
                <a:solidFill>
                  <a:srgbClr val="011E41"/>
                </a:solidFill>
              </a:rPr>
              <a:t> residents and help them </a:t>
            </a:r>
            <a:r>
              <a:rPr lang="en-GB" sz="2400" b="1">
                <a:solidFill>
                  <a:srgbClr val="011E41"/>
                </a:solidFill>
              </a:rPr>
              <a:t>earlier</a:t>
            </a:r>
          </a:p>
          <a:p>
            <a:endParaRPr lang="en-GB" sz="2400" b="1">
              <a:solidFill>
                <a:srgbClr val="011E41"/>
              </a:solidFill>
            </a:endParaRPr>
          </a:p>
          <a:p>
            <a:pPr>
              <a:buClr>
                <a:schemeClr val="bg1"/>
              </a:buClr>
              <a:buSzPct val="200000"/>
            </a:pPr>
            <a:r>
              <a:rPr lang="en-GB" sz="2400">
                <a:solidFill>
                  <a:srgbClr val="011E41"/>
                </a:solidFill>
              </a:rPr>
              <a:t>Support </a:t>
            </a:r>
            <a:r>
              <a:rPr lang="en-GB" sz="2400" b="1">
                <a:solidFill>
                  <a:srgbClr val="011E41"/>
                </a:solidFill>
              </a:rPr>
              <a:t>schools</a:t>
            </a:r>
            <a:r>
              <a:rPr lang="en-GB" sz="2400">
                <a:solidFill>
                  <a:srgbClr val="011E41"/>
                </a:solidFill>
              </a:rPr>
              <a:t> and </a:t>
            </a:r>
            <a:r>
              <a:rPr lang="en-GB" sz="2400" b="1">
                <a:solidFill>
                  <a:srgbClr val="011E41"/>
                </a:solidFill>
              </a:rPr>
              <a:t>other services </a:t>
            </a:r>
            <a:r>
              <a:rPr lang="en-GB" sz="2400">
                <a:solidFill>
                  <a:srgbClr val="011E41"/>
                </a:solidFill>
              </a:rPr>
              <a:t>to be at centre of their community and draw on community resources</a:t>
            </a:r>
          </a:p>
          <a:p>
            <a:endParaRPr lang="en-GB" sz="2400">
              <a:solidFill>
                <a:srgbClr val="011E41"/>
              </a:solidFill>
            </a:endParaRPr>
          </a:p>
          <a:p>
            <a:pPr>
              <a:buClr>
                <a:schemeClr val="bg1"/>
              </a:buClr>
              <a:buSzPct val="200000"/>
            </a:pPr>
            <a:r>
              <a:rPr lang="en-GB" sz="2400">
                <a:solidFill>
                  <a:srgbClr val="011E41"/>
                </a:solidFill>
              </a:rPr>
              <a:t>Enable residents and their families to be </a:t>
            </a:r>
            <a:r>
              <a:rPr lang="en-GB" sz="2400" b="1">
                <a:solidFill>
                  <a:srgbClr val="011E41"/>
                </a:solidFill>
              </a:rPr>
              <a:t>resilient</a:t>
            </a:r>
            <a:r>
              <a:rPr lang="en-GB" sz="2400">
                <a:solidFill>
                  <a:srgbClr val="011E41"/>
                </a:solidFill>
              </a:rPr>
              <a:t> and </a:t>
            </a:r>
            <a:r>
              <a:rPr lang="en-GB" sz="2400" b="1">
                <a:solidFill>
                  <a:srgbClr val="011E41"/>
                </a:solidFill>
              </a:rPr>
              <a:t>connected</a:t>
            </a:r>
            <a:r>
              <a:rPr lang="en-GB" sz="2400">
                <a:solidFill>
                  <a:srgbClr val="011E41"/>
                </a:solidFill>
              </a:rPr>
              <a:t> to their community</a:t>
            </a:r>
          </a:p>
          <a:p>
            <a:endParaRPr lang="en-GB" sz="2400">
              <a:solidFill>
                <a:srgbClr val="011E41"/>
              </a:solidFill>
            </a:endParaRPr>
          </a:p>
          <a:p>
            <a:pPr>
              <a:buClr>
                <a:schemeClr val="bg1"/>
              </a:buClr>
              <a:buSzPct val="200000"/>
            </a:pPr>
            <a:r>
              <a:rPr lang="en-GB" sz="2400">
                <a:solidFill>
                  <a:srgbClr val="011E41"/>
                </a:solidFill>
              </a:rPr>
              <a:t>‌Develop </a:t>
            </a:r>
            <a:r>
              <a:rPr lang="en-GB" sz="2400" b="1">
                <a:solidFill>
                  <a:srgbClr val="011E41"/>
                </a:solidFill>
              </a:rPr>
              <a:t>neighbourhood</a:t>
            </a:r>
            <a:r>
              <a:rPr lang="en-GB" sz="2400">
                <a:solidFill>
                  <a:srgbClr val="011E41"/>
                </a:solidFill>
              </a:rPr>
              <a:t> working, </a:t>
            </a:r>
            <a:r>
              <a:rPr lang="en-GB" sz="2400" b="1">
                <a:solidFill>
                  <a:srgbClr val="011E41"/>
                </a:solidFill>
              </a:rPr>
              <a:t>integrate</a:t>
            </a:r>
            <a:r>
              <a:rPr lang="en-GB" sz="2400">
                <a:solidFill>
                  <a:srgbClr val="011E41"/>
                </a:solidFill>
              </a:rPr>
              <a:t> services and support, </a:t>
            </a:r>
            <a:r>
              <a:rPr lang="en-GB" sz="2400" b="1">
                <a:solidFill>
                  <a:srgbClr val="011E41"/>
                </a:solidFill>
              </a:rPr>
              <a:t>closer to home</a:t>
            </a:r>
          </a:p>
          <a:p>
            <a:endParaRPr lang="en-GB" sz="2400">
              <a:solidFill>
                <a:srgbClr val="011E41"/>
              </a:solidFill>
            </a:endParaRPr>
          </a:p>
          <a:p>
            <a:pPr>
              <a:buClr>
                <a:schemeClr val="bg1"/>
              </a:buClr>
              <a:buSzPct val="200000"/>
            </a:pPr>
            <a:r>
              <a:rPr lang="en-GB" sz="2400">
                <a:solidFill>
                  <a:srgbClr val="011E41"/>
                </a:solidFill>
              </a:rPr>
              <a:t>Improve residents’ </a:t>
            </a:r>
            <a:r>
              <a:rPr lang="en-GB" sz="2400" b="1">
                <a:solidFill>
                  <a:srgbClr val="011E41"/>
                </a:solidFill>
              </a:rPr>
              <a:t>lives</a:t>
            </a:r>
            <a:r>
              <a:rPr lang="en-GB" sz="2400">
                <a:solidFill>
                  <a:srgbClr val="011E41"/>
                </a:solidFill>
              </a:rPr>
              <a:t>, reduce </a:t>
            </a:r>
            <a:r>
              <a:rPr lang="en-GB" sz="2400" b="1">
                <a:solidFill>
                  <a:srgbClr val="011E41"/>
                </a:solidFill>
              </a:rPr>
              <a:t>inequality</a:t>
            </a:r>
            <a:r>
              <a:rPr lang="en-GB" sz="2400">
                <a:solidFill>
                  <a:srgbClr val="011E41"/>
                </a:solidFill>
              </a:rPr>
              <a:t> and reduce </a:t>
            </a:r>
            <a:r>
              <a:rPr lang="en-GB" sz="2400" b="1">
                <a:solidFill>
                  <a:srgbClr val="011E41"/>
                </a:solidFill>
              </a:rPr>
              <a:t>demand</a:t>
            </a:r>
            <a:r>
              <a:rPr lang="en-GB" sz="2400">
                <a:solidFill>
                  <a:srgbClr val="011E41"/>
                </a:solidFill>
              </a:rPr>
              <a:t> for expensive acute services</a:t>
            </a:r>
          </a:p>
          <a:p>
            <a:endParaRPr lang="en-US" sz="2400">
              <a:solidFill>
                <a:srgbClr val="011E41"/>
              </a:solidFill>
            </a:endParaRPr>
          </a:p>
        </p:txBody>
      </p:sp>
      <p:sp>
        <p:nvSpPr>
          <p:cNvPr id="5" name="TextBox 4">
            <a:extLst>
              <a:ext uri="{FF2B5EF4-FFF2-40B4-BE49-F238E27FC236}">
                <a16:creationId xmlns:a16="http://schemas.microsoft.com/office/drawing/2014/main" id="{67DE7094-60B1-0EB2-2B09-FE06F517D13D}"/>
              </a:ext>
            </a:extLst>
          </p:cNvPr>
          <p:cNvSpPr txBox="1"/>
          <p:nvPr/>
        </p:nvSpPr>
        <p:spPr>
          <a:xfrm>
            <a:off x="3718463" y="929282"/>
            <a:ext cx="599538" cy="1446550"/>
          </a:xfrm>
          <a:prstGeom prst="rect">
            <a:avLst/>
          </a:prstGeom>
          <a:noFill/>
        </p:spPr>
        <p:txBody>
          <a:bodyPr wrap="square" rtlCol="0">
            <a:spAutoFit/>
          </a:bodyPr>
          <a:lstStyle/>
          <a:p>
            <a:pPr>
              <a:buClr>
                <a:schemeClr val="bg1"/>
              </a:buClr>
              <a:buSzPct val="200000"/>
            </a:pPr>
            <a:r>
              <a:rPr lang="en-GB" sz="4400" b="1">
                <a:solidFill>
                  <a:srgbClr val="011E41"/>
                </a:solidFill>
              </a:rPr>
              <a:t>1</a:t>
            </a:r>
          </a:p>
          <a:p>
            <a:endParaRPr lang="en-US" sz="4400" b="1">
              <a:solidFill>
                <a:schemeClr val="bg1"/>
              </a:solidFill>
            </a:endParaRPr>
          </a:p>
        </p:txBody>
      </p:sp>
      <p:sp>
        <p:nvSpPr>
          <p:cNvPr id="6" name="TextBox 5">
            <a:extLst>
              <a:ext uri="{FF2B5EF4-FFF2-40B4-BE49-F238E27FC236}">
                <a16:creationId xmlns:a16="http://schemas.microsoft.com/office/drawing/2014/main" id="{31DBE910-ACFF-9961-0BB7-0540C48AB674}"/>
              </a:ext>
            </a:extLst>
          </p:cNvPr>
          <p:cNvSpPr txBox="1"/>
          <p:nvPr/>
        </p:nvSpPr>
        <p:spPr>
          <a:xfrm>
            <a:off x="3718463" y="1945282"/>
            <a:ext cx="599538" cy="1446550"/>
          </a:xfrm>
          <a:prstGeom prst="rect">
            <a:avLst/>
          </a:prstGeom>
          <a:noFill/>
        </p:spPr>
        <p:txBody>
          <a:bodyPr wrap="square" rtlCol="0">
            <a:spAutoFit/>
          </a:bodyPr>
          <a:lstStyle/>
          <a:p>
            <a:pPr>
              <a:buClr>
                <a:schemeClr val="bg1"/>
              </a:buClr>
              <a:buSzPct val="200000"/>
            </a:pPr>
            <a:r>
              <a:rPr lang="en-GB" sz="4400" b="1">
                <a:solidFill>
                  <a:srgbClr val="011E41"/>
                </a:solidFill>
              </a:rPr>
              <a:t>2</a:t>
            </a:r>
          </a:p>
          <a:p>
            <a:endParaRPr lang="en-US" sz="4400" b="1">
              <a:solidFill>
                <a:schemeClr val="bg1"/>
              </a:solidFill>
            </a:endParaRPr>
          </a:p>
        </p:txBody>
      </p:sp>
      <p:sp>
        <p:nvSpPr>
          <p:cNvPr id="7" name="TextBox 6">
            <a:extLst>
              <a:ext uri="{FF2B5EF4-FFF2-40B4-BE49-F238E27FC236}">
                <a16:creationId xmlns:a16="http://schemas.microsoft.com/office/drawing/2014/main" id="{E7F9C83A-3951-E5D7-6A5E-BEF88AA50523}"/>
              </a:ext>
            </a:extLst>
          </p:cNvPr>
          <p:cNvSpPr txBox="1"/>
          <p:nvPr/>
        </p:nvSpPr>
        <p:spPr>
          <a:xfrm>
            <a:off x="3718463" y="3278782"/>
            <a:ext cx="599538" cy="1446550"/>
          </a:xfrm>
          <a:prstGeom prst="rect">
            <a:avLst/>
          </a:prstGeom>
          <a:noFill/>
        </p:spPr>
        <p:txBody>
          <a:bodyPr wrap="square" rtlCol="0">
            <a:spAutoFit/>
          </a:bodyPr>
          <a:lstStyle/>
          <a:p>
            <a:pPr>
              <a:buClr>
                <a:schemeClr val="bg1"/>
              </a:buClr>
              <a:buSzPct val="200000"/>
            </a:pPr>
            <a:r>
              <a:rPr lang="en-GB" sz="4400" b="1">
                <a:solidFill>
                  <a:srgbClr val="011E41"/>
                </a:solidFill>
              </a:rPr>
              <a:t>3</a:t>
            </a:r>
          </a:p>
          <a:p>
            <a:endParaRPr lang="en-US" sz="4400" b="1">
              <a:solidFill>
                <a:schemeClr val="bg1"/>
              </a:solidFill>
            </a:endParaRPr>
          </a:p>
        </p:txBody>
      </p:sp>
      <p:sp>
        <p:nvSpPr>
          <p:cNvPr id="8" name="TextBox 7">
            <a:extLst>
              <a:ext uri="{FF2B5EF4-FFF2-40B4-BE49-F238E27FC236}">
                <a16:creationId xmlns:a16="http://schemas.microsoft.com/office/drawing/2014/main" id="{FAD7EF75-8CF4-F551-14F5-80F770DB783D}"/>
              </a:ext>
            </a:extLst>
          </p:cNvPr>
          <p:cNvSpPr txBox="1"/>
          <p:nvPr/>
        </p:nvSpPr>
        <p:spPr>
          <a:xfrm>
            <a:off x="3718463" y="4383682"/>
            <a:ext cx="599538" cy="1446550"/>
          </a:xfrm>
          <a:prstGeom prst="rect">
            <a:avLst/>
          </a:prstGeom>
          <a:noFill/>
        </p:spPr>
        <p:txBody>
          <a:bodyPr wrap="square" rtlCol="0">
            <a:spAutoFit/>
          </a:bodyPr>
          <a:lstStyle/>
          <a:p>
            <a:pPr>
              <a:buClr>
                <a:schemeClr val="bg1"/>
              </a:buClr>
              <a:buSzPct val="200000"/>
            </a:pPr>
            <a:r>
              <a:rPr lang="en-GB" sz="4400" b="1">
                <a:solidFill>
                  <a:srgbClr val="011E41"/>
                </a:solidFill>
              </a:rPr>
              <a:t>4</a:t>
            </a:r>
          </a:p>
          <a:p>
            <a:endParaRPr lang="en-US" sz="4400" b="1">
              <a:solidFill>
                <a:schemeClr val="bg1"/>
              </a:solidFill>
            </a:endParaRPr>
          </a:p>
        </p:txBody>
      </p:sp>
      <p:sp>
        <p:nvSpPr>
          <p:cNvPr id="9" name="TextBox 8">
            <a:extLst>
              <a:ext uri="{FF2B5EF4-FFF2-40B4-BE49-F238E27FC236}">
                <a16:creationId xmlns:a16="http://schemas.microsoft.com/office/drawing/2014/main" id="{DE09ED92-6877-1769-C92D-6CF313F41C3F}"/>
              </a:ext>
            </a:extLst>
          </p:cNvPr>
          <p:cNvSpPr txBox="1"/>
          <p:nvPr/>
        </p:nvSpPr>
        <p:spPr>
          <a:xfrm>
            <a:off x="3718463" y="5640982"/>
            <a:ext cx="599538" cy="1446550"/>
          </a:xfrm>
          <a:prstGeom prst="rect">
            <a:avLst/>
          </a:prstGeom>
          <a:noFill/>
        </p:spPr>
        <p:txBody>
          <a:bodyPr wrap="square" rtlCol="0">
            <a:spAutoFit/>
          </a:bodyPr>
          <a:lstStyle/>
          <a:p>
            <a:pPr>
              <a:buClr>
                <a:schemeClr val="bg1"/>
              </a:buClr>
              <a:buSzPct val="200000"/>
            </a:pPr>
            <a:r>
              <a:rPr lang="en-GB" sz="4400" b="1">
                <a:solidFill>
                  <a:srgbClr val="011E41"/>
                </a:solidFill>
              </a:rPr>
              <a:t>5</a:t>
            </a:r>
          </a:p>
          <a:p>
            <a:endParaRPr lang="en-US" sz="4400" b="1">
              <a:solidFill>
                <a:schemeClr val="bg1"/>
              </a:solidFill>
            </a:endParaRPr>
          </a:p>
        </p:txBody>
      </p:sp>
      <p:pic>
        <p:nvPicPr>
          <p:cNvPr id="11" name="Picture 10">
            <a:extLst>
              <a:ext uri="{FF2B5EF4-FFF2-40B4-BE49-F238E27FC236}">
                <a16:creationId xmlns:a16="http://schemas.microsoft.com/office/drawing/2014/main" id="{56D0DF33-D5FF-7D45-4AC9-F9A2513DCE7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81795" y="6119848"/>
            <a:ext cx="1949450" cy="488817"/>
          </a:xfrm>
          <a:prstGeom prst="rect">
            <a:avLst/>
          </a:prstGeom>
        </p:spPr>
      </p:pic>
    </p:spTree>
    <p:extLst>
      <p:ext uri="{BB962C8B-B14F-4D97-AF65-F5344CB8AC3E}">
        <p14:creationId xmlns:p14="http://schemas.microsoft.com/office/powerpoint/2010/main" val="2536856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CD4D03-953A-7C9A-83FE-28FE34331761}"/>
              </a:ext>
            </a:extLst>
          </p:cNvPr>
          <p:cNvPicPr>
            <a:picLocks noChangeAspect="1"/>
          </p:cNvPicPr>
          <p:nvPr/>
        </p:nvPicPr>
        <p:blipFill rotWithShape="1">
          <a:blip r:embed="rId3"/>
          <a:srcRect l="5344" t="3146"/>
          <a:stretch/>
        </p:blipFill>
        <p:spPr>
          <a:xfrm>
            <a:off x="0" y="0"/>
            <a:ext cx="8649130" cy="5863568"/>
          </a:xfrm>
          <a:prstGeom prst="rect">
            <a:avLst/>
          </a:prstGeom>
        </p:spPr>
      </p:pic>
      <p:sp>
        <p:nvSpPr>
          <p:cNvPr id="4" name="TextBox 3">
            <a:extLst>
              <a:ext uri="{FF2B5EF4-FFF2-40B4-BE49-F238E27FC236}">
                <a16:creationId xmlns:a16="http://schemas.microsoft.com/office/drawing/2014/main" id="{1A1C10DE-F96B-7F7D-092F-0B9086A62A5F}"/>
              </a:ext>
            </a:extLst>
          </p:cNvPr>
          <p:cNvSpPr txBox="1"/>
          <p:nvPr/>
        </p:nvSpPr>
        <p:spPr>
          <a:xfrm>
            <a:off x="254430" y="218975"/>
            <a:ext cx="4762070" cy="769441"/>
          </a:xfrm>
          <a:prstGeom prst="rect">
            <a:avLst/>
          </a:prstGeom>
          <a:noFill/>
        </p:spPr>
        <p:txBody>
          <a:bodyPr wrap="square">
            <a:spAutoFit/>
          </a:bodyPr>
          <a:lstStyle/>
          <a:p>
            <a:r>
              <a:rPr lang="en-GB" sz="4400">
                <a:solidFill>
                  <a:srgbClr val="011E41"/>
                </a:solidFill>
                <a:latin typeface="Museo Sans Rounded 900" panose="02000000000000000000" pitchFamily="50" charset="0"/>
              </a:rPr>
              <a:t>Neighbourhoods</a:t>
            </a:r>
            <a:endParaRPr lang="en-US" sz="4400">
              <a:solidFill>
                <a:srgbClr val="011E41"/>
              </a:solidFill>
              <a:latin typeface="Museo Sans Rounded 900" panose="02000000000000000000" pitchFamily="50" charset="0"/>
            </a:endParaRPr>
          </a:p>
        </p:txBody>
      </p:sp>
      <p:sp>
        <p:nvSpPr>
          <p:cNvPr id="7" name="TextBox 6">
            <a:extLst>
              <a:ext uri="{FF2B5EF4-FFF2-40B4-BE49-F238E27FC236}">
                <a16:creationId xmlns:a16="http://schemas.microsoft.com/office/drawing/2014/main" id="{E3484F53-8796-B44F-5056-3ECF346990E4}"/>
              </a:ext>
            </a:extLst>
          </p:cNvPr>
          <p:cNvSpPr txBox="1"/>
          <p:nvPr/>
        </p:nvSpPr>
        <p:spPr>
          <a:xfrm>
            <a:off x="8649130" y="994432"/>
            <a:ext cx="3365070" cy="4724370"/>
          </a:xfrm>
          <a:prstGeom prst="rect">
            <a:avLst/>
          </a:prstGeom>
          <a:noFill/>
        </p:spPr>
        <p:txBody>
          <a:bodyPr wrap="square" rtlCol="0">
            <a:spAutoFit/>
          </a:bodyPr>
          <a:lstStyle/>
          <a:p>
            <a:pPr marL="285750" indent="-285750">
              <a:buFont typeface="Arial" panose="020B0604020202020204" pitchFamily="34" charset="0"/>
              <a:buChar char="•"/>
            </a:pPr>
            <a:r>
              <a:rPr lang="en-GB" sz="1850">
                <a:solidFill>
                  <a:srgbClr val="19233E"/>
                </a:solidFill>
              </a:rPr>
              <a:t>Coterminous with Adult Services and Health </a:t>
            </a:r>
            <a:r>
              <a:rPr lang="en-GB" sz="1850" b="1">
                <a:solidFill>
                  <a:srgbClr val="DB316C"/>
                </a:solidFill>
              </a:rPr>
              <a:t>neighbourhoods</a:t>
            </a:r>
            <a:br>
              <a:rPr lang="en-GB" sz="1850" b="1">
                <a:solidFill>
                  <a:srgbClr val="19233E"/>
                </a:solidFill>
              </a:rPr>
            </a:br>
            <a:endParaRPr lang="en-GB" sz="1400" b="1">
              <a:solidFill>
                <a:srgbClr val="19233E"/>
              </a:solidFill>
            </a:endParaRPr>
          </a:p>
          <a:p>
            <a:pPr marL="285750" indent="-285750">
              <a:buFont typeface="Arial" panose="020B0604020202020204" pitchFamily="34" charset="0"/>
              <a:buChar char="•"/>
            </a:pPr>
            <a:r>
              <a:rPr lang="en-GB" sz="1850">
                <a:solidFill>
                  <a:srgbClr val="19233E"/>
                </a:solidFill>
              </a:rPr>
              <a:t>Working very closely with </a:t>
            </a:r>
            <a:r>
              <a:rPr lang="en-GB" sz="1850" b="1">
                <a:solidFill>
                  <a:srgbClr val="DB316C"/>
                </a:solidFill>
              </a:rPr>
              <a:t>Local Community Networks</a:t>
            </a:r>
            <a:r>
              <a:rPr lang="en-GB" sz="1850" b="1">
                <a:solidFill>
                  <a:srgbClr val="19233E"/>
                </a:solidFill>
              </a:rPr>
              <a:t> </a:t>
            </a:r>
            <a:r>
              <a:rPr lang="en-GB" sz="1850">
                <a:solidFill>
                  <a:srgbClr val="19233E"/>
                </a:solidFill>
              </a:rPr>
              <a:t>and </a:t>
            </a:r>
            <a:r>
              <a:rPr lang="en-GB" sz="1850" b="1">
                <a:solidFill>
                  <a:srgbClr val="DB316C"/>
                </a:solidFill>
              </a:rPr>
              <a:t>School Clusters</a:t>
            </a:r>
            <a:br>
              <a:rPr lang="en-GB" sz="1850" b="1">
                <a:solidFill>
                  <a:srgbClr val="DB316C"/>
                </a:solidFill>
              </a:rPr>
            </a:br>
            <a:endParaRPr lang="en-GB" sz="1400" b="1">
              <a:solidFill>
                <a:srgbClr val="DB316C"/>
              </a:solidFill>
            </a:endParaRPr>
          </a:p>
          <a:p>
            <a:pPr marL="285750" indent="-285750">
              <a:buFont typeface="Arial" panose="020B0604020202020204" pitchFamily="34" charset="0"/>
              <a:buChar char="•"/>
            </a:pPr>
            <a:r>
              <a:rPr lang="en-GB" sz="1850">
                <a:solidFill>
                  <a:srgbClr val="19233E"/>
                </a:solidFill>
              </a:rPr>
              <a:t>Aligned with </a:t>
            </a:r>
            <a:r>
              <a:rPr lang="en-GB" sz="1850" b="1">
                <a:solidFill>
                  <a:srgbClr val="DB316C"/>
                </a:solidFill>
              </a:rPr>
              <a:t>Primary Care Networks</a:t>
            </a:r>
            <a:br>
              <a:rPr lang="en-GB" sz="1850" b="1">
                <a:solidFill>
                  <a:srgbClr val="DB316C"/>
                </a:solidFill>
              </a:rPr>
            </a:br>
            <a:endParaRPr lang="en-GB" sz="1400" b="1">
              <a:solidFill>
                <a:srgbClr val="DB316C"/>
              </a:solidFill>
            </a:endParaRPr>
          </a:p>
          <a:p>
            <a:pPr marL="285750" indent="-285750">
              <a:buFont typeface="Arial" panose="020B0604020202020204" pitchFamily="34" charset="0"/>
              <a:buChar char="•"/>
            </a:pPr>
            <a:r>
              <a:rPr lang="en-GB" sz="1850">
                <a:solidFill>
                  <a:srgbClr val="19233E"/>
                </a:solidFill>
              </a:rPr>
              <a:t>Best alignment with system to maximise integration and wrap around families and residents</a:t>
            </a:r>
          </a:p>
          <a:p>
            <a:pPr marL="285750" indent="-285750">
              <a:buFont typeface="Arial" panose="020B0604020202020204" pitchFamily="34" charset="0"/>
              <a:buChar char="•"/>
            </a:pPr>
            <a:endParaRPr lang="en-US" sz="1850"/>
          </a:p>
        </p:txBody>
      </p:sp>
      <p:pic>
        <p:nvPicPr>
          <p:cNvPr id="9" name="Picture 8" descr="A map of different colored states&#10;&#10;Description automatically generated">
            <a:extLst>
              <a:ext uri="{FF2B5EF4-FFF2-40B4-BE49-F238E27FC236}">
                <a16:creationId xmlns:a16="http://schemas.microsoft.com/office/drawing/2014/main" id="{735AB52A-6AC9-91BA-B7CC-372346A3C0A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835741" y="1208479"/>
            <a:ext cx="6961239" cy="4113936"/>
          </a:xfrm>
          <a:prstGeom prst="rect">
            <a:avLst/>
          </a:prstGeom>
        </p:spPr>
      </p:pic>
    </p:spTree>
    <p:extLst>
      <p:ext uri="{BB962C8B-B14F-4D97-AF65-F5344CB8AC3E}">
        <p14:creationId xmlns:p14="http://schemas.microsoft.com/office/powerpoint/2010/main" val="2504937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44B26D-8B49-36C5-D81B-CCD47F6264B5}"/>
              </a:ext>
            </a:extLst>
          </p:cNvPr>
          <p:cNvSpPr txBox="1"/>
          <p:nvPr/>
        </p:nvSpPr>
        <p:spPr>
          <a:xfrm>
            <a:off x="254429" y="218975"/>
            <a:ext cx="5841571" cy="769441"/>
          </a:xfrm>
          <a:prstGeom prst="rect">
            <a:avLst/>
          </a:prstGeom>
          <a:noFill/>
        </p:spPr>
        <p:txBody>
          <a:bodyPr wrap="square">
            <a:spAutoFit/>
          </a:bodyPr>
          <a:lstStyle/>
          <a:p>
            <a:r>
              <a:rPr lang="en-GB" sz="4400">
                <a:solidFill>
                  <a:srgbClr val="011E41"/>
                </a:solidFill>
                <a:latin typeface="Museo Sans Rounded 900" panose="02000000000000000000" pitchFamily="50" charset="0"/>
              </a:rPr>
              <a:t>Find your Champion</a:t>
            </a:r>
            <a:endParaRPr lang="en-US" sz="4400">
              <a:solidFill>
                <a:srgbClr val="011E41"/>
              </a:solidFill>
              <a:latin typeface="Museo Sans Rounded 900" panose="02000000000000000000" pitchFamily="50" charset="0"/>
            </a:endParaRPr>
          </a:p>
        </p:txBody>
      </p:sp>
      <p:pic>
        <p:nvPicPr>
          <p:cNvPr id="3" name="Graphic 2">
            <a:extLst>
              <a:ext uri="{FF2B5EF4-FFF2-40B4-BE49-F238E27FC236}">
                <a16:creationId xmlns:a16="http://schemas.microsoft.com/office/drawing/2014/main" id="{ADC59011-4ABF-E9F8-8135-EE6AA950F092}"/>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4431" y="1761294"/>
            <a:ext cx="5121602" cy="2928594"/>
          </a:xfrm>
          <a:prstGeom prst="rect">
            <a:avLst/>
          </a:prstGeom>
        </p:spPr>
      </p:pic>
      <p:pic>
        <p:nvPicPr>
          <p:cNvPr id="6" name="Graphic 5">
            <a:extLst>
              <a:ext uri="{FF2B5EF4-FFF2-40B4-BE49-F238E27FC236}">
                <a16:creationId xmlns:a16="http://schemas.microsoft.com/office/drawing/2014/main" id="{F0713045-4033-C769-06F9-6A3DA5452C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67473" y="1160430"/>
            <a:ext cx="6341350" cy="4163436"/>
          </a:xfrm>
          <a:prstGeom prst="rect">
            <a:avLst/>
          </a:prstGeom>
        </p:spPr>
      </p:pic>
    </p:spTree>
    <p:extLst>
      <p:ext uri="{BB962C8B-B14F-4D97-AF65-F5344CB8AC3E}">
        <p14:creationId xmlns:p14="http://schemas.microsoft.com/office/powerpoint/2010/main" val="3052753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0E948375-4496-8718-D531-AACA7F473241}"/>
              </a:ext>
            </a:extLst>
          </p:cNvPr>
          <p:cNvGrpSpPr/>
          <p:nvPr/>
        </p:nvGrpSpPr>
        <p:grpSpPr>
          <a:xfrm>
            <a:off x="561760" y="256957"/>
            <a:ext cx="11197308" cy="5917245"/>
            <a:chOff x="561760" y="256957"/>
            <a:chExt cx="11197308" cy="5917245"/>
          </a:xfrm>
        </p:grpSpPr>
        <p:pic>
          <p:nvPicPr>
            <p:cNvPr id="3" name="Picture 2">
              <a:extLst>
                <a:ext uri="{FF2B5EF4-FFF2-40B4-BE49-F238E27FC236}">
                  <a16:creationId xmlns:a16="http://schemas.microsoft.com/office/drawing/2014/main" id="{DEE97D22-6421-D041-7ADA-CCC602C16D7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874768" y="1469779"/>
              <a:ext cx="6001416" cy="3541874"/>
            </a:xfrm>
            <a:prstGeom prst="rect">
              <a:avLst/>
            </a:prstGeom>
          </p:spPr>
        </p:pic>
        <p:sp>
          <p:nvSpPr>
            <p:cNvPr id="4" name="Rectangle: Rounded Corners 3">
              <a:extLst>
                <a:ext uri="{FF2B5EF4-FFF2-40B4-BE49-F238E27FC236}">
                  <a16:creationId xmlns:a16="http://schemas.microsoft.com/office/drawing/2014/main" id="{E903823C-43DB-4901-42AB-4D9D89FAFC17}"/>
                </a:ext>
              </a:extLst>
            </p:cNvPr>
            <p:cNvSpPr/>
            <p:nvPr/>
          </p:nvSpPr>
          <p:spPr>
            <a:xfrm>
              <a:off x="6678586" y="5244706"/>
              <a:ext cx="4860322" cy="681818"/>
            </a:xfrm>
            <a:custGeom>
              <a:avLst/>
              <a:gdLst>
                <a:gd name="connsiteX0" fmla="*/ 0 w 4860322"/>
                <a:gd name="connsiteY0" fmla="*/ 29455 h 681818"/>
                <a:gd name="connsiteX1" fmla="*/ 29455 w 4860322"/>
                <a:gd name="connsiteY1" fmla="*/ 0 h 681818"/>
                <a:gd name="connsiteX2" fmla="*/ 715371 w 4860322"/>
                <a:gd name="connsiteY2" fmla="*/ 0 h 681818"/>
                <a:gd name="connsiteX3" fmla="*/ 1353273 w 4860322"/>
                <a:gd name="connsiteY3" fmla="*/ 0 h 681818"/>
                <a:gd name="connsiteX4" fmla="*/ 2039189 w 4860322"/>
                <a:gd name="connsiteY4" fmla="*/ 0 h 681818"/>
                <a:gd name="connsiteX5" fmla="*/ 2677091 w 4860322"/>
                <a:gd name="connsiteY5" fmla="*/ 0 h 681818"/>
                <a:gd name="connsiteX6" fmla="*/ 3218964 w 4860322"/>
                <a:gd name="connsiteY6" fmla="*/ 0 h 681818"/>
                <a:gd name="connsiteX7" fmla="*/ 4000909 w 4860322"/>
                <a:gd name="connsiteY7" fmla="*/ 0 h 681818"/>
                <a:gd name="connsiteX8" fmla="*/ 4830867 w 4860322"/>
                <a:gd name="connsiteY8" fmla="*/ 0 h 681818"/>
                <a:gd name="connsiteX9" fmla="*/ 4860322 w 4860322"/>
                <a:gd name="connsiteY9" fmla="*/ 29455 h 681818"/>
                <a:gd name="connsiteX10" fmla="*/ 4860322 w 4860322"/>
                <a:gd name="connsiteY10" fmla="*/ 652363 h 681818"/>
                <a:gd name="connsiteX11" fmla="*/ 4830867 w 4860322"/>
                <a:gd name="connsiteY11" fmla="*/ 681818 h 681818"/>
                <a:gd name="connsiteX12" fmla="*/ 4240979 w 4860322"/>
                <a:gd name="connsiteY12" fmla="*/ 681818 h 681818"/>
                <a:gd name="connsiteX13" fmla="*/ 3555063 w 4860322"/>
                <a:gd name="connsiteY13" fmla="*/ 681818 h 681818"/>
                <a:gd name="connsiteX14" fmla="*/ 2965175 w 4860322"/>
                <a:gd name="connsiteY14" fmla="*/ 681818 h 681818"/>
                <a:gd name="connsiteX15" fmla="*/ 2231245 w 4860322"/>
                <a:gd name="connsiteY15" fmla="*/ 681818 h 681818"/>
                <a:gd name="connsiteX16" fmla="*/ 1449301 w 4860322"/>
                <a:gd name="connsiteY16" fmla="*/ 681818 h 681818"/>
                <a:gd name="connsiteX17" fmla="*/ 811399 w 4860322"/>
                <a:gd name="connsiteY17" fmla="*/ 681818 h 681818"/>
                <a:gd name="connsiteX18" fmla="*/ 29455 w 4860322"/>
                <a:gd name="connsiteY18" fmla="*/ 681818 h 681818"/>
                <a:gd name="connsiteX19" fmla="*/ 0 w 4860322"/>
                <a:gd name="connsiteY19" fmla="*/ 652363 h 681818"/>
                <a:gd name="connsiteX20" fmla="*/ 0 w 4860322"/>
                <a:gd name="connsiteY20" fmla="*/ 29455 h 6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60322" h="681818" fill="none" extrusionOk="0">
                  <a:moveTo>
                    <a:pt x="0" y="29455"/>
                  </a:moveTo>
                  <a:cubicBezTo>
                    <a:pt x="2121" y="11611"/>
                    <a:pt x="10945" y="33"/>
                    <a:pt x="29455" y="0"/>
                  </a:cubicBezTo>
                  <a:cubicBezTo>
                    <a:pt x="279940" y="-7109"/>
                    <a:pt x="375111" y="-12761"/>
                    <a:pt x="715371" y="0"/>
                  </a:cubicBezTo>
                  <a:cubicBezTo>
                    <a:pt x="1055631" y="12761"/>
                    <a:pt x="1217423" y="-19029"/>
                    <a:pt x="1353273" y="0"/>
                  </a:cubicBezTo>
                  <a:cubicBezTo>
                    <a:pt x="1489123" y="19029"/>
                    <a:pt x="1821375" y="-24603"/>
                    <a:pt x="2039189" y="0"/>
                  </a:cubicBezTo>
                  <a:cubicBezTo>
                    <a:pt x="2257003" y="24603"/>
                    <a:pt x="2401118" y="18675"/>
                    <a:pt x="2677091" y="0"/>
                  </a:cubicBezTo>
                  <a:cubicBezTo>
                    <a:pt x="2953064" y="-18675"/>
                    <a:pt x="2954378" y="-837"/>
                    <a:pt x="3218964" y="0"/>
                  </a:cubicBezTo>
                  <a:cubicBezTo>
                    <a:pt x="3483550" y="837"/>
                    <a:pt x="3733500" y="12591"/>
                    <a:pt x="4000909" y="0"/>
                  </a:cubicBezTo>
                  <a:cubicBezTo>
                    <a:pt x="4268319" y="-12591"/>
                    <a:pt x="4600807" y="-32461"/>
                    <a:pt x="4830867" y="0"/>
                  </a:cubicBezTo>
                  <a:cubicBezTo>
                    <a:pt x="4847991" y="-1405"/>
                    <a:pt x="4858640" y="13601"/>
                    <a:pt x="4860322" y="29455"/>
                  </a:cubicBezTo>
                  <a:cubicBezTo>
                    <a:pt x="4869394" y="193632"/>
                    <a:pt x="4834780" y="495167"/>
                    <a:pt x="4860322" y="652363"/>
                  </a:cubicBezTo>
                  <a:cubicBezTo>
                    <a:pt x="4862951" y="671021"/>
                    <a:pt x="4845952" y="684255"/>
                    <a:pt x="4830867" y="681818"/>
                  </a:cubicBezTo>
                  <a:cubicBezTo>
                    <a:pt x="4579807" y="672772"/>
                    <a:pt x="4507585" y="701575"/>
                    <a:pt x="4240979" y="681818"/>
                  </a:cubicBezTo>
                  <a:cubicBezTo>
                    <a:pt x="3974373" y="662061"/>
                    <a:pt x="3871875" y="651832"/>
                    <a:pt x="3555063" y="681818"/>
                  </a:cubicBezTo>
                  <a:cubicBezTo>
                    <a:pt x="3238251" y="711804"/>
                    <a:pt x="3127072" y="690260"/>
                    <a:pt x="2965175" y="681818"/>
                  </a:cubicBezTo>
                  <a:cubicBezTo>
                    <a:pt x="2803278" y="673376"/>
                    <a:pt x="2404255" y="687617"/>
                    <a:pt x="2231245" y="681818"/>
                  </a:cubicBezTo>
                  <a:cubicBezTo>
                    <a:pt x="2058235" y="676020"/>
                    <a:pt x="1629125" y="675301"/>
                    <a:pt x="1449301" y="681818"/>
                  </a:cubicBezTo>
                  <a:cubicBezTo>
                    <a:pt x="1269477" y="688335"/>
                    <a:pt x="1049346" y="679088"/>
                    <a:pt x="811399" y="681818"/>
                  </a:cubicBezTo>
                  <a:cubicBezTo>
                    <a:pt x="573452" y="684548"/>
                    <a:pt x="343973" y="657762"/>
                    <a:pt x="29455" y="681818"/>
                  </a:cubicBezTo>
                  <a:cubicBezTo>
                    <a:pt x="13341" y="682573"/>
                    <a:pt x="-1177" y="670162"/>
                    <a:pt x="0" y="652363"/>
                  </a:cubicBezTo>
                  <a:cubicBezTo>
                    <a:pt x="5648" y="342926"/>
                    <a:pt x="-7398" y="239093"/>
                    <a:pt x="0" y="29455"/>
                  </a:cubicBezTo>
                  <a:close/>
                </a:path>
                <a:path w="4860322" h="681818" stroke="0" extrusionOk="0">
                  <a:moveTo>
                    <a:pt x="0" y="29455"/>
                  </a:moveTo>
                  <a:cubicBezTo>
                    <a:pt x="-2174" y="12205"/>
                    <a:pt x="12576" y="-1549"/>
                    <a:pt x="29455" y="0"/>
                  </a:cubicBezTo>
                  <a:cubicBezTo>
                    <a:pt x="246014" y="38797"/>
                    <a:pt x="564518" y="16313"/>
                    <a:pt x="811399" y="0"/>
                  </a:cubicBezTo>
                  <a:cubicBezTo>
                    <a:pt x="1058280" y="-16313"/>
                    <a:pt x="1220871" y="-7585"/>
                    <a:pt x="1353273" y="0"/>
                  </a:cubicBezTo>
                  <a:cubicBezTo>
                    <a:pt x="1485675" y="7585"/>
                    <a:pt x="1728845" y="-28496"/>
                    <a:pt x="1991175" y="0"/>
                  </a:cubicBezTo>
                  <a:cubicBezTo>
                    <a:pt x="2253505" y="28496"/>
                    <a:pt x="2302798" y="-10101"/>
                    <a:pt x="2533048" y="0"/>
                  </a:cubicBezTo>
                  <a:cubicBezTo>
                    <a:pt x="2763298" y="10101"/>
                    <a:pt x="2970823" y="16110"/>
                    <a:pt x="3122936" y="0"/>
                  </a:cubicBezTo>
                  <a:cubicBezTo>
                    <a:pt x="3275049" y="-16110"/>
                    <a:pt x="3487269" y="28465"/>
                    <a:pt x="3760838" y="0"/>
                  </a:cubicBezTo>
                  <a:cubicBezTo>
                    <a:pt x="4034407" y="-28465"/>
                    <a:pt x="4399392" y="50958"/>
                    <a:pt x="4830867" y="0"/>
                  </a:cubicBezTo>
                  <a:cubicBezTo>
                    <a:pt x="4846150" y="694"/>
                    <a:pt x="4857514" y="11346"/>
                    <a:pt x="4860322" y="29455"/>
                  </a:cubicBezTo>
                  <a:cubicBezTo>
                    <a:pt x="4842572" y="289011"/>
                    <a:pt x="4836435" y="467239"/>
                    <a:pt x="4860322" y="652363"/>
                  </a:cubicBezTo>
                  <a:cubicBezTo>
                    <a:pt x="4859043" y="671562"/>
                    <a:pt x="4845930" y="683375"/>
                    <a:pt x="4830867" y="681818"/>
                  </a:cubicBezTo>
                  <a:cubicBezTo>
                    <a:pt x="4655995" y="666655"/>
                    <a:pt x="4502202" y="681986"/>
                    <a:pt x="4240979" y="681818"/>
                  </a:cubicBezTo>
                  <a:cubicBezTo>
                    <a:pt x="3979756" y="681650"/>
                    <a:pt x="3962901" y="672420"/>
                    <a:pt x="3699106" y="681818"/>
                  </a:cubicBezTo>
                  <a:cubicBezTo>
                    <a:pt x="3435311" y="691216"/>
                    <a:pt x="3289999" y="714060"/>
                    <a:pt x="2917161" y="681818"/>
                  </a:cubicBezTo>
                  <a:cubicBezTo>
                    <a:pt x="2544323" y="649576"/>
                    <a:pt x="2515462" y="655815"/>
                    <a:pt x="2135217" y="681818"/>
                  </a:cubicBezTo>
                  <a:cubicBezTo>
                    <a:pt x="1754972" y="707821"/>
                    <a:pt x="1586078" y="672585"/>
                    <a:pt x="1353273" y="681818"/>
                  </a:cubicBezTo>
                  <a:cubicBezTo>
                    <a:pt x="1120468" y="691051"/>
                    <a:pt x="1018519" y="668051"/>
                    <a:pt x="715371" y="681818"/>
                  </a:cubicBezTo>
                  <a:cubicBezTo>
                    <a:pt x="412223" y="695585"/>
                    <a:pt x="320276" y="709458"/>
                    <a:pt x="29455" y="681818"/>
                  </a:cubicBezTo>
                  <a:cubicBezTo>
                    <a:pt x="11774" y="682125"/>
                    <a:pt x="1604" y="666783"/>
                    <a:pt x="0" y="652363"/>
                  </a:cubicBezTo>
                  <a:cubicBezTo>
                    <a:pt x="-28120" y="459116"/>
                    <a:pt x="21865" y="246770"/>
                    <a:pt x="0" y="29455"/>
                  </a:cubicBezTo>
                  <a:close/>
                </a:path>
              </a:pathLst>
            </a:custGeom>
            <a:solidFill>
              <a:srgbClr val="0FBAA7"/>
            </a:solidFill>
            <a:ln w="28575">
              <a:solidFill>
                <a:srgbClr val="0FBAA7"/>
              </a:solidFill>
              <a:extLst>
                <a:ext uri="{C807C97D-BFC1-408E-A445-0C87EB9F89A2}">
                  <ask:lineSketchStyleProps xmlns:ask="http://schemas.microsoft.com/office/drawing/2018/sketchyshapes" sd="3447529729">
                    <a:prstGeom prst="roundRect">
                      <a:avLst>
                        <a:gd name="adj" fmla="val 432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ts val="1100"/>
                </a:lnSpc>
              </a:pPr>
              <a:r>
                <a:rPr lang="en-GB" sz="1100" b="1">
                  <a:effectLst/>
                  <a:latin typeface="Segoe UI"/>
                  <a:ea typeface="Baskerville"/>
                  <a:cs typeface="Baskerville"/>
                </a:rPr>
                <a:t>South Petherton and Somerton </a:t>
              </a:r>
              <a:r>
                <a:rPr lang="en-GB" sz="1100">
                  <a:effectLst/>
                  <a:latin typeface="Segoe UI"/>
                  <a:ea typeface="Baskerville"/>
                  <a:cs typeface="Segoe UI"/>
                </a:rPr>
                <a:t>–</a:t>
              </a:r>
              <a:r>
                <a:rPr lang="en-GB" sz="1100">
                  <a:effectLst/>
                  <a:latin typeface="Segoe UI"/>
                  <a:ea typeface="Baskerville"/>
                  <a:cs typeface="Baskerville"/>
                </a:rPr>
                <a:t> Enabling health and social care partners to use </a:t>
              </a:r>
              <a:r>
                <a:rPr lang="en-GB" sz="1100">
                  <a:latin typeface="Segoe UI"/>
                  <a:ea typeface="Baskerville"/>
                  <a:cs typeface="Baskerville"/>
                </a:rPr>
                <a:t>the Martock Information Centre and other hubs</a:t>
              </a:r>
              <a:r>
                <a:rPr lang="en-GB" sz="1100">
                  <a:effectLst/>
                  <a:latin typeface="Segoe UI"/>
                  <a:ea typeface="Baskerville"/>
                  <a:cs typeface="Baskerville"/>
                </a:rPr>
                <a:t>, schools and community venues to meet people within their community, reducing travel anxiety and bringing more services closer to families.</a:t>
              </a:r>
              <a:r>
                <a:rPr lang="en-GB" sz="1100">
                  <a:latin typeface="Segoe UI"/>
                  <a:ea typeface="Baskerville"/>
                  <a:cs typeface="Baskerville"/>
                </a:rPr>
                <a:t> </a:t>
              </a:r>
              <a:endParaRPr lang="en-GB" sz="1100">
                <a:effectLst/>
                <a:latin typeface="Baskerville"/>
                <a:ea typeface="Baskerville"/>
                <a:cs typeface="Baskerville"/>
              </a:endParaRPr>
            </a:p>
          </p:txBody>
        </p:sp>
        <p:sp>
          <p:nvSpPr>
            <p:cNvPr id="5" name="Rectangle: Rounded Corners 4">
              <a:extLst>
                <a:ext uri="{FF2B5EF4-FFF2-40B4-BE49-F238E27FC236}">
                  <a16:creationId xmlns:a16="http://schemas.microsoft.com/office/drawing/2014/main" id="{6854FA4C-4370-BAA1-5C5C-F4E2634CDCC5}"/>
                </a:ext>
              </a:extLst>
            </p:cNvPr>
            <p:cNvSpPr/>
            <p:nvPr/>
          </p:nvSpPr>
          <p:spPr>
            <a:xfrm>
              <a:off x="6683307" y="4643330"/>
              <a:ext cx="4029081" cy="456094"/>
            </a:xfrm>
            <a:custGeom>
              <a:avLst/>
              <a:gdLst>
                <a:gd name="connsiteX0" fmla="*/ 0 w 4029081"/>
                <a:gd name="connsiteY0" fmla="*/ 19703 h 456094"/>
                <a:gd name="connsiteX1" fmla="*/ 19703 w 4029081"/>
                <a:gd name="connsiteY1" fmla="*/ 0 h 456094"/>
                <a:gd name="connsiteX2" fmla="*/ 764442 w 4029081"/>
                <a:gd name="connsiteY2" fmla="*/ 0 h 456094"/>
                <a:gd name="connsiteX3" fmla="*/ 1429388 w 4029081"/>
                <a:gd name="connsiteY3" fmla="*/ 0 h 456094"/>
                <a:gd name="connsiteX4" fmla="*/ 2134231 w 4029081"/>
                <a:gd name="connsiteY4" fmla="*/ 0 h 456094"/>
                <a:gd name="connsiteX5" fmla="*/ 2839073 w 4029081"/>
                <a:gd name="connsiteY5" fmla="*/ 0 h 456094"/>
                <a:gd name="connsiteX6" fmla="*/ 4009378 w 4029081"/>
                <a:gd name="connsiteY6" fmla="*/ 0 h 456094"/>
                <a:gd name="connsiteX7" fmla="*/ 4029081 w 4029081"/>
                <a:gd name="connsiteY7" fmla="*/ 19703 h 456094"/>
                <a:gd name="connsiteX8" fmla="*/ 4029081 w 4029081"/>
                <a:gd name="connsiteY8" fmla="*/ 436391 h 456094"/>
                <a:gd name="connsiteX9" fmla="*/ 4009378 w 4029081"/>
                <a:gd name="connsiteY9" fmla="*/ 456094 h 456094"/>
                <a:gd name="connsiteX10" fmla="*/ 3384329 w 4029081"/>
                <a:gd name="connsiteY10" fmla="*/ 456094 h 456094"/>
                <a:gd name="connsiteX11" fmla="*/ 2719383 w 4029081"/>
                <a:gd name="connsiteY11" fmla="*/ 456094 h 456094"/>
                <a:gd name="connsiteX12" fmla="*/ 2054437 w 4029081"/>
                <a:gd name="connsiteY12" fmla="*/ 456094 h 456094"/>
                <a:gd name="connsiteX13" fmla="*/ 1389491 w 4029081"/>
                <a:gd name="connsiteY13" fmla="*/ 456094 h 456094"/>
                <a:gd name="connsiteX14" fmla="*/ 804339 w 4029081"/>
                <a:gd name="connsiteY14" fmla="*/ 456094 h 456094"/>
                <a:gd name="connsiteX15" fmla="*/ 19703 w 4029081"/>
                <a:gd name="connsiteY15" fmla="*/ 456094 h 456094"/>
                <a:gd name="connsiteX16" fmla="*/ 0 w 4029081"/>
                <a:gd name="connsiteY16" fmla="*/ 436391 h 456094"/>
                <a:gd name="connsiteX17" fmla="*/ 0 w 4029081"/>
                <a:gd name="connsiteY17" fmla="*/ 19703 h 4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29081" h="456094" fill="none" extrusionOk="0">
                  <a:moveTo>
                    <a:pt x="0" y="19703"/>
                  </a:moveTo>
                  <a:cubicBezTo>
                    <a:pt x="-2337" y="9329"/>
                    <a:pt x="9462" y="-739"/>
                    <a:pt x="19703" y="0"/>
                  </a:cubicBezTo>
                  <a:cubicBezTo>
                    <a:pt x="173087" y="7405"/>
                    <a:pt x="409120" y="-9949"/>
                    <a:pt x="764442" y="0"/>
                  </a:cubicBezTo>
                  <a:cubicBezTo>
                    <a:pt x="1119764" y="9949"/>
                    <a:pt x="1210863" y="15579"/>
                    <a:pt x="1429388" y="0"/>
                  </a:cubicBezTo>
                  <a:cubicBezTo>
                    <a:pt x="1647913" y="-15579"/>
                    <a:pt x="1823279" y="16530"/>
                    <a:pt x="2134231" y="0"/>
                  </a:cubicBezTo>
                  <a:cubicBezTo>
                    <a:pt x="2445183" y="-16530"/>
                    <a:pt x="2498181" y="6897"/>
                    <a:pt x="2839073" y="0"/>
                  </a:cubicBezTo>
                  <a:cubicBezTo>
                    <a:pt x="3179965" y="-6897"/>
                    <a:pt x="3493458" y="56886"/>
                    <a:pt x="4009378" y="0"/>
                  </a:cubicBezTo>
                  <a:cubicBezTo>
                    <a:pt x="4020939" y="405"/>
                    <a:pt x="4028475" y="10295"/>
                    <a:pt x="4029081" y="19703"/>
                  </a:cubicBezTo>
                  <a:cubicBezTo>
                    <a:pt x="4018864" y="139780"/>
                    <a:pt x="4014045" y="338255"/>
                    <a:pt x="4029081" y="436391"/>
                  </a:cubicBezTo>
                  <a:cubicBezTo>
                    <a:pt x="4027929" y="449333"/>
                    <a:pt x="4019076" y="455753"/>
                    <a:pt x="4009378" y="456094"/>
                  </a:cubicBezTo>
                  <a:cubicBezTo>
                    <a:pt x="3830376" y="460747"/>
                    <a:pt x="3638060" y="445329"/>
                    <a:pt x="3384329" y="456094"/>
                  </a:cubicBezTo>
                  <a:cubicBezTo>
                    <a:pt x="3130598" y="466859"/>
                    <a:pt x="2875930" y="443836"/>
                    <a:pt x="2719383" y="456094"/>
                  </a:cubicBezTo>
                  <a:cubicBezTo>
                    <a:pt x="2562836" y="468352"/>
                    <a:pt x="2343162" y="468528"/>
                    <a:pt x="2054437" y="456094"/>
                  </a:cubicBezTo>
                  <a:cubicBezTo>
                    <a:pt x="1765712" y="443660"/>
                    <a:pt x="1636121" y="476653"/>
                    <a:pt x="1389491" y="456094"/>
                  </a:cubicBezTo>
                  <a:cubicBezTo>
                    <a:pt x="1142861" y="435535"/>
                    <a:pt x="1035424" y="457479"/>
                    <a:pt x="804339" y="456094"/>
                  </a:cubicBezTo>
                  <a:cubicBezTo>
                    <a:pt x="573254" y="454709"/>
                    <a:pt x="330041" y="438015"/>
                    <a:pt x="19703" y="456094"/>
                  </a:cubicBezTo>
                  <a:cubicBezTo>
                    <a:pt x="9706" y="458170"/>
                    <a:pt x="-95" y="446540"/>
                    <a:pt x="0" y="436391"/>
                  </a:cubicBezTo>
                  <a:cubicBezTo>
                    <a:pt x="14772" y="275465"/>
                    <a:pt x="7225" y="122257"/>
                    <a:pt x="0" y="19703"/>
                  </a:cubicBezTo>
                  <a:close/>
                </a:path>
                <a:path w="4029081" h="456094" stroke="0" extrusionOk="0">
                  <a:moveTo>
                    <a:pt x="0" y="19703"/>
                  </a:moveTo>
                  <a:cubicBezTo>
                    <a:pt x="-1736" y="8037"/>
                    <a:pt x="8030" y="-2007"/>
                    <a:pt x="19703" y="0"/>
                  </a:cubicBezTo>
                  <a:cubicBezTo>
                    <a:pt x="299776" y="-30812"/>
                    <a:pt x="499993" y="22121"/>
                    <a:pt x="764442" y="0"/>
                  </a:cubicBezTo>
                  <a:cubicBezTo>
                    <a:pt x="1028891" y="-22121"/>
                    <a:pt x="1106326" y="3482"/>
                    <a:pt x="1309698" y="0"/>
                  </a:cubicBezTo>
                  <a:cubicBezTo>
                    <a:pt x="1513070" y="-3482"/>
                    <a:pt x="1682322" y="1096"/>
                    <a:pt x="1934747" y="0"/>
                  </a:cubicBezTo>
                  <a:cubicBezTo>
                    <a:pt x="2187172" y="-1096"/>
                    <a:pt x="2290959" y="-8248"/>
                    <a:pt x="2480003" y="0"/>
                  </a:cubicBezTo>
                  <a:cubicBezTo>
                    <a:pt x="2669047" y="8248"/>
                    <a:pt x="2782589" y="3003"/>
                    <a:pt x="3065155" y="0"/>
                  </a:cubicBezTo>
                  <a:cubicBezTo>
                    <a:pt x="3347721" y="-3003"/>
                    <a:pt x="3560534" y="25618"/>
                    <a:pt x="4009378" y="0"/>
                  </a:cubicBezTo>
                  <a:cubicBezTo>
                    <a:pt x="4020526" y="-1986"/>
                    <a:pt x="4030001" y="9293"/>
                    <a:pt x="4029081" y="19703"/>
                  </a:cubicBezTo>
                  <a:cubicBezTo>
                    <a:pt x="4043372" y="223518"/>
                    <a:pt x="4024492" y="310267"/>
                    <a:pt x="4029081" y="436391"/>
                  </a:cubicBezTo>
                  <a:cubicBezTo>
                    <a:pt x="4029276" y="447636"/>
                    <a:pt x="4021598" y="453773"/>
                    <a:pt x="4009378" y="456094"/>
                  </a:cubicBezTo>
                  <a:cubicBezTo>
                    <a:pt x="3793664" y="448615"/>
                    <a:pt x="3499430" y="436268"/>
                    <a:pt x="3344432" y="456094"/>
                  </a:cubicBezTo>
                  <a:cubicBezTo>
                    <a:pt x="3189434" y="475920"/>
                    <a:pt x="2883533" y="463130"/>
                    <a:pt x="2599693" y="456094"/>
                  </a:cubicBezTo>
                  <a:cubicBezTo>
                    <a:pt x="2315853" y="449058"/>
                    <a:pt x="2323983" y="465139"/>
                    <a:pt x="2054437" y="456094"/>
                  </a:cubicBezTo>
                  <a:cubicBezTo>
                    <a:pt x="1784891" y="447049"/>
                    <a:pt x="1609057" y="423640"/>
                    <a:pt x="1309698" y="456094"/>
                  </a:cubicBezTo>
                  <a:cubicBezTo>
                    <a:pt x="1010339" y="488548"/>
                    <a:pt x="367626" y="408345"/>
                    <a:pt x="19703" y="456094"/>
                  </a:cubicBezTo>
                  <a:cubicBezTo>
                    <a:pt x="6582" y="455918"/>
                    <a:pt x="2014" y="448783"/>
                    <a:pt x="0" y="436391"/>
                  </a:cubicBezTo>
                  <a:cubicBezTo>
                    <a:pt x="-7860" y="313390"/>
                    <a:pt x="14368" y="186974"/>
                    <a:pt x="0" y="19703"/>
                  </a:cubicBezTo>
                  <a:close/>
                </a:path>
              </a:pathLst>
            </a:custGeom>
            <a:solidFill>
              <a:srgbClr val="5888C7"/>
            </a:solidFill>
            <a:ln w="28575">
              <a:solidFill>
                <a:srgbClr val="5888C7"/>
              </a:solidFill>
              <a:extLst>
                <a:ext uri="{C807C97D-BFC1-408E-A445-0C87EB9F89A2}">
                  <ask:lineSketchStyleProps xmlns:ask="http://schemas.microsoft.com/office/drawing/2018/sketchyshapes" sd="3447529729">
                    <a:prstGeom prst="roundRect">
                      <a:avLst>
                        <a:gd name="adj" fmla="val 432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ts val="1100"/>
                </a:lnSpc>
              </a:pPr>
              <a:r>
                <a:rPr lang="en-GB" sz="1100" b="1">
                  <a:effectLst/>
                  <a:latin typeface="Segoe UI"/>
                  <a:ea typeface="Baskerville"/>
                  <a:cs typeface="Baskerville"/>
                </a:rPr>
                <a:t>Yeovil </a:t>
              </a:r>
              <a:r>
                <a:rPr lang="en-GB" sz="1100">
                  <a:effectLst/>
                  <a:latin typeface="Segoe UI"/>
                  <a:ea typeface="Baskerville"/>
                  <a:cs typeface="Segoe UI"/>
                </a:rPr>
                <a:t>–</a:t>
              </a:r>
              <a:r>
                <a:rPr lang="en-GB" sz="1100">
                  <a:effectLst/>
                  <a:latin typeface="Segoe UI"/>
                  <a:ea typeface="Baskerville"/>
                  <a:cs typeface="Baskerville"/>
                </a:rPr>
                <a:t> Supporting the County Lines Creative Project in partnership with Yeovil College and Bucklers Mead Academy</a:t>
              </a:r>
              <a:endParaRPr lang="en-GB" sz="1100">
                <a:effectLst/>
                <a:highlight>
                  <a:srgbClr val="FFFF00"/>
                </a:highlight>
                <a:latin typeface="Segoe UI"/>
                <a:ea typeface="Baskerville"/>
                <a:cs typeface="Baskerville"/>
              </a:endParaRPr>
            </a:p>
          </p:txBody>
        </p:sp>
        <p:sp>
          <p:nvSpPr>
            <p:cNvPr id="6" name="Rectangle: Rounded Corners 5">
              <a:extLst>
                <a:ext uri="{FF2B5EF4-FFF2-40B4-BE49-F238E27FC236}">
                  <a16:creationId xmlns:a16="http://schemas.microsoft.com/office/drawing/2014/main" id="{07F1553C-818D-2BCB-34ED-CAAA72B57302}"/>
                </a:ext>
              </a:extLst>
            </p:cNvPr>
            <p:cNvSpPr/>
            <p:nvPr/>
          </p:nvSpPr>
          <p:spPr>
            <a:xfrm>
              <a:off x="9635103" y="3110330"/>
              <a:ext cx="1782306" cy="1274526"/>
            </a:xfrm>
            <a:custGeom>
              <a:avLst/>
              <a:gdLst>
                <a:gd name="connsiteX0" fmla="*/ 0 w 1782306"/>
                <a:gd name="connsiteY0" fmla="*/ 55060 h 1274526"/>
                <a:gd name="connsiteX1" fmla="*/ 55060 w 1782306"/>
                <a:gd name="connsiteY1" fmla="*/ 0 h 1274526"/>
                <a:gd name="connsiteX2" fmla="*/ 562290 w 1782306"/>
                <a:gd name="connsiteY2" fmla="*/ 0 h 1274526"/>
                <a:gd name="connsiteX3" fmla="*/ 1153129 w 1782306"/>
                <a:gd name="connsiteY3" fmla="*/ 0 h 1274526"/>
                <a:gd name="connsiteX4" fmla="*/ 1727246 w 1782306"/>
                <a:gd name="connsiteY4" fmla="*/ 0 h 1274526"/>
                <a:gd name="connsiteX5" fmla="*/ 1782306 w 1782306"/>
                <a:gd name="connsiteY5" fmla="*/ 55060 h 1274526"/>
                <a:gd name="connsiteX6" fmla="*/ 1782306 w 1782306"/>
                <a:gd name="connsiteY6" fmla="*/ 602331 h 1274526"/>
                <a:gd name="connsiteX7" fmla="*/ 1782306 w 1782306"/>
                <a:gd name="connsiteY7" fmla="*/ 1219466 h 1274526"/>
                <a:gd name="connsiteX8" fmla="*/ 1727246 w 1782306"/>
                <a:gd name="connsiteY8" fmla="*/ 1274526 h 1274526"/>
                <a:gd name="connsiteX9" fmla="*/ 1220016 w 1782306"/>
                <a:gd name="connsiteY9" fmla="*/ 1274526 h 1274526"/>
                <a:gd name="connsiteX10" fmla="*/ 712786 w 1782306"/>
                <a:gd name="connsiteY10" fmla="*/ 1274526 h 1274526"/>
                <a:gd name="connsiteX11" fmla="*/ 55060 w 1782306"/>
                <a:gd name="connsiteY11" fmla="*/ 1274526 h 1274526"/>
                <a:gd name="connsiteX12" fmla="*/ 0 w 1782306"/>
                <a:gd name="connsiteY12" fmla="*/ 1219466 h 1274526"/>
                <a:gd name="connsiteX13" fmla="*/ 0 w 1782306"/>
                <a:gd name="connsiteY13" fmla="*/ 625619 h 1274526"/>
                <a:gd name="connsiteX14" fmla="*/ 0 w 1782306"/>
                <a:gd name="connsiteY14" fmla="*/ 55060 h 127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82306" h="1274526" fill="none" extrusionOk="0">
                  <a:moveTo>
                    <a:pt x="0" y="55060"/>
                  </a:moveTo>
                  <a:cubicBezTo>
                    <a:pt x="-6652" y="24128"/>
                    <a:pt x="26562" y="1432"/>
                    <a:pt x="55060" y="0"/>
                  </a:cubicBezTo>
                  <a:cubicBezTo>
                    <a:pt x="279998" y="5173"/>
                    <a:pt x="395521" y="-6084"/>
                    <a:pt x="562290" y="0"/>
                  </a:cubicBezTo>
                  <a:cubicBezTo>
                    <a:pt x="729059" y="6084"/>
                    <a:pt x="1029735" y="16917"/>
                    <a:pt x="1153129" y="0"/>
                  </a:cubicBezTo>
                  <a:cubicBezTo>
                    <a:pt x="1276523" y="-16917"/>
                    <a:pt x="1468299" y="-4427"/>
                    <a:pt x="1727246" y="0"/>
                  </a:cubicBezTo>
                  <a:cubicBezTo>
                    <a:pt x="1759691" y="-5323"/>
                    <a:pt x="1784491" y="21864"/>
                    <a:pt x="1782306" y="55060"/>
                  </a:cubicBezTo>
                  <a:cubicBezTo>
                    <a:pt x="1778463" y="275154"/>
                    <a:pt x="1760002" y="415643"/>
                    <a:pt x="1782306" y="602331"/>
                  </a:cubicBezTo>
                  <a:cubicBezTo>
                    <a:pt x="1804610" y="789019"/>
                    <a:pt x="1756377" y="938223"/>
                    <a:pt x="1782306" y="1219466"/>
                  </a:cubicBezTo>
                  <a:cubicBezTo>
                    <a:pt x="1779143" y="1253462"/>
                    <a:pt x="1759574" y="1272265"/>
                    <a:pt x="1727246" y="1274526"/>
                  </a:cubicBezTo>
                  <a:cubicBezTo>
                    <a:pt x="1487953" y="1258389"/>
                    <a:pt x="1402539" y="1252077"/>
                    <a:pt x="1220016" y="1274526"/>
                  </a:cubicBezTo>
                  <a:cubicBezTo>
                    <a:pt x="1037493" y="1296976"/>
                    <a:pt x="878237" y="1285357"/>
                    <a:pt x="712786" y="1274526"/>
                  </a:cubicBezTo>
                  <a:cubicBezTo>
                    <a:pt x="547335" y="1263696"/>
                    <a:pt x="196316" y="1283339"/>
                    <a:pt x="55060" y="1274526"/>
                  </a:cubicBezTo>
                  <a:cubicBezTo>
                    <a:pt x="29071" y="1278543"/>
                    <a:pt x="-667" y="1249014"/>
                    <a:pt x="0" y="1219466"/>
                  </a:cubicBezTo>
                  <a:cubicBezTo>
                    <a:pt x="1146" y="1014752"/>
                    <a:pt x="-13028" y="799239"/>
                    <a:pt x="0" y="625619"/>
                  </a:cubicBezTo>
                  <a:cubicBezTo>
                    <a:pt x="13028" y="451999"/>
                    <a:pt x="2540" y="251253"/>
                    <a:pt x="0" y="55060"/>
                  </a:cubicBezTo>
                  <a:close/>
                </a:path>
                <a:path w="1782306" h="1274526" stroke="0" extrusionOk="0">
                  <a:moveTo>
                    <a:pt x="0" y="55060"/>
                  </a:moveTo>
                  <a:cubicBezTo>
                    <a:pt x="-3069" y="23264"/>
                    <a:pt x="23296" y="-3437"/>
                    <a:pt x="55060" y="0"/>
                  </a:cubicBezTo>
                  <a:cubicBezTo>
                    <a:pt x="263949" y="2711"/>
                    <a:pt x="381331" y="28109"/>
                    <a:pt x="645899" y="0"/>
                  </a:cubicBezTo>
                  <a:cubicBezTo>
                    <a:pt x="910467" y="-28109"/>
                    <a:pt x="1039745" y="-984"/>
                    <a:pt x="1153129" y="0"/>
                  </a:cubicBezTo>
                  <a:cubicBezTo>
                    <a:pt x="1266513" y="984"/>
                    <a:pt x="1495256" y="24674"/>
                    <a:pt x="1727246" y="0"/>
                  </a:cubicBezTo>
                  <a:cubicBezTo>
                    <a:pt x="1760938" y="1092"/>
                    <a:pt x="1780016" y="26996"/>
                    <a:pt x="1782306" y="55060"/>
                  </a:cubicBezTo>
                  <a:cubicBezTo>
                    <a:pt x="1779704" y="337258"/>
                    <a:pt x="1777287" y="429688"/>
                    <a:pt x="1782306" y="637263"/>
                  </a:cubicBezTo>
                  <a:cubicBezTo>
                    <a:pt x="1787325" y="844838"/>
                    <a:pt x="1810303" y="1030321"/>
                    <a:pt x="1782306" y="1219466"/>
                  </a:cubicBezTo>
                  <a:cubicBezTo>
                    <a:pt x="1779661" y="1251739"/>
                    <a:pt x="1752516" y="1271157"/>
                    <a:pt x="1727246" y="1274526"/>
                  </a:cubicBezTo>
                  <a:cubicBezTo>
                    <a:pt x="1468455" y="1257974"/>
                    <a:pt x="1380891" y="1289428"/>
                    <a:pt x="1153129" y="1274526"/>
                  </a:cubicBezTo>
                  <a:cubicBezTo>
                    <a:pt x="925367" y="1259624"/>
                    <a:pt x="788994" y="1284841"/>
                    <a:pt x="629177" y="1274526"/>
                  </a:cubicBezTo>
                  <a:cubicBezTo>
                    <a:pt x="469360" y="1264211"/>
                    <a:pt x="306839" y="1247390"/>
                    <a:pt x="55060" y="1274526"/>
                  </a:cubicBezTo>
                  <a:cubicBezTo>
                    <a:pt x="27806" y="1271305"/>
                    <a:pt x="-6244" y="1247002"/>
                    <a:pt x="0" y="1219466"/>
                  </a:cubicBezTo>
                  <a:cubicBezTo>
                    <a:pt x="18969" y="1025304"/>
                    <a:pt x="15392" y="906185"/>
                    <a:pt x="0" y="637263"/>
                  </a:cubicBezTo>
                  <a:cubicBezTo>
                    <a:pt x="-15392" y="368341"/>
                    <a:pt x="-18316" y="277223"/>
                    <a:pt x="0" y="55060"/>
                  </a:cubicBezTo>
                  <a:close/>
                </a:path>
              </a:pathLst>
            </a:custGeom>
            <a:solidFill>
              <a:srgbClr val="CD6543"/>
            </a:solidFill>
            <a:ln w="28575">
              <a:solidFill>
                <a:srgbClr val="CD6543"/>
              </a:solidFill>
              <a:extLst>
                <a:ext uri="{C807C97D-BFC1-408E-A445-0C87EB9F89A2}">
                  <ask:lineSketchStyleProps xmlns:ask="http://schemas.microsoft.com/office/drawing/2018/sketchyshapes" sd="3447529729">
                    <a:prstGeom prst="roundRect">
                      <a:avLst>
                        <a:gd name="adj" fmla="val 432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ts val="1100"/>
                </a:lnSpc>
              </a:pPr>
              <a:r>
                <a:rPr lang="en-GB" sz="1100" b="1">
                  <a:effectLst/>
                  <a:latin typeface="Segoe UI"/>
                  <a:ea typeface="Calibri"/>
                  <a:cs typeface="Segoe UI"/>
                </a:rPr>
                <a:t>Wincanton, Castle Cary and Bruton </a:t>
              </a:r>
              <a:r>
                <a:rPr lang="en-GB" sz="1100">
                  <a:effectLst/>
                  <a:latin typeface="Segoe UI"/>
                  <a:ea typeface="Baskerville"/>
                  <a:cs typeface="Segoe UI"/>
                </a:rPr>
                <a:t>–</a:t>
              </a:r>
              <a:r>
                <a:rPr lang="en-GB" sz="1100" b="1">
                  <a:effectLst/>
                  <a:latin typeface="Segoe UI"/>
                  <a:ea typeface="Calibri"/>
                  <a:cs typeface="Segoe UI"/>
                </a:rPr>
                <a:t> </a:t>
              </a:r>
              <a:r>
                <a:rPr lang="en-GB" sz="1100">
                  <a:effectLst/>
                  <a:latin typeface="Segoe UI"/>
                  <a:ea typeface="Calibri"/>
                  <a:cs typeface="Segoe UI"/>
                </a:rPr>
                <a:t>Working on alternative provision for Children and Young People not attending school due to Social Emotional Mental Health needs. </a:t>
              </a:r>
            </a:p>
            <a:p>
              <a:pPr>
                <a:lnSpc>
                  <a:spcPts val="1100"/>
                </a:lnSpc>
              </a:pPr>
              <a:endParaRPr lang="en-GB" sz="900">
                <a:effectLst/>
                <a:latin typeface="Baskerville"/>
                <a:ea typeface="Baskerville"/>
                <a:cs typeface="Baskerville"/>
              </a:endParaRPr>
            </a:p>
          </p:txBody>
        </p:sp>
        <p:sp>
          <p:nvSpPr>
            <p:cNvPr id="7" name="Rectangle: Rounded Corners 6">
              <a:extLst>
                <a:ext uri="{FF2B5EF4-FFF2-40B4-BE49-F238E27FC236}">
                  <a16:creationId xmlns:a16="http://schemas.microsoft.com/office/drawing/2014/main" id="{F4ED2860-6D25-2AED-3803-BAE7E1F98E99}"/>
                </a:ext>
              </a:extLst>
            </p:cNvPr>
            <p:cNvSpPr/>
            <p:nvPr/>
          </p:nvSpPr>
          <p:spPr>
            <a:xfrm>
              <a:off x="7879413" y="2899514"/>
              <a:ext cx="1627363" cy="1112683"/>
            </a:xfrm>
            <a:custGeom>
              <a:avLst/>
              <a:gdLst>
                <a:gd name="connsiteX0" fmla="*/ 0 w 1627363"/>
                <a:gd name="connsiteY0" fmla="*/ 48068 h 1112683"/>
                <a:gd name="connsiteX1" fmla="*/ 48068 w 1627363"/>
                <a:gd name="connsiteY1" fmla="*/ 0 h 1112683"/>
                <a:gd name="connsiteX2" fmla="*/ 512540 w 1627363"/>
                <a:gd name="connsiteY2" fmla="*/ 0 h 1112683"/>
                <a:gd name="connsiteX3" fmla="*/ 1053574 w 1627363"/>
                <a:gd name="connsiteY3" fmla="*/ 0 h 1112683"/>
                <a:gd name="connsiteX4" fmla="*/ 1579295 w 1627363"/>
                <a:gd name="connsiteY4" fmla="*/ 0 h 1112683"/>
                <a:gd name="connsiteX5" fmla="*/ 1627363 w 1627363"/>
                <a:gd name="connsiteY5" fmla="*/ 48068 h 1112683"/>
                <a:gd name="connsiteX6" fmla="*/ 1627363 w 1627363"/>
                <a:gd name="connsiteY6" fmla="*/ 525845 h 1112683"/>
                <a:gd name="connsiteX7" fmla="*/ 1627363 w 1627363"/>
                <a:gd name="connsiteY7" fmla="*/ 1064615 h 1112683"/>
                <a:gd name="connsiteX8" fmla="*/ 1579295 w 1627363"/>
                <a:gd name="connsiteY8" fmla="*/ 1112683 h 1112683"/>
                <a:gd name="connsiteX9" fmla="*/ 1114823 w 1627363"/>
                <a:gd name="connsiteY9" fmla="*/ 1112683 h 1112683"/>
                <a:gd name="connsiteX10" fmla="*/ 650351 w 1627363"/>
                <a:gd name="connsiteY10" fmla="*/ 1112683 h 1112683"/>
                <a:gd name="connsiteX11" fmla="*/ 48068 w 1627363"/>
                <a:gd name="connsiteY11" fmla="*/ 1112683 h 1112683"/>
                <a:gd name="connsiteX12" fmla="*/ 0 w 1627363"/>
                <a:gd name="connsiteY12" fmla="*/ 1064615 h 1112683"/>
                <a:gd name="connsiteX13" fmla="*/ 0 w 1627363"/>
                <a:gd name="connsiteY13" fmla="*/ 546176 h 1112683"/>
                <a:gd name="connsiteX14" fmla="*/ 0 w 1627363"/>
                <a:gd name="connsiteY14" fmla="*/ 48068 h 111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7363" h="1112683" fill="none" extrusionOk="0">
                  <a:moveTo>
                    <a:pt x="0" y="48068"/>
                  </a:moveTo>
                  <a:cubicBezTo>
                    <a:pt x="-3215" y="21268"/>
                    <a:pt x="24696" y="2381"/>
                    <a:pt x="48068" y="0"/>
                  </a:cubicBezTo>
                  <a:cubicBezTo>
                    <a:pt x="273130" y="-5067"/>
                    <a:pt x="406326" y="-22966"/>
                    <a:pt x="512540" y="0"/>
                  </a:cubicBezTo>
                  <a:cubicBezTo>
                    <a:pt x="618754" y="22966"/>
                    <a:pt x="912383" y="18800"/>
                    <a:pt x="1053574" y="0"/>
                  </a:cubicBezTo>
                  <a:cubicBezTo>
                    <a:pt x="1194765" y="-18800"/>
                    <a:pt x="1357864" y="14308"/>
                    <a:pt x="1579295" y="0"/>
                  </a:cubicBezTo>
                  <a:cubicBezTo>
                    <a:pt x="1606567" y="-1897"/>
                    <a:pt x="1629295" y="19057"/>
                    <a:pt x="1627363" y="48068"/>
                  </a:cubicBezTo>
                  <a:cubicBezTo>
                    <a:pt x="1613724" y="167525"/>
                    <a:pt x="1636373" y="423615"/>
                    <a:pt x="1627363" y="525845"/>
                  </a:cubicBezTo>
                  <a:cubicBezTo>
                    <a:pt x="1618353" y="628075"/>
                    <a:pt x="1618795" y="952523"/>
                    <a:pt x="1627363" y="1064615"/>
                  </a:cubicBezTo>
                  <a:cubicBezTo>
                    <a:pt x="1624775" y="1094097"/>
                    <a:pt x="1606931" y="1111400"/>
                    <a:pt x="1579295" y="1112683"/>
                  </a:cubicBezTo>
                  <a:cubicBezTo>
                    <a:pt x="1405181" y="1098987"/>
                    <a:pt x="1329280" y="1113224"/>
                    <a:pt x="1114823" y="1112683"/>
                  </a:cubicBezTo>
                  <a:cubicBezTo>
                    <a:pt x="900366" y="1112142"/>
                    <a:pt x="800950" y="1091428"/>
                    <a:pt x="650351" y="1112683"/>
                  </a:cubicBezTo>
                  <a:cubicBezTo>
                    <a:pt x="499752" y="1133938"/>
                    <a:pt x="277936" y="1142605"/>
                    <a:pt x="48068" y="1112683"/>
                  </a:cubicBezTo>
                  <a:cubicBezTo>
                    <a:pt x="22845" y="1113886"/>
                    <a:pt x="-3015" y="1087269"/>
                    <a:pt x="0" y="1064615"/>
                  </a:cubicBezTo>
                  <a:cubicBezTo>
                    <a:pt x="1795" y="860589"/>
                    <a:pt x="-46" y="656675"/>
                    <a:pt x="0" y="546176"/>
                  </a:cubicBezTo>
                  <a:cubicBezTo>
                    <a:pt x="46" y="435677"/>
                    <a:pt x="-12896" y="169931"/>
                    <a:pt x="0" y="48068"/>
                  </a:cubicBezTo>
                  <a:close/>
                </a:path>
                <a:path w="1627363" h="1112683" stroke="0" extrusionOk="0">
                  <a:moveTo>
                    <a:pt x="0" y="48068"/>
                  </a:moveTo>
                  <a:cubicBezTo>
                    <a:pt x="-4884" y="19314"/>
                    <a:pt x="20398" y="-2848"/>
                    <a:pt x="48068" y="0"/>
                  </a:cubicBezTo>
                  <a:cubicBezTo>
                    <a:pt x="299245" y="21662"/>
                    <a:pt x="462112" y="-4081"/>
                    <a:pt x="589102" y="0"/>
                  </a:cubicBezTo>
                  <a:cubicBezTo>
                    <a:pt x="716092" y="4081"/>
                    <a:pt x="874669" y="-8657"/>
                    <a:pt x="1053574" y="0"/>
                  </a:cubicBezTo>
                  <a:cubicBezTo>
                    <a:pt x="1232479" y="8657"/>
                    <a:pt x="1466755" y="-4746"/>
                    <a:pt x="1579295" y="0"/>
                  </a:cubicBezTo>
                  <a:cubicBezTo>
                    <a:pt x="1608067" y="740"/>
                    <a:pt x="1625634" y="23291"/>
                    <a:pt x="1627363" y="48068"/>
                  </a:cubicBezTo>
                  <a:cubicBezTo>
                    <a:pt x="1618720" y="172517"/>
                    <a:pt x="1643692" y="423173"/>
                    <a:pt x="1627363" y="556342"/>
                  </a:cubicBezTo>
                  <a:cubicBezTo>
                    <a:pt x="1611034" y="689511"/>
                    <a:pt x="1643116" y="940984"/>
                    <a:pt x="1627363" y="1064615"/>
                  </a:cubicBezTo>
                  <a:cubicBezTo>
                    <a:pt x="1622836" y="1094352"/>
                    <a:pt x="1601464" y="1109812"/>
                    <a:pt x="1579295" y="1112683"/>
                  </a:cubicBezTo>
                  <a:cubicBezTo>
                    <a:pt x="1472668" y="1131227"/>
                    <a:pt x="1230849" y="1103389"/>
                    <a:pt x="1053574" y="1112683"/>
                  </a:cubicBezTo>
                  <a:cubicBezTo>
                    <a:pt x="876299" y="1121977"/>
                    <a:pt x="676613" y="1117158"/>
                    <a:pt x="573789" y="1112683"/>
                  </a:cubicBezTo>
                  <a:cubicBezTo>
                    <a:pt x="470965" y="1108208"/>
                    <a:pt x="216254" y="1102286"/>
                    <a:pt x="48068" y="1112683"/>
                  </a:cubicBezTo>
                  <a:cubicBezTo>
                    <a:pt x="22897" y="1111278"/>
                    <a:pt x="-575" y="1090898"/>
                    <a:pt x="0" y="1064615"/>
                  </a:cubicBezTo>
                  <a:cubicBezTo>
                    <a:pt x="-21375" y="951109"/>
                    <a:pt x="-2503" y="710718"/>
                    <a:pt x="0" y="556342"/>
                  </a:cubicBezTo>
                  <a:cubicBezTo>
                    <a:pt x="2503" y="401966"/>
                    <a:pt x="-22150" y="155273"/>
                    <a:pt x="0" y="48068"/>
                  </a:cubicBezTo>
                  <a:close/>
                </a:path>
              </a:pathLst>
            </a:custGeom>
            <a:solidFill>
              <a:srgbClr val="DF596D"/>
            </a:solidFill>
            <a:ln w="28575">
              <a:solidFill>
                <a:srgbClr val="DF596D"/>
              </a:solidFill>
              <a:extLst>
                <a:ext uri="{C807C97D-BFC1-408E-A445-0C87EB9F89A2}">
                  <ask:lineSketchStyleProps xmlns:ask="http://schemas.microsoft.com/office/drawing/2018/sketchyshapes" sd="3447529729">
                    <a:prstGeom prst="roundRect">
                      <a:avLst>
                        <a:gd name="adj" fmla="val 432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ts val="1100"/>
                </a:lnSpc>
              </a:pPr>
              <a:r>
                <a:rPr lang="en-GB" sz="1100" b="1">
                  <a:effectLst/>
                  <a:latin typeface="Segoe UI" panose="020B0502040204020203" pitchFamily="34" charset="0"/>
                  <a:ea typeface="Calibri" panose="020F0502020204030204" pitchFamily="34" charset="0"/>
                  <a:cs typeface="Segoe UI" panose="020B0502040204020203" pitchFamily="34" charset="0"/>
                </a:rPr>
                <a:t>Frome </a:t>
              </a:r>
              <a:r>
                <a:rPr lang="en-GB" sz="1100">
                  <a:effectLst/>
                  <a:latin typeface="Segoe UI"/>
                  <a:ea typeface="Baskerville"/>
                  <a:cs typeface="Segoe UI"/>
                </a:rPr>
                <a:t>–</a:t>
              </a:r>
              <a:r>
                <a:rPr lang="en-GB" sz="1100" b="1">
                  <a:effectLst/>
                  <a:latin typeface="Segoe UI" panose="020B0502040204020203" pitchFamily="34" charset="0"/>
                  <a:ea typeface="Calibri" panose="020F0502020204030204" pitchFamily="34" charset="0"/>
                  <a:cs typeface="Segoe UI" panose="020B0502040204020203" pitchFamily="34" charset="0"/>
                </a:rPr>
                <a:t> </a:t>
              </a:r>
              <a:r>
                <a:rPr lang="en-GB" sz="1100">
                  <a:effectLst/>
                  <a:latin typeface="Segoe UI" panose="020B0502040204020203" pitchFamily="34" charset="0"/>
                  <a:ea typeface="Calibri" panose="020F0502020204030204" pitchFamily="34" charset="0"/>
                  <a:cs typeface="Segoe UI" panose="020B0502040204020203" pitchFamily="34" charset="0"/>
                </a:rPr>
                <a:t>Leading the Children &amp; Young People Mental Health Forum meetings to support networking and partnership working. </a:t>
              </a:r>
            </a:p>
          </p:txBody>
        </p:sp>
        <p:sp>
          <p:nvSpPr>
            <p:cNvPr id="8" name="Rectangle: Rounded Corners 7">
              <a:extLst>
                <a:ext uri="{FF2B5EF4-FFF2-40B4-BE49-F238E27FC236}">
                  <a16:creationId xmlns:a16="http://schemas.microsoft.com/office/drawing/2014/main" id="{5CA0CF75-5F0A-A4CA-2131-80F30AF24B18}"/>
                </a:ext>
              </a:extLst>
            </p:cNvPr>
            <p:cNvSpPr/>
            <p:nvPr/>
          </p:nvSpPr>
          <p:spPr>
            <a:xfrm>
              <a:off x="7865181" y="1977615"/>
              <a:ext cx="3760140" cy="756442"/>
            </a:xfrm>
            <a:custGeom>
              <a:avLst/>
              <a:gdLst>
                <a:gd name="connsiteX0" fmla="*/ 0 w 3760140"/>
                <a:gd name="connsiteY0" fmla="*/ 32678 h 756442"/>
                <a:gd name="connsiteX1" fmla="*/ 32678 w 3760140"/>
                <a:gd name="connsiteY1" fmla="*/ 0 h 756442"/>
                <a:gd name="connsiteX2" fmla="*/ 722371 w 3760140"/>
                <a:gd name="connsiteY2" fmla="*/ 0 h 756442"/>
                <a:gd name="connsiteX3" fmla="*/ 1338168 w 3760140"/>
                <a:gd name="connsiteY3" fmla="*/ 0 h 756442"/>
                <a:gd name="connsiteX4" fmla="*/ 1990914 w 3760140"/>
                <a:gd name="connsiteY4" fmla="*/ 0 h 756442"/>
                <a:gd name="connsiteX5" fmla="*/ 2643659 w 3760140"/>
                <a:gd name="connsiteY5" fmla="*/ 0 h 756442"/>
                <a:gd name="connsiteX6" fmla="*/ 3727462 w 3760140"/>
                <a:gd name="connsiteY6" fmla="*/ 0 h 756442"/>
                <a:gd name="connsiteX7" fmla="*/ 3760140 w 3760140"/>
                <a:gd name="connsiteY7" fmla="*/ 32678 h 756442"/>
                <a:gd name="connsiteX8" fmla="*/ 3760140 w 3760140"/>
                <a:gd name="connsiteY8" fmla="*/ 723764 h 756442"/>
                <a:gd name="connsiteX9" fmla="*/ 3727462 w 3760140"/>
                <a:gd name="connsiteY9" fmla="*/ 756442 h 756442"/>
                <a:gd name="connsiteX10" fmla="*/ 3148613 w 3760140"/>
                <a:gd name="connsiteY10" fmla="*/ 756442 h 756442"/>
                <a:gd name="connsiteX11" fmla="*/ 2532815 w 3760140"/>
                <a:gd name="connsiteY11" fmla="*/ 756442 h 756442"/>
                <a:gd name="connsiteX12" fmla="*/ 1917018 w 3760140"/>
                <a:gd name="connsiteY12" fmla="*/ 756442 h 756442"/>
                <a:gd name="connsiteX13" fmla="*/ 1301221 w 3760140"/>
                <a:gd name="connsiteY13" fmla="*/ 756442 h 756442"/>
                <a:gd name="connsiteX14" fmla="*/ 759319 w 3760140"/>
                <a:gd name="connsiteY14" fmla="*/ 756442 h 756442"/>
                <a:gd name="connsiteX15" fmla="*/ 32678 w 3760140"/>
                <a:gd name="connsiteY15" fmla="*/ 756442 h 756442"/>
                <a:gd name="connsiteX16" fmla="*/ 0 w 3760140"/>
                <a:gd name="connsiteY16" fmla="*/ 723764 h 756442"/>
                <a:gd name="connsiteX17" fmla="*/ 0 w 3760140"/>
                <a:gd name="connsiteY17" fmla="*/ 32678 h 756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60140" h="756442" fill="none" extrusionOk="0">
                  <a:moveTo>
                    <a:pt x="0" y="32678"/>
                  </a:moveTo>
                  <a:cubicBezTo>
                    <a:pt x="-3137" y="15312"/>
                    <a:pt x="16993" y="-2723"/>
                    <a:pt x="32678" y="0"/>
                  </a:cubicBezTo>
                  <a:cubicBezTo>
                    <a:pt x="367370" y="-27605"/>
                    <a:pt x="539719" y="-15791"/>
                    <a:pt x="722371" y="0"/>
                  </a:cubicBezTo>
                  <a:cubicBezTo>
                    <a:pt x="905023" y="15791"/>
                    <a:pt x="1103924" y="-17407"/>
                    <a:pt x="1338168" y="0"/>
                  </a:cubicBezTo>
                  <a:cubicBezTo>
                    <a:pt x="1572412" y="17407"/>
                    <a:pt x="1665042" y="6009"/>
                    <a:pt x="1990914" y="0"/>
                  </a:cubicBezTo>
                  <a:cubicBezTo>
                    <a:pt x="2316786" y="-6009"/>
                    <a:pt x="2446051" y="-5839"/>
                    <a:pt x="2643659" y="0"/>
                  </a:cubicBezTo>
                  <a:cubicBezTo>
                    <a:pt x="2841267" y="5839"/>
                    <a:pt x="3271802" y="22441"/>
                    <a:pt x="3727462" y="0"/>
                  </a:cubicBezTo>
                  <a:cubicBezTo>
                    <a:pt x="3748096" y="1542"/>
                    <a:pt x="3759436" y="16342"/>
                    <a:pt x="3760140" y="32678"/>
                  </a:cubicBezTo>
                  <a:cubicBezTo>
                    <a:pt x="3779013" y="227830"/>
                    <a:pt x="3768692" y="392346"/>
                    <a:pt x="3760140" y="723764"/>
                  </a:cubicBezTo>
                  <a:cubicBezTo>
                    <a:pt x="3759907" y="742229"/>
                    <a:pt x="3744355" y="756110"/>
                    <a:pt x="3727462" y="756442"/>
                  </a:cubicBezTo>
                  <a:cubicBezTo>
                    <a:pt x="3491662" y="751652"/>
                    <a:pt x="3359409" y="766854"/>
                    <a:pt x="3148613" y="756442"/>
                  </a:cubicBezTo>
                  <a:cubicBezTo>
                    <a:pt x="2937817" y="746030"/>
                    <a:pt x="2762803" y="748208"/>
                    <a:pt x="2532815" y="756442"/>
                  </a:cubicBezTo>
                  <a:cubicBezTo>
                    <a:pt x="2302827" y="764676"/>
                    <a:pt x="2163622" y="731269"/>
                    <a:pt x="1917018" y="756442"/>
                  </a:cubicBezTo>
                  <a:cubicBezTo>
                    <a:pt x="1670414" y="781615"/>
                    <a:pt x="1478565" y="748798"/>
                    <a:pt x="1301221" y="756442"/>
                  </a:cubicBezTo>
                  <a:cubicBezTo>
                    <a:pt x="1123877" y="764086"/>
                    <a:pt x="992028" y="752675"/>
                    <a:pt x="759319" y="756442"/>
                  </a:cubicBezTo>
                  <a:cubicBezTo>
                    <a:pt x="526610" y="760209"/>
                    <a:pt x="227149" y="776469"/>
                    <a:pt x="32678" y="756442"/>
                  </a:cubicBezTo>
                  <a:cubicBezTo>
                    <a:pt x="15505" y="758493"/>
                    <a:pt x="-559" y="737509"/>
                    <a:pt x="0" y="723764"/>
                  </a:cubicBezTo>
                  <a:cubicBezTo>
                    <a:pt x="22705" y="567153"/>
                    <a:pt x="11324" y="263800"/>
                    <a:pt x="0" y="32678"/>
                  </a:cubicBezTo>
                  <a:close/>
                </a:path>
                <a:path w="3760140" h="756442" stroke="0" extrusionOk="0">
                  <a:moveTo>
                    <a:pt x="0" y="32678"/>
                  </a:moveTo>
                  <a:cubicBezTo>
                    <a:pt x="-943" y="14204"/>
                    <a:pt x="13272" y="-3445"/>
                    <a:pt x="32678" y="0"/>
                  </a:cubicBezTo>
                  <a:cubicBezTo>
                    <a:pt x="186868" y="-10730"/>
                    <a:pt x="493355" y="8751"/>
                    <a:pt x="722371" y="0"/>
                  </a:cubicBezTo>
                  <a:cubicBezTo>
                    <a:pt x="951387" y="-8751"/>
                    <a:pt x="1057258" y="13050"/>
                    <a:pt x="1227325" y="0"/>
                  </a:cubicBezTo>
                  <a:cubicBezTo>
                    <a:pt x="1397392" y="-13050"/>
                    <a:pt x="1549292" y="-22469"/>
                    <a:pt x="1806174" y="0"/>
                  </a:cubicBezTo>
                  <a:cubicBezTo>
                    <a:pt x="2063056" y="22469"/>
                    <a:pt x="2161541" y="-23260"/>
                    <a:pt x="2311128" y="0"/>
                  </a:cubicBezTo>
                  <a:cubicBezTo>
                    <a:pt x="2460715" y="23260"/>
                    <a:pt x="2617339" y="-6508"/>
                    <a:pt x="2853030" y="0"/>
                  </a:cubicBezTo>
                  <a:cubicBezTo>
                    <a:pt x="3088721" y="6508"/>
                    <a:pt x="3549776" y="21162"/>
                    <a:pt x="3727462" y="0"/>
                  </a:cubicBezTo>
                  <a:cubicBezTo>
                    <a:pt x="3745690" y="-1342"/>
                    <a:pt x="3763310" y="16256"/>
                    <a:pt x="3760140" y="32678"/>
                  </a:cubicBezTo>
                  <a:cubicBezTo>
                    <a:pt x="3782633" y="173220"/>
                    <a:pt x="3784686" y="410259"/>
                    <a:pt x="3760140" y="723764"/>
                  </a:cubicBezTo>
                  <a:cubicBezTo>
                    <a:pt x="3761407" y="744175"/>
                    <a:pt x="3746870" y="754083"/>
                    <a:pt x="3727462" y="756442"/>
                  </a:cubicBezTo>
                  <a:cubicBezTo>
                    <a:pt x="3455658" y="766939"/>
                    <a:pt x="3366703" y="769109"/>
                    <a:pt x="3111665" y="756442"/>
                  </a:cubicBezTo>
                  <a:cubicBezTo>
                    <a:pt x="2856627" y="743775"/>
                    <a:pt x="2642640" y="757065"/>
                    <a:pt x="2421972" y="756442"/>
                  </a:cubicBezTo>
                  <a:cubicBezTo>
                    <a:pt x="2201304" y="755819"/>
                    <a:pt x="2118051" y="734825"/>
                    <a:pt x="1917018" y="756442"/>
                  </a:cubicBezTo>
                  <a:cubicBezTo>
                    <a:pt x="1715985" y="778059"/>
                    <a:pt x="1544824" y="786006"/>
                    <a:pt x="1227325" y="756442"/>
                  </a:cubicBezTo>
                  <a:cubicBezTo>
                    <a:pt x="909826" y="726878"/>
                    <a:pt x="456749" y="775985"/>
                    <a:pt x="32678" y="756442"/>
                  </a:cubicBezTo>
                  <a:cubicBezTo>
                    <a:pt x="13783" y="756375"/>
                    <a:pt x="2204" y="743464"/>
                    <a:pt x="0" y="723764"/>
                  </a:cubicBezTo>
                  <a:cubicBezTo>
                    <a:pt x="9412" y="400605"/>
                    <a:pt x="-23393" y="310207"/>
                    <a:pt x="0" y="32678"/>
                  </a:cubicBezTo>
                  <a:close/>
                </a:path>
              </a:pathLst>
            </a:custGeom>
            <a:solidFill>
              <a:srgbClr val="0FBAA7"/>
            </a:solidFill>
            <a:ln w="28575">
              <a:solidFill>
                <a:srgbClr val="0FBAA7"/>
              </a:solidFill>
              <a:extLst>
                <a:ext uri="{C807C97D-BFC1-408E-A445-0C87EB9F89A2}">
                  <ask:lineSketchStyleProps xmlns:ask="http://schemas.microsoft.com/office/drawing/2018/sketchyshapes" sd="3447529729">
                    <a:prstGeom prst="roundRect">
                      <a:avLst>
                        <a:gd name="adj" fmla="val 432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ts val="1100"/>
                </a:lnSpc>
              </a:pPr>
              <a:r>
                <a:rPr lang="en-GB" sz="1100" b="1">
                  <a:effectLst/>
                  <a:latin typeface="Segoe UI"/>
                  <a:ea typeface="Baskerville"/>
                  <a:cs typeface="Baskerville"/>
                </a:rPr>
                <a:t>Mendip </a:t>
              </a:r>
              <a:r>
                <a:rPr lang="en-GB" sz="1100">
                  <a:effectLst/>
                  <a:latin typeface="Segoe UI"/>
                  <a:ea typeface="Baskerville"/>
                  <a:cs typeface="Segoe UI"/>
                </a:rPr>
                <a:t>–</a:t>
              </a:r>
              <a:r>
                <a:rPr lang="en-GB" sz="1100" b="1">
                  <a:effectLst/>
                  <a:latin typeface="Segoe UI"/>
                  <a:ea typeface="Baskerville"/>
                  <a:cs typeface="Baskerville"/>
                </a:rPr>
                <a:t> </a:t>
              </a:r>
              <a:r>
                <a:rPr lang="en-GB" sz="1100">
                  <a:effectLst/>
                  <a:latin typeface="Segoe UI"/>
                  <a:ea typeface="Baskerville"/>
                  <a:cs typeface="Baskerville"/>
                </a:rPr>
                <a:t>Linking Parent Family Support Advisers and the Family Intervention Service to the Voluntary, Community, Faith and Social Enterprise, enabling the delivery of a cohesive support package to parents and families.</a:t>
              </a:r>
              <a:r>
                <a:rPr lang="en-GB" sz="1100">
                  <a:latin typeface="Segoe UI"/>
                  <a:ea typeface="Baskerville"/>
                  <a:cs typeface="Baskerville"/>
                </a:rPr>
                <a:t>  </a:t>
              </a:r>
              <a:endParaRPr lang="en-GB" sz="1100">
                <a:effectLst/>
                <a:latin typeface="Baskerville"/>
                <a:ea typeface="Baskerville"/>
                <a:cs typeface="Baskerville"/>
              </a:endParaRPr>
            </a:p>
          </p:txBody>
        </p:sp>
        <p:sp>
          <p:nvSpPr>
            <p:cNvPr id="9" name="Rectangle: Rounded Corners 8">
              <a:extLst>
                <a:ext uri="{FF2B5EF4-FFF2-40B4-BE49-F238E27FC236}">
                  <a16:creationId xmlns:a16="http://schemas.microsoft.com/office/drawing/2014/main" id="{C2E26B8D-0B3A-3D8A-D401-35589B2988F7}"/>
                </a:ext>
              </a:extLst>
            </p:cNvPr>
            <p:cNvSpPr/>
            <p:nvPr/>
          </p:nvSpPr>
          <p:spPr>
            <a:xfrm>
              <a:off x="8583680" y="333816"/>
              <a:ext cx="3175388" cy="1224575"/>
            </a:xfrm>
            <a:custGeom>
              <a:avLst/>
              <a:gdLst>
                <a:gd name="connsiteX0" fmla="*/ 0 w 3175388"/>
                <a:gd name="connsiteY0" fmla="*/ 52902 h 1224575"/>
                <a:gd name="connsiteX1" fmla="*/ 52902 w 3175388"/>
                <a:gd name="connsiteY1" fmla="*/ 0 h 1224575"/>
                <a:gd name="connsiteX2" fmla="*/ 574731 w 3175388"/>
                <a:gd name="connsiteY2" fmla="*/ 0 h 1224575"/>
                <a:gd name="connsiteX3" fmla="*/ 1219344 w 3175388"/>
                <a:gd name="connsiteY3" fmla="*/ 0 h 1224575"/>
                <a:gd name="connsiteX4" fmla="*/ 1863957 w 3175388"/>
                <a:gd name="connsiteY4" fmla="*/ 0 h 1224575"/>
                <a:gd name="connsiteX5" fmla="*/ 2447178 w 3175388"/>
                <a:gd name="connsiteY5" fmla="*/ 0 h 1224575"/>
                <a:gd name="connsiteX6" fmla="*/ 3122486 w 3175388"/>
                <a:gd name="connsiteY6" fmla="*/ 0 h 1224575"/>
                <a:gd name="connsiteX7" fmla="*/ 3175388 w 3175388"/>
                <a:gd name="connsiteY7" fmla="*/ 52902 h 1224575"/>
                <a:gd name="connsiteX8" fmla="*/ 3175388 w 3175388"/>
                <a:gd name="connsiteY8" fmla="*/ 623475 h 1224575"/>
                <a:gd name="connsiteX9" fmla="*/ 3175388 w 3175388"/>
                <a:gd name="connsiteY9" fmla="*/ 1171673 h 1224575"/>
                <a:gd name="connsiteX10" fmla="*/ 3122486 w 3175388"/>
                <a:gd name="connsiteY10" fmla="*/ 1224575 h 1224575"/>
                <a:gd name="connsiteX11" fmla="*/ 2569961 w 3175388"/>
                <a:gd name="connsiteY11" fmla="*/ 1224575 h 1224575"/>
                <a:gd name="connsiteX12" fmla="*/ 1956044 w 3175388"/>
                <a:gd name="connsiteY12" fmla="*/ 1224575 h 1224575"/>
                <a:gd name="connsiteX13" fmla="*/ 1403519 w 3175388"/>
                <a:gd name="connsiteY13" fmla="*/ 1224575 h 1224575"/>
                <a:gd name="connsiteX14" fmla="*/ 789602 w 3175388"/>
                <a:gd name="connsiteY14" fmla="*/ 1224575 h 1224575"/>
                <a:gd name="connsiteX15" fmla="*/ 52902 w 3175388"/>
                <a:gd name="connsiteY15" fmla="*/ 1224575 h 1224575"/>
                <a:gd name="connsiteX16" fmla="*/ 0 w 3175388"/>
                <a:gd name="connsiteY16" fmla="*/ 1171673 h 1224575"/>
                <a:gd name="connsiteX17" fmla="*/ 0 w 3175388"/>
                <a:gd name="connsiteY17" fmla="*/ 634663 h 1224575"/>
                <a:gd name="connsiteX18" fmla="*/ 0 w 3175388"/>
                <a:gd name="connsiteY18" fmla="*/ 52902 h 122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5388" h="1224575" fill="none" extrusionOk="0">
                  <a:moveTo>
                    <a:pt x="0" y="52902"/>
                  </a:moveTo>
                  <a:cubicBezTo>
                    <a:pt x="-6088" y="23423"/>
                    <a:pt x="27373" y="-5554"/>
                    <a:pt x="52902" y="0"/>
                  </a:cubicBezTo>
                  <a:cubicBezTo>
                    <a:pt x="294506" y="-24524"/>
                    <a:pt x="409792" y="-22704"/>
                    <a:pt x="574731" y="0"/>
                  </a:cubicBezTo>
                  <a:cubicBezTo>
                    <a:pt x="739670" y="22704"/>
                    <a:pt x="959515" y="23151"/>
                    <a:pt x="1219344" y="0"/>
                  </a:cubicBezTo>
                  <a:cubicBezTo>
                    <a:pt x="1479173" y="-23151"/>
                    <a:pt x="1708485" y="6822"/>
                    <a:pt x="1863957" y="0"/>
                  </a:cubicBezTo>
                  <a:cubicBezTo>
                    <a:pt x="2019429" y="-6822"/>
                    <a:pt x="2294829" y="-12496"/>
                    <a:pt x="2447178" y="0"/>
                  </a:cubicBezTo>
                  <a:cubicBezTo>
                    <a:pt x="2599527" y="12496"/>
                    <a:pt x="2852362" y="-10214"/>
                    <a:pt x="3122486" y="0"/>
                  </a:cubicBezTo>
                  <a:cubicBezTo>
                    <a:pt x="3154085" y="1554"/>
                    <a:pt x="3172076" y="21383"/>
                    <a:pt x="3175388" y="52902"/>
                  </a:cubicBezTo>
                  <a:cubicBezTo>
                    <a:pt x="3179880" y="258715"/>
                    <a:pt x="3202101" y="486618"/>
                    <a:pt x="3175388" y="623475"/>
                  </a:cubicBezTo>
                  <a:cubicBezTo>
                    <a:pt x="3148675" y="760332"/>
                    <a:pt x="3165340" y="919556"/>
                    <a:pt x="3175388" y="1171673"/>
                  </a:cubicBezTo>
                  <a:cubicBezTo>
                    <a:pt x="3176541" y="1198997"/>
                    <a:pt x="3148144" y="1225451"/>
                    <a:pt x="3122486" y="1224575"/>
                  </a:cubicBezTo>
                  <a:cubicBezTo>
                    <a:pt x="2975368" y="1229065"/>
                    <a:pt x="2842621" y="1223448"/>
                    <a:pt x="2569961" y="1224575"/>
                  </a:cubicBezTo>
                  <a:cubicBezTo>
                    <a:pt x="2297301" y="1225702"/>
                    <a:pt x="2125275" y="1214620"/>
                    <a:pt x="1956044" y="1224575"/>
                  </a:cubicBezTo>
                  <a:cubicBezTo>
                    <a:pt x="1786813" y="1234530"/>
                    <a:pt x="1601839" y="1203628"/>
                    <a:pt x="1403519" y="1224575"/>
                  </a:cubicBezTo>
                  <a:cubicBezTo>
                    <a:pt x="1205200" y="1245522"/>
                    <a:pt x="927366" y="1201872"/>
                    <a:pt x="789602" y="1224575"/>
                  </a:cubicBezTo>
                  <a:cubicBezTo>
                    <a:pt x="651838" y="1247278"/>
                    <a:pt x="245146" y="1215288"/>
                    <a:pt x="52902" y="1224575"/>
                  </a:cubicBezTo>
                  <a:cubicBezTo>
                    <a:pt x="26251" y="1224421"/>
                    <a:pt x="-1029" y="1200998"/>
                    <a:pt x="0" y="1171673"/>
                  </a:cubicBezTo>
                  <a:cubicBezTo>
                    <a:pt x="-1823" y="1044941"/>
                    <a:pt x="3661" y="893093"/>
                    <a:pt x="0" y="634663"/>
                  </a:cubicBezTo>
                  <a:cubicBezTo>
                    <a:pt x="-3661" y="376233"/>
                    <a:pt x="-22979" y="287319"/>
                    <a:pt x="0" y="52902"/>
                  </a:cubicBezTo>
                  <a:close/>
                </a:path>
                <a:path w="3175388" h="1224575" stroke="0" extrusionOk="0">
                  <a:moveTo>
                    <a:pt x="0" y="52902"/>
                  </a:moveTo>
                  <a:cubicBezTo>
                    <a:pt x="-6474" y="20759"/>
                    <a:pt x="21263" y="-6145"/>
                    <a:pt x="52902" y="0"/>
                  </a:cubicBezTo>
                  <a:cubicBezTo>
                    <a:pt x="236826" y="-13637"/>
                    <a:pt x="440299" y="32010"/>
                    <a:pt x="728210" y="0"/>
                  </a:cubicBezTo>
                  <a:cubicBezTo>
                    <a:pt x="1016121" y="-32010"/>
                    <a:pt x="1034456" y="-8764"/>
                    <a:pt x="1250040" y="0"/>
                  </a:cubicBezTo>
                  <a:cubicBezTo>
                    <a:pt x="1465624" y="8764"/>
                    <a:pt x="1682506" y="21341"/>
                    <a:pt x="1833261" y="0"/>
                  </a:cubicBezTo>
                  <a:cubicBezTo>
                    <a:pt x="1984016" y="-21341"/>
                    <a:pt x="2225132" y="-12499"/>
                    <a:pt x="2355090" y="0"/>
                  </a:cubicBezTo>
                  <a:cubicBezTo>
                    <a:pt x="2485048" y="12499"/>
                    <a:pt x="2854223" y="-1130"/>
                    <a:pt x="3122486" y="0"/>
                  </a:cubicBezTo>
                  <a:cubicBezTo>
                    <a:pt x="3156202" y="5281"/>
                    <a:pt x="3173632" y="25575"/>
                    <a:pt x="3175388" y="52902"/>
                  </a:cubicBezTo>
                  <a:cubicBezTo>
                    <a:pt x="3169247" y="209715"/>
                    <a:pt x="3190713" y="460558"/>
                    <a:pt x="3175388" y="601100"/>
                  </a:cubicBezTo>
                  <a:cubicBezTo>
                    <a:pt x="3160063" y="741642"/>
                    <a:pt x="3164208" y="961421"/>
                    <a:pt x="3175388" y="1171673"/>
                  </a:cubicBezTo>
                  <a:cubicBezTo>
                    <a:pt x="3176941" y="1203785"/>
                    <a:pt x="3154234" y="1220186"/>
                    <a:pt x="3122486" y="1224575"/>
                  </a:cubicBezTo>
                  <a:cubicBezTo>
                    <a:pt x="2840906" y="1217199"/>
                    <a:pt x="2759238" y="1246489"/>
                    <a:pt x="2508569" y="1224575"/>
                  </a:cubicBezTo>
                  <a:cubicBezTo>
                    <a:pt x="2257900" y="1202661"/>
                    <a:pt x="2087338" y="1219169"/>
                    <a:pt x="1833261" y="1224575"/>
                  </a:cubicBezTo>
                  <a:cubicBezTo>
                    <a:pt x="1579184" y="1229981"/>
                    <a:pt x="1541153" y="1207498"/>
                    <a:pt x="1311431" y="1224575"/>
                  </a:cubicBezTo>
                  <a:cubicBezTo>
                    <a:pt x="1081709" y="1241653"/>
                    <a:pt x="838071" y="1226868"/>
                    <a:pt x="636123" y="1224575"/>
                  </a:cubicBezTo>
                  <a:cubicBezTo>
                    <a:pt x="434175" y="1222282"/>
                    <a:pt x="232044" y="1198171"/>
                    <a:pt x="52902" y="1224575"/>
                  </a:cubicBezTo>
                  <a:cubicBezTo>
                    <a:pt x="18562" y="1224172"/>
                    <a:pt x="3275" y="1203345"/>
                    <a:pt x="0" y="1171673"/>
                  </a:cubicBezTo>
                  <a:cubicBezTo>
                    <a:pt x="8911" y="1032353"/>
                    <a:pt x="-1171" y="895653"/>
                    <a:pt x="0" y="645851"/>
                  </a:cubicBezTo>
                  <a:cubicBezTo>
                    <a:pt x="1171" y="396049"/>
                    <a:pt x="3712" y="300911"/>
                    <a:pt x="0" y="52902"/>
                  </a:cubicBezTo>
                  <a:close/>
                </a:path>
              </a:pathLst>
            </a:custGeom>
            <a:solidFill>
              <a:srgbClr val="5888C7"/>
            </a:solidFill>
            <a:ln w="28575">
              <a:solidFill>
                <a:srgbClr val="5888C7"/>
              </a:solidFill>
              <a:extLst>
                <a:ext uri="{C807C97D-BFC1-408E-A445-0C87EB9F89A2}">
                  <ask:lineSketchStyleProps xmlns:ask="http://schemas.microsoft.com/office/drawing/2018/sketchyshapes" sd="3447529729">
                    <a:prstGeom prst="roundRect">
                      <a:avLst>
                        <a:gd name="adj" fmla="val 432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ts val="1100"/>
                </a:lnSpc>
              </a:pPr>
              <a:r>
                <a:rPr lang="en-GB" sz="1100" b="1">
                  <a:effectLst/>
                  <a:latin typeface="Segoe UI"/>
                  <a:ea typeface="Baskerville"/>
                  <a:cs typeface="Baskerville"/>
                </a:rPr>
                <a:t>West Mendip</a:t>
              </a:r>
              <a:r>
                <a:rPr lang="en-GB" sz="1100">
                  <a:effectLst/>
                  <a:latin typeface="Segoe UI"/>
                  <a:ea typeface="Baskerville"/>
                  <a:cs typeface="Baskerville"/>
                </a:rPr>
                <a:t> </a:t>
              </a:r>
              <a:r>
                <a:rPr lang="en-GB" sz="1100">
                  <a:effectLst/>
                  <a:latin typeface="Segoe UI"/>
                  <a:ea typeface="Baskerville"/>
                  <a:cs typeface="Segoe UI"/>
                </a:rPr>
                <a:t>–</a:t>
              </a:r>
              <a:r>
                <a:rPr lang="en-GB" sz="1100">
                  <a:effectLst/>
                  <a:latin typeface="Segoe UI"/>
                  <a:ea typeface="Baskerville"/>
                  <a:cs typeface="Baskerville"/>
                </a:rPr>
                <a:t> Working with Crispin and The Blue School to identify gaps in parenting offer and establish new provision. Creating links between early years, youth and adult provision across statutory, council, school, health and Voluntary, Community, Faith and Social Enterprise to promote a whole-family approach.</a:t>
              </a:r>
              <a:r>
                <a:rPr lang="en-GB" sz="1100">
                  <a:latin typeface="Segoe UI"/>
                  <a:ea typeface="Baskerville"/>
                  <a:cs typeface="Baskerville"/>
                </a:rPr>
                <a:t> </a:t>
              </a:r>
              <a:endParaRPr lang="en-GB" sz="1100">
                <a:effectLst/>
                <a:latin typeface="Baskerville"/>
                <a:ea typeface="Baskerville"/>
                <a:cs typeface="Baskerville"/>
              </a:endParaRPr>
            </a:p>
          </p:txBody>
        </p:sp>
        <p:sp>
          <p:nvSpPr>
            <p:cNvPr id="11" name="Rectangle: Rounded Corners 10">
              <a:extLst>
                <a:ext uri="{FF2B5EF4-FFF2-40B4-BE49-F238E27FC236}">
                  <a16:creationId xmlns:a16="http://schemas.microsoft.com/office/drawing/2014/main" id="{7296FA62-050A-6978-1CEF-77CAF7F25E00}"/>
                </a:ext>
              </a:extLst>
            </p:cNvPr>
            <p:cNvSpPr/>
            <p:nvPr/>
          </p:nvSpPr>
          <p:spPr>
            <a:xfrm>
              <a:off x="4277730" y="256957"/>
              <a:ext cx="3517750" cy="970720"/>
            </a:xfrm>
            <a:custGeom>
              <a:avLst/>
              <a:gdLst>
                <a:gd name="connsiteX0" fmla="*/ 0 w 3517750"/>
                <a:gd name="connsiteY0" fmla="*/ 41935 h 970720"/>
                <a:gd name="connsiteX1" fmla="*/ 41935 w 3517750"/>
                <a:gd name="connsiteY1" fmla="*/ 0 h 970720"/>
                <a:gd name="connsiteX2" fmla="*/ 625695 w 3517750"/>
                <a:gd name="connsiteY2" fmla="*/ 0 h 970720"/>
                <a:gd name="connsiteX3" fmla="*/ 1346809 w 3517750"/>
                <a:gd name="connsiteY3" fmla="*/ 0 h 970720"/>
                <a:gd name="connsiteX4" fmla="*/ 2067924 w 3517750"/>
                <a:gd name="connsiteY4" fmla="*/ 0 h 970720"/>
                <a:gd name="connsiteX5" fmla="*/ 2720361 w 3517750"/>
                <a:gd name="connsiteY5" fmla="*/ 0 h 970720"/>
                <a:gd name="connsiteX6" fmla="*/ 3475815 w 3517750"/>
                <a:gd name="connsiteY6" fmla="*/ 0 h 970720"/>
                <a:gd name="connsiteX7" fmla="*/ 3517750 w 3517750"/>
                <a:gd name="connsiteY7" fmla="*/ 41935 h 970720"/>
                <a:gd name="connsiteX8" fmla="*/ 3517750 w 3517750"/>
                <a:gd name="connsiteY8" fmla="*/ 494229 h 970720"/>
                <a:gd name="connsiteX9" fmla="*/ 3517750 w 3517750"/>
                <a:gd name="connsiteY9" fmla="*/ 928785 h 970720"/>
                <a:gd name="connsiteX10" fmla="*/ 3475815 w 3517750"/>
                <a:gd name="connsiteY10" fmla="*/ 970720 h 970720"/>
                <a:gd name="connsiteX11" fmla="*/ 2857717 w 3517750"/>
                <a:gd name="connsiteY11" fmla="*/ 970720 h 970720"/>
                <a:gd name="connsiteX12" fmla="*/ 2170941 w 3517750"/>
                <a:gd name="connsiteY12" fmla="*/ 970720 h 970720"/>
                <a:gd name="connsiteX13" fmla="*/ 1552842 w 3517750"/>
                <a:gd name="connsiteY13" fmla="*/ 970720 h 970720"/>
                <a:gd name="connsiteX14" fmla="*/ 866066 w 3517750"/>
                <a:gd name="connsiteY14" fmla="*/ 970720 h 970720"/>
                <a:gd name="connsiteX15" fmla="*/ 41935 w 3517750"/>
                <a:gd name="connsiteY15" fmla="*/ 970720 h 970720"/>
                <a:gd name="connsiteX16" fmla="*/ 0 w 3517750"/>
                <a:gd name="connsiteY16" fmla="*/ 928785 h 970720"/>
                <a:gd name="connsiteX17" fmla="*/ 0 w 3517750"/>
                <a:gd name="connsiteY17" fmla="*/ 503097 h 970720"/>
                <a:gd name="connsiteX18" fmla="*/ 0 w 3517750"/>
                <a:gd name="connsiteY18" fmla="*/ 41935 h 97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17750" h="970720" fill="none" extrusionOk="0">
                  <a:moveTo>
                    <a:pt x="0" y="41935"/>
                  </a:moveTo>
                  <a:cubicBezTo>
                    <a:pt x="-2113" y="18684"/>
                    <a:pt x="20855" y="-3133"/>
                    <a:pt x="41935" y="0"/>
                  </a:cubicBezTo>
                  <a:cubicBezTo>
                    <a:pt x="299421" y="2075"/>
                    <a:pt x="421138" y="-10133"/>
                    <a:pt x="625695" y="0"/>
                  </a:cubicBezTo>
                  <a:cubicBezTo>
                    <a:pt x="830252" y="10133"/>
                    <a:pt x="1130970" y="-7189"/>
                    <a:pt x="1346809" y="0"/>
                  </a:cubicBezTo>
                  <a:cubicBezTo>
                    <a:pt x="1562648" y="7189"/>
                    <a:pt x="1757780" y="30061"/>
                    <a:pt x="2067924" y="0"/>
                  </a:cubicBezTo>
                  <a:cubicBezTo>
                    <a:pt x="2378068" y="-30061"/>
                    <a:pt x="2425457" y="-8245"/>
                    <a:pt x="2720361" y="0"/>
                  </a:cubicBezTo>
                  <a:cubicBezTo>
                    <a:pt x="3015265" y="8245"/>
                    <a:pt x="3285748" y="-29826"/>
                    <a:pt x="3475815" y="0"/>
                  </a:cubicBezTo>
                  <a:cubicBezTo>
                    <a:pt x="3502856" y="2533"/>
                    <a:pt x="3516943" y="18214"/>
                    <a:pt x="3517750" y="41935"/>
                  </a:cubicBezTo>
                  <a:cubicBezTo>
                    <a:pt x="3534804" y="256292"/>
                    <a:pt x="3520683" y="277204"/>
                    <a:pt x="3517750" y="494229"/>
                  </a:cubicBezTo>
                  <a:cubicBezTo>
                    <a:pt x="3514817" y="711254"/>
                    <a:pt x="3537313" y="823468"/>
                    <a:pt x="3517750" y="928785"/>
                  </a:cubicBezTo>
                  <a:cubicBezTo>
                    <a:pt x="3518349" y="950962"/>
                    <a:pt x="3497546" y="971072"/>
                    <a:pt x="3475815" y="970720"/>
                  </a:cubicBezTo>
                  <a:cubicBezTo>
                    <a:pt x="3222692" y="977089"/>
                    <a:pt x="3055885" y="952703"/>
                    <a:pt x="2857717" y="970720"/>
                  </a:cubicBezTo>
                  <a:cubicBezTo>
                    <a:pt x="2659549" y="988737"/>
                    <a:pt x="2445908" y="963247"/>
                    <a:pt x="2170941" y="970720"/>
                  </a:cubicBezTo>
                  <a:cubicBezTo>
                    <a:pt x="1895974" y="978193"/>
                    <a:pt x="1759369" y="997934"/>
                    <a:pt x="1552842" y="970720"/>
                  </a:cubicBezTo>
                  <a:cubicBezTo>
                    <a:pt x="1346315" y="943506"/>
                    <a:pt x="1039674" y="996176"/>
                    <a:pt x="866066" y="970720"/>
                  </a:cubicBezTo>
                  <a:cubicBezTo>
                    <a:pt x="692458" y="945264"/>
                    <a:pt x="252959" y="944426"/>
                    <a:pt x="41935" y="970720"/>
                  </a:cubicBezTo>
                  <a:cubicBezTo>
                    <a:pt x="22195" y="970515"/>
                    <a:pt x="-3455" y="952309"/>
                    <a:pt x="0" y="928785"/>
                  </a:cubicBezTo>
                  <a:cubicBezTo>
                    <a:pt x="21120" y="720356"/>
                    <a:pt x="-4629" y="673361"/>
                    <a:pt x="0" y="503097"/>
                  </a:cubicBezTo>
                  <a:cubicBezTo>
                    <a:pt x="4629" y="332833"/>
                    <a:pt x="-17930" y="251917"/>
                    <a:pt x="0" y="41935"/>
                  </a:cubicBezTo>
                  <a:close/>
                </a:path>
                <a:path w="3517750" h="970720" stroke="0" extrusionOk="0">
                  <a:moveTo>
                    <a:pt x="0" y="41935"/>
                  </a:moveTo>
                  <a:cubicBezTo>
                    <a:pt x="-3090" y="17378"/>
                    <a:pt x="17752" y="-2595"/>
                    <a:pt x="41935" y="0"/>
                  </a:cubicBezTo>
                  <a:cubicBezTo>
                    <a:pt x="326700" y="12367"/>
                    <a:pt x="458411" y="-12145"/>
                    <a:pt x="797389" y="0"/>
                  </a:cubicBezTo>
                  <a:cubicBezTo>
                    <a:pt x="1136367" y="12145"/>
                    <a:pt x="1239328" y="18339"/>
                    <a:pt x="1381148" y="0"/>
                  </a:cubicBezTo>
                  <a:cubicBezTo>
                    <a:pt x="1522968" y="-18339"/>
                    <a:pt x="1754851" y="2255"/>
                    <a:pt x="2033585" y="0"/>
                  </a:cubicBezTo>
                  <a:cubicBezTo>
                    <a:pt x="2312319" y="-2255"/>
                    <a:pt x="2446746" y="-10736"/>
                    <a:pt x="2617345" y="0"/>
                  </a:cubicBezTo>
                  <a:cubicBezTo>
                    <a:pt x="2787944" y="10736"/>
                    <a:pt x="3089117" y="5274"/>
                    <a:pt x="3475815" y="0"/>
                  </a:cubicBezTo>
                  <a:cubicBezTo>
                    <a:pt x="3499601" y="735"/>
                    <a:pt x="3516116" y="20533"/>
                    <a:pt x="3517750" y="41935"/>
                  </a:cubicBezTo>
                  <a:cubicBezTo>
                    <a:pt x="3516958" y="179778"/>
                    <a:pt x="3533547" y="261884"/>
                    <a:pt x="3517750" y="476491"/>
                  </a:cubicBezTo>
                  <a:cubicBezTo>
                    <a:pt x="3501953" y="691098"/>
                    <a:pt x="3504572" y="791788"/>
                    <a:pt x="3517750" y="928785"/>
                  </a:cubicBezTo>
                  <a:cubicBezTo>
                    <a:pt x="3518142" y="952676"/>
                    <a:pt x="3501565" y="966228"/>
                    <a:pt x="3475815" y="970720"/>
                  </a:cubicBezTo>
                  <a:cubicBezTo>
                    <a:pt x="3161035" y="963707"/>
                    <a:pt x="2998965" y="993938"/>
                    <a:pt x="2789039" y="970720"/>
                  </a:cubicBezTo>
                  <a:cubicBezTo>
                    <a:pt x="2579113" y="947502"/>
                    <a:pt x="2207546" y="957651"/>
                    <a:pt x="2033585" y="970720"/>
                  </a:cubicBezTo>
                  <a:cubicBezTo>
                    <a:pt x="1859624" y="983789"/>
                    <a:pt x="1609699" y="949385"/>
                    <a:pt x="1449826" y="970720"/>
                  </a:cubicBezTo>
                  <a:cubicBezTo>
                    <a:pt x="1289953" y="992055"/>
                    <a:pt x="899410" y="989251"/>
                    <a:pt x="694372" y="970720"/>
                  </a:cubicBezTo>
                  <a:cubicBezTo>
                    <a:pt x="489334" y="952189"/>
                    <a:pt x="200969" y="993250"/>
                    <a:pt x="41935" y="970720"/>
                  </a:cubicBezTo>
                  <a:cubicBezTo>
                    <a:pt x="17031" y="970583"/>
                    <a:pt x="4248" y="955130"/>
                    <a:pt x="0" y="928785"/>
                  </a:cubicBezTo>
                  <a:cubicBezTo>
                    <a:pt x="-14170" y="808544"/>
                    <a:pt x="-15185" y="664781"/>
                    <a:pt x="0" y="511966"/>
                  </a:cubicBezTo>
                  <a:cubicBezTo>
                    <a:pt x="15185" y="359151"/>
                    <a:pt x="-12812" y="207120"/>
                    <a:pt x="0" y="41935"/>
                  </a:cubicBezTo>
                  <a:close/>
                </a:path>
              </a:pathLst>
            </a:custGeom>
            <a:solidFill>
              <a:srgbClr val="DF596D"/>
            </a:solidFill>
            <a:ln w="28575">
              <a:solidFill>
                <a:srgbClr val="DF596D"/>
              </a:solidFill>
              <a:extLst>
                <a:ext uri="{C807C97D-BFC1-408E-A445-0C87EB9F89A2}">
                  <ask:lineSketchStyleProps xmlns:ask="http://schemas.microsoft.com/office/drawing/2018/sketchyshapes" sd="3447529729">
                    <a:prstGeom prst="roundRect">
                      <a:avLst>
                        <a:gd name="adj" fmla="val 432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ts val="1100"/>
                </a:lnSpc>
              </a:pPr>
              <a:r>
                <a:rPr lang="en-GB" sz="1100" b="1">
                  <a:effectLst/>
                  <a:latin typeface="Segoe UI"/>
                  <a:ea typeface="Baskerville"/>
                  <a:cs typeface="Segoe UI"/>
                </a:rPr>
                <a:t>North Sedgemoor </a:t>
              </a:r>
              <a:r>
                <a:rPr lang="en-GB" sz="1100">
                  <a:effectLst/>
                  <a:latin typeface="Segoe UI"/>
                  <a:ea typeface="Baskerville"/>
                  <a:cs typeface="Segoe UI"/>
                </a:rPr>
                <a:t>– Workin</a:t>
              </a:r>
              <a:r>
                <a:rPr lang="en-GB" sz="1100">
                  <a:latin typeface="Segoe UI"/>
                  <a:ea typeface="Baskerville"/>
                  <a:cs typeface="Segoe UI"/>
                </a:rPr>
                <a:t>g closely with the Wessex Learning Trust to develop the Team Around the School model and to utilise the</a:t>
              </a:r>
              <a:r>
                <a:rPr lang="en-GB" sz="1100">
                  <a:effectLst/>
                  <a:latin typeface="Segoe UI"/>
                  <a:ea typeface="Baskerville"/>
                  <a:cs typeface="Segoe UI"/>
                </a:rPr>
                <a:t> community hubs and spokes in the neighbourhood to support local key priorities, enabling statutory and community services to come together to work as one.</a:t>
              </a:r>
              <a:r>
                <a:rPr lang="en-GB" sz="1100">
                  <a:latin typeface="Segoe UI"/>
                  <a:ea typeface="Baskerville"/>
                  <a:cs typeface="Segoe UI"/>
                </a:rPr>
                <a:t> </a:t>
              </a:r>
              <a:endParaRPr lang="en-GB" sz="1100">
                <a:effectLst/>
                <a:latin typeface="Segoe UI"/>
                <a:ea typeface="Baskerville"/>
                <a:cs typeface="Segoe UI" panose="020B0502040204020203" pitchFamily="34" charset="0"/>
              </a:endParaRPr>
            </a:p>
          </p:txBody>
        </p:sp>
        <p:sp>
          <p:nvSpPr>
            <p:cNvPr id="13" name="Rectangle: Rounded Corners 12">
              <a:extLst>
                <a:ext uri="{FF2B5EF4-FFF2-40B4-BE49-F238E27FC236}">
                  <a16:creationId xmlns:a16="http://schemas.microsoft.com/office/drawing/2014/main" id="{D620EFEE-4C4D-09D3-B56C-64653981861B}"/>
                </a:ext>
              </a:extLst>
            </p:cNvPr>
            <p:cNvSpPr/>
            <p:nvPr/>
          </p:nvSpPr>
          <p:spPr>
            <a:xfrm>
              <a:off x="561760" y="684151"/>
              <a:ext cx="1182823" cy="2186783"/>
            </a:xfrm>
            <a:custGeom>
              <a:avLst/>
              <a:gdLst>
                <a:gd name="connsiteX0" fmla="*/ 0 w 1182823"/>
                <a:gd name="connsiteY0" fmla="*/ 51098 h 2186783"/>
                <a:gd name="connsiteX1" fmla="*/ 51098 w 1182823"/>
                <a:gd name="connsiteY1" fmla="*/ 0 h 2186783"/>
                <a:gd name="connsiteX2" fmla="*/ 558993 w 1182823"/>
                <a:gd name="connsiteY2" fmla="*/ 0 h 2186783"/>
                <a:gd name="connsiteX3" fmla="*/ 1131725 w 1182823"/>
                <a:gd name="connsiteY3" fmla="*/ 0 h 2186783"/>
                <a:gd name="connsiteX4" fmla="*/ 1182823 w 1182823"/>
                <a:gd name="connsiteY4" fmla="*/ 51098 h 2186783"/>
                <a:gd name="connsiteX5" fmla="*/ 1182823 w 1182823"/>
                <a:gd name="connsiteY5" fmla="*/ 683423 h 2186783"/>
                <a:gd name="connsiteX6" fmla="*/ 1182823 w 1182823"/>
                <a:gd name="connsiteY6" fmla="*/ 1399131 h 2186783"/>
                <a:gd name="connsiteX7" fmla="*/ 1182823 w 1182823"/>
                <a:gd name="connsiteY7" fmla="*/ 2135685 h 2186783"/>
                <a:gd name="connsiteX8" fmla="*/ 1131725 w 1182823"/>
                <a:gd name="connsiteY8" fmla="*/ 2186783 h 2186783"/>
                <a:gd name="connsiteX9" fmla="*/ 623830 w 1182823"/>
                <a:gd name="connsiteY9" fmla="*/ 2186783 h 2186783"/>
                <a:gd name="connsiteX10" fmla="*/ 51098 w 1182823"/>
                <a:gd name="connsiteY10" fmla="*/ 2186783 h 2186783"/>
                <a:gd name="connsiteX11" fmla="*/ 0 w 1182823"/>
                <a:gd name="connsiteY11" fmla="*/ 2135685 h 2186783"/>
                <a:gd name="connsiteX12" fmla="*/ 0 w 1182823"/>
                <a:gd name="connsiteY12" fmla="*/ 1461669 h 2186783"/>
                <a:gd name="connsiteX13" fmla="*/ 0 w 1182823"/>
                <a:gd name="connsiteY13" fmla="*/ 766806 h 2186783"/>
                <a:gd name="connsiteX14" fmla="*/ 0 w 1182823"/>
                <a:gd name="connsiteY14" fmla="*/ 51098 h 218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2823" h="2186783" fill="none" extrusionOk="0">
                  <a:moveTo>
                    <a:pt x="0" y="51098"/>
                  </a:moveTo>
                  <a:cubicBezTo>
                    <a:pt x="-1927" y="22725"/>
                    <a:pt x="24050" y="879"/>
                    <a:pt x="51098" y="0"/>
                  </a:cubicBezTo>
                  <a:cubicBezTo>
                    <a:pt x="183230" y="-18931"/>
                    <a:pt x="418372" y="3762"/>
                    <a:pt x="558993" y="0"/>
                  </a:cubicBezTo>
                  <a:cubicBezTo>
                    <a:pt x="699614" y="-3762"/>
                    <a:pt x="939823" y="-12906"/>
                    <a:pt x="1131725" y="0"/>
                  </a:cubicBezTo>
                  <a:cubicBezTo>
                    <a:pt x="1153457" y="-279"/>
                    <a:pt x="1185550" y="18770"/>
                    <a:pt x="1182823" y="51098"/>
                  </a:cubicBezTo>
                  <a:cubicBezTo>
                    <a:pt x="1203965" y="249386"/>
                    <a:pt x="1175414" y="421389"/>
                    <a:pt x="1182823" y="683423"/>
                  </a:cubicBezTo>
                  <a:cubicBezTo>
                    <a:pt x="1190232" y="945458"/>
                    <a:pt x="1148118" y="1154011"/>
                    <a:pt x="1182823" y="1399131"/>
                  </a:cubicBezTo>
                  <a:cubicBezTo>
                    <a:pt x="1217528" y="1644251"/>
                    <a:pt x="1212301" y="1889051"/>
                    <a:pt x="1182823" y="2135685"/>
                  </a:cubicBezTo>
                  <a:cubicBezTo>
                    <a:pt x="1181614" y="2165277"/>
                    <a:pt x="1162734" y="2183498"/>
                    <a:pt x="1131725" y="2186783"/>
                  </a:cubicBezTo>
                  <a:cubicBezTo>
                    <a:pt x="1011217" y="2209859"/>
                    <a:pt x="848785" y="2177710"/>
                    <a:pt x="623830" y="2186783"/>
                  </a:cubicBezTo>
                  <a:cubicBezTo>
                    <a:pt x="398876" y="2195856"/>
                    <a:pt x="251672" y="2182392"/>
                    <a:pt x="51098" y="2186783"/>
                  </a:cubicBezTo>
                  <a:cubicBezTo>
                    <a:pt x="20935" y="2190254"/>
                    <a:pt x="-1494" y="2163476"/>
                    <a:pt x="0" y="2135685"/>
                  </a:cubicBezTo>
                  <a:cubicBezTo>
                    <a:pt x="-7733" y="1911984"/>
                    <a:pt x="-15991" y="1613110"/>
                    <a:pt x="0" y="1461669"/>
                  </a:cubicBezTo>
                  <a:cubicBezTo>
                    <a:pt x="15991" y="1310228"/>
                    <a:pt x="23822" y="1023997"/>
                    <a:pt x="0" y="766806"/>
                  </a:cubicBezTo>
                  <a:cubicBezTo>
                    <a:pt x="-23822" y="509615"/>
                    <a:pt x="-18428" y="322731"/>
                    <a:pt x="0" y="51098"/>
                  </a:cubicBezTo>
                  <a:close/>
                </a:path>
                <a:path w="1182823" h="2186783" stroke="0" extrusionOk="0">
                  <a:moveTo>
                    <a:pt x="0" y="51098"/>
                  </a:moveTo>
                  <a:cubicBezTo>
                    <a:pt x="-5502" y="20391"/>
                    <a:pt x="21263" y="-4095"/>
                    <a:pt x="51098" y="0"/>
                  </a:cubicBezTo>
                  <a:cubicBezTo>
                    <a:pt x="260002" y="-21466"/>
                    <a:pt x="402960" y="15908"/>
                    <a:pt x="613024" y="0"/>
                  </a:cubicBezTo>
                  <a:cubicBezTo>
                    <a:pt x="823088" y="-15908"/>
                    <a:pt x="875493" y="11235"/>
                    <a:pt x="1131725" y="0"/>
                  </a:cubicBezTo>
                  <a:cubicBezTo>
                    <a:pt x="1158818" y="2795"/>
                    <a:pt x="1189179" y="20531"/>
                    <a:pt x="1182823" y="51098"/>
                  </a:cubicBezTo>
                  <a:cubicBezTo>
                    <a:pt x="1209164" y="370470"/>
                    <a:pt x="1179640" y="391045"/>
                    <a:pt x="1182823" y="725114"/>
                  </a:cubicBezTo>
                  <a:cubicBezTo>
                    <a:pt x="1186006" y="1059183"/>
                    <a:pt x="1184566" y="1218098"/>
                    <a:pt x="1182823" y="1399131"/>
                  </a:cubicBezTo>
                  <a:cubicBezTo>
                    <a:pt x="1181080" y="1580164"/>
                    <a:pt x="1173419" y="1960431"/>
                    <a:pt x="1182823" y="2135685"/>
                  </a:cubicBezTo>
                  <a:cubicBezTo>
                    <a:pt x="1180381" y="2165626"/>
                    <a:pt x="1156213" y="2184335"/>
                    <a:pt x="1131725" y="2186783"/>
                  </a:cubicBezTo>
                  <a:cubicBezTo>
                    <a:pt x="876938" y="2195802"/>
                    <a:pt x="811289" y="2159949"/>
                    <a:pt x="580605" y="2186783"/>
                  </a:cubicBezTo>
                  <a:cubicBezTo>
                    <a:pt x="349921" y="2213617"/>
                    <a:pt x="302619" y="2181088"/>
                    <a:pt x="51098" y="2186783"/>
                  </a:cubicBezTo>
                  <a:cubicBezTo>
                    <a:pt x="25492" y="2183653"/>
                    <a:pt x="1798" y="2166613"/>
                    <a:pt x="0" y="2135685"/>
                  </a:cubicBezTo>
                  <a:cubicBezTo>
                    <a:pt x="-23801" y="1922075"/>
                    <a:pt x="-5654" y="1764578"/>
                    <a:pt x="0" y="1419977"/>
                  </a:cubicBezTo>
                  <a:cubicBezTo>
                    <a:pt x="5654" y="1075376"/>
                    <a:pt x="27236" y="929552"/>
                    <a:pt x="0" y="683423"/>
                  </a:cubicBezTo>
                  <a:cubicBezTo>
                    <a:pt x="-27236" y="437294"/>
                    <a:pt x="1948" y="345115"/>
                    <a:pt x="0" y="51098"/>
                  </a:cubicBezTo>
                  <a:close/>
                </a:path>
              </a:pathLst>
            </a:custGeom>
            <a:solidFill>
              <a:srgbClr val="0FBAA7"/>
            </a:solidFill>
            <a:ln w="28575">
              <a:solidFill>
                <a:srgbClr val="0FBAA7"/>
              </a:solidFill>
              <a:extLst>
                <a:ext uri="{C807C97D-BFC1-408E-A445-0C87EB9F89A2}">
                  <ask:lineSketchStyleProps xmlns:ask="http://schemas.microsoft.com/office/drawing/2018/sketchyshapes" sd="3447529729">
                    <a:prstGeom prst="roundRect">
                      <a:avLst>
                        <a:gd name="adj" fmla="val 432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ts val="1100"/>
                </a:lnSpc>
              </a:pPr>
              <a:r>
                <a:rPr lang="en-GB" sz="1100" b="1">
                  <a:effectLst/>
                  <a:latin typeface="Segoe UI"/>
                  <a:ea typeface="Baskerville"/>
                  <a:cs typeface="Baskerville"/>
                </a:rPr>
                <a:t>West Somerset</a:t>
              </a:r>
              <a:r>
                <a:rPr lang="en-GB" sz="1100">
                  <a:effectLst/>
                  <a:latin typeface="Segoe UI"/>
                  <a:ea typeface="Baskerville"/>
                  <a:cs typeface="Segoe UI"/>
                </a:rPr>
                <a:t> – </a:t>
              </a:r>
              <a:r>
                <a:rPr lang="en-GB" sz="1100">
                  <a:effectLst/>
                  <a:latin typeface="Segoe UI"/>
                  <a:ea typeface="Baskerville"/>
                  <a:cs typeface="Baskerville"/>
                </a:rPr>
                <a:t> Continuing the partnership with Living Better P</a:t>
              </a:r>
              <a:r>
                <a:rPr lang="en-GB" sz="1100">
                  <a:latin typeface="Segoe UI"/>
                  <a:ea typeface="Baskerville"/>
                  <a:cs typeface="Baskerville"/>
                </a:rPr>
                <a:t>rimary Care Network,</a:t>
              </a:r>
              <a:r>
                <a:rPr lang="en-GB" sz="1100">
                  <a:effectLst/>
                  <a:latin typeface="Segoe UI"/>
                  <a:ea typeface="Baskerville"/>
                  <a:cs typeface="Baskerville"/>
                </a:rPr>
                <a:t> CCS Village Agents and key education and health services to provide a health and well-being hub.</a:t>
              </a:r>
              <a:r>
                <a:rPr lang="en-GB" sz="1100">
                  <a:latin typeface="Segoe UI"/>
                  <a:ea typeface="Baskerville"/>
                  <a:cs typeface="Baskerville"/>
                </a:rPr>
                <a:t> </a:t>
              </a:r>
              <a:endParaRPr lang="en-GB" sz="1100">
                <a:effectLst/>
                <a:latin typeface="Baskerville"/>
                <a:ea typeface="Baskerville"/>
                <a:cs typeface="Baskerville"/>
              </a:endParaRPr>
            </a:p>
          </p:txBody>
        </p:sp>
        <p:sp>
          <p:nvSpPr>
            <p:cNvPr id="14" name="Rectangle: Rounded Corners 13">
              <a:extLst>
                <a:ext uri="{FF2B5EF4-FFF2-40B4-BE49-F238E27FC236}">
                  <a16:creationId xmlns:a16="http://schemas.microsoft.com/office/drawing/2014/main" id="{CF47FE14-6240-96AB-40EB-74A05AA20158}"/>
                </a:ext>
              </a:extLst>
            </p:cNvPr>
            <p:cNvSpPr/>
            <p:nvPr/>
          </p:nvSpPr>
          <p:spPr>
            <a:xfrm>
              <a:off x="2320692" y="624506"/>
              <a:ext cx="1827193" cy="1522157"/>
            </a:xfrm>
            <a:custGeom>
              <a:avLst/>
              <a:gdLst>
                <a:gd name="connsiteX0" fmla="*/ 0 w 1827193"/>
                <a:gd name="connsiteY0" fmla="*/ 65757 h 1522157"/>
                <a:gd name="connsiteX1" fmla="*/ 65757 w 1827193"/>
                <a:gd name="connsiteY1" fmla="*/ 0 h 1522157"/>
                <a:gd name="connsiteX2" fmla="*/ 580113 w 1827193"/>
                <a:gd name="connsiteY2" fmla="*/ 0 h 1522157"/>
                <a:gd name="connsiteX3" fmla="*/ 1179253 w 1827193"/>
                <a:gd name="connsiteY3" fmla="*/ 0 h 1522157"/>
                <a:gd name="connsiteX4" fmla="*/ 1761436 w 1827193"/>
                <a:gd name="connsiteY4" fmla="*/ 0 h 1522157"/>
                <a:gd name="connsiteX5" fmla="*/ 1827193 w 1827193"/>
                <a:gd name="connsiteY5" fmla="*/ 65757 h 1522157"/>
                <a:gd name="connsiteX6" fmla="*/ 1827193 w 1827193"/>
                <a:gd name="connsiteY6" fmla="*/ 719359 h 1522157"/>
                <a:gd name="connsiteX7" fmla="*/ 1827193 w 1827193"/>
                <a:gd name="connsiteY7" fmla="*/ 1456400 h 1522157"/>
                <a:gd name="connsiteX8" fmla="*/ 1761436 w 1827193"/>
                <a:gd name="connsiteY8" fmla="*/ 1522157 h 1522157"/>
                <a:gd name="connsiteX9" fmla="*/ 1247080 w 1827193"/>
                <a:gd name="connsiteY9" fmla="*/ 1522157 h 1522157"/>
                <a:gd name="connsiteX10" fmla="*/ 732724 w 1827193"/>
                <a:gd name="connsiteY10" fmla="*/ 1522157 h 1522157"/>
                <a:gd name="connsiteX11" fmla="*/ 65757 w 1827193"/>
                <a:gd name="connsiteY11" fmla="*/ 1522157 h 1522157"/>
                <a:gd name="connsiteX12" fmla="*/ 0 w 1827193"/>
                <a:gd name="connsiteY12" fmla="*/ 1456400 h 1522157"/>
                <a:gd name="connsiteX13" fmla="*/ 0 w 1827193"/>
                <a:gd name="connsiteY13" fmla="*/ 747172 h 1522157"/>
                <a:gd name="connsiteX14" fmla="*/ 0 w 1827193"/>
                <a:gd name="connsiteY14" fmla="*/ 65757 h 1522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7193" h="1522157" fill="none" extrusionOk="0">
                  <a:moveTo>
                    <a:pt x="0" y="65757"/>
                  </a:moveTo>
                  <a:cubicBezTo>
                    <a:pt x="-8585" y="28765"/>
                    <a:pt x="34098" y="3492"/>
                    <a:pt x="65757" y="0"/>
                  </a:cubicBezTo>
                  <a:cubicBezTo>
                    <a:pt x="280111" y="6717"/>
                    <a:pt x="421910" y="25583"/>
                    <a:pt x="580113" y="0"/>
                  </a:cubicBezTo>
                  <a:cubicBezTo>
                    <a:pt x="738316" y="-25583"/>
                    <a:pt x="972032" y="-38"/>
                    <a:pt x="1179253" y="0"/>
                  </a:cubicBezTo>
                  <a:cubicBezTo>
                    <a:pt x="1386474" y="38"/>
                    <a:pt x="1627915" y="-17294"/>
                    <a:pt x="1761436" y="0"/>
                  </a:cubicBezTo>
                  <a:cubicBezTo>
                    <a:pt x="1799850" y="-5484"/>
                    <a:pt x="1832543" y="22618"/>
                    <a:pt x="1827193" y="65757"/>
                  </a:cubicBezTo>
                  <a:cubicBezTo>
                    <a:pt x="1798260" y="222961"/>
                    <a:pt x="1845426" y="456463"/>
                    <a:pt x="1827193" y="719359"/>
                  </a:cubicBezTo>
                  <a:cubicBezTo>
                    <a:pt x="1808960" y="982255"/>
                    <a:pt x="1859881" y="1191462"/>
                    <a:pt x="1827193" y="1456400"/>
                  </a:cubicBezTo>
                  <a:cubicBezTo>
                    <a:pt x="1824423" y="1495858"/>
                    <a:pt x="1798697" y="1521044"/>
                    <a:pt x="1761436" y="1522157"/>
                  </a:cubicBezTo>
                  <a:cubicBezTo>
                    <a:pt x="1642278" y="1505918"/>
                    <a:pt x="1449007" y="1538382"/>
                    <a:pt x="1247080" y="1522157"/>
                  </a:cubicBezTo>
                  <a:cubicBezTo>
                    <a:pt x="1045153" y="1505932"/>
                    <a:pt x="843197" y="1537656"/>
                    <a:pt x="732724" y="1522157"/>
                  </a:cubicBezTo>
                  <a:cubicBezTo>
                    <a:pt x="622251" y="1506658"/>
                    <a:pt x="251642" y="1555283"/>
                    <a:pt x="65757" y="1522157"/>
                  </a:cubicBezTo>
                  <a:cubicBezTo>
                    <a:pt x="35223" y="1527412"/>
                    <a:pt x="-638" y="1491893"/>
                    <a:pt x="0" y="1456400"/>
                  </a:cubicBezTo>
                  <a:cubicBezTo>
                    <a:pt x="14828" y="1145604"/>
                    <a:pt x="-3440" y="1031489"/>
                    <a:pt x="0" y="747172"/>
                  </a:cubicBezTo>
                  <a:cubicBezTo>
                    <a:pt x="3440" y="462855"/>
                    <a:pt x="-29507" y="237261"/>
                    <a:pt x="0" y="65757"/>
                  </a:cubicBezTo>
                  <a:close/>
                </a:path>
                <a:path w="1827193" h="1522157" stroke="0" extrusionOk="0">
                  <a:moveTo>
                    <a:pt x="0" y="65757"/>
                  </a:moveTo>
                  <a:cubicBezTo>
                    <a:pt x="-3741" y="27749"/>
                    <a:pt x="27506" y="-4908"/>
                    <a:pt x="65757" y="0"/>
                  </a:cubicBezTo>
                  <a:cubicBezTo>
                    <a:pt x="355561" y="-23518"/>
                    <a:pt x="543758" y="9576"/>
                    <a:pt x="664897" y="0"/>
                  </a:cubicBezTo>
                  <a:cubicBezTo>
                    <a:pt x="786036" y="-9576"/>
                    <a:pt x="970396" y="-17071"/>
                    <a:pt x="1179253" y="0"/>
                  </a:cubicBezTo>
                  <a:cubicBezTo>
                    <a:pt x="1388110" y="17071"/>
                    <a:pt x="1629986" y="25987"/>
                    <a:pt x="1761436" y="0"/>
                  </a:cubicBezTo>
                  <a:cubicBezTo>
                    <a:pt x="1800369" y="870"/>
                    <a:pt x="1820986" y="35794"/>
                    <a:pt x="1827193" y="65757"/>
                  </a:cubicBezTo>
                  <a:cubicBezTo>
                    <a:pt x="1792696" y="404233"/>
                    <a:pt x="1808662" y="537141"/>
                    <a:pt x="1827193" y="761079"/>
                  </a:cubicBezTo>
                  <a:cubicBezTo>
                    <a:pt x="1845724" y="985017"/>
                    <a:pt x="1844240" y="1143160"/>
                    <a:pt x="1827193" y="1456400"/>
                  </a:cubicBezTo>
                  <a:cubicBezTo>
                    <a:pt x="1825348" y="1494017"/>
                    <a:pt x="1796150" y="1521106"/>
                    <a:pt x="1761436" y="1522157"/>
                  </a:cubicBezTo>
                  <a:cubicBezTo>
                    <a:pt x="1532367" y="1549127"/>
                    <a:pt x="1341840" y="1530169"/>
                    <a:pt x="1179253" y="1522157"/>
                  </a:cubicBezTo>
                  <a:cubicBezTo>
                    <a:pt x="1016666" y="1514145"/>
                    <a:pt x="857444" y="1528291"/>
                    <a:pt x="647940" y="1522157"/>
                  </a:cubicBezTo>
                  <a:cubicBezTo>
                    <a:pt x="438436" y="1516023"/>
                    <a:pt x="284983" y="1545825"/>
                    <a:pt x="65757" y="1522157"/>
                  </a:cubicBezTo>
                  <a:cubicBezTo>
                    <a:pt x="30214" y="1521367"/>
                    <a:pt x="-6269" y="1489833"/>
                    <a:pt x="0" y="1456400"/>
                  </a:cubicBezTo>
                  <a:cubicBezTo>
                    <a:pt x="31068" y="1223746"/>
                    <a:pt x="-5602" y="1073714"/>
                    <a:pt x="0" y="761079"/>
                  </a:cubicBezTo>
                  <a:cubicBezTo>
                    <a:pt x="5602" y="448444"/>
                    <a:pt x="-29882" y="246182"/>
                    <a:pt x="0" y="65757"/>
                  </a:cubicBezTo>
                  <a:close/>
                </a:path>
              </a:pathLst>
            </a:custGeom>
            <a:solidFill>
              <a:srgbClr val="CD6543"/>
            </a:solidFill>
            <a:ln w="28575">
              <a:solidFill>
                <a:srgbClr val="CD6543"/>
              </a:solidFill>
              <a:extLst>
                <a:ext uri="{C807C97D-BFC1-408E-A445-0C87EB9F89A2}">
                  <ask:lineSketchStyleProps xmlns:ask="http://schemas.microsoft.com/office/drawing/2018/sketchyshapes" sd="3447529729">
                    <a:prstGeom prst="roundRect">
                      <a:avLst>
                        <a:gd name="adj" fmla="val 432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ts val="1100"/>
                </a:lnSpc>
              </a:pPr>
              <a:r>
                <a:rPr lang="en-GB" sz="1100" b="1">
                  <a:effectLst/>
                  <a:latin typeface="Segoe UI"/>
                  <a:ea typeface="Baskerville"/>
                  <a:cs typeface="Baskerville"/>
                </a:rPr>
                <a:t>Bridgwater </a:t>
              </a:r>
              <a:r>
                <a:rPr lang="en-GB" sz="1100">
                  <a:effectLst/>
                  <a:latin typeface="Segoe UI"/>
                  <a:ea typeface="Baskerville"/>
                  <a:cs typeface="Segoe UI"/>
                </a:rPr>
                <a:t>–</a:t>
              </a:r>
              <a:r>
                <a:rPr lang="en-GB" sz="1100" b="1">
                  <a:effectLst/>
                  <a:latin typeface="Segoe UI"/>
                  <a:ea typeface="Baskerville"/>
                  <a:cs typeface="Baskerville"/>
                </a:rPr>
                <a:t> </a:t>
              </a:r>
              <a:r>
                <a:rPr lang="en-GB" sz="1100">
                  <a:effectLst/>
                  <a:latin typeface="Segoe UI"/>
                  <a:ea typeface="Baskerville"/>
                  <a:cs typeface="Baskerville"/>
                </a:rPr>
                <a:t>Working with the Bridgwater Bay P</a:t>
              </a:r>
              <a:r>
                <a:rPr lang="en-GB" sz="1100">
                  <a:latin typeface="Segoe UI"/>
                  <a:ea typeface="Baskerville"/>
                  <a:cs typeface="Baskerville"/>
                </a:rPr>
                <a:t>rimary </a:t>
              </a:r>
              <a:r>
                <a:rPr lang="en-GB" sz="1100">
                  <a:effectLst/>
                  <a:latin typeface="Segoe UI"/>
                  <a:ea typeface="Baskerville"/>
                  <a:cs typeface="Baskerville"/>
                </a:rPr>
                <a:t>Care Network and Social </a:t>
              </a:r>
              <a:r>
                <a:rPr lang="en-GB" sz="1100">
                  <a:latin typeface="Segoe UI"/>
                  <a:ea typeface="Baskerville"/>
                  <a:cs typeface="Baskerville"/>
                </a:rPr>
                <a:t>C</a:t>
              </a:r>
              <a:r>
                <a:rPr lang="en-GB" sz="1100">
                  <a:effectLst/>
                  <a:latin typeface="Segoe UI"/>
                  <a:ea typeface="Baskerville"/>
                  <a:cs typeface="Baskerville"/>
                </a:rPr>
                <a:t>are to connect Health Coaches, community provisions and local community spaces to enhance and compliment the provision on offer to residents.</a:t>
              </a:r>
            </a:p>
          </p:txBody>
        </p:sp>
        <p:sp>
          <p:nvSpPr>
            <p:cNvPr id="15" name="Rectangle: Rounded Corners 14">
              <a:extLst>
                <a:ext uri="{FF2B5EF4-FFF2-40B4-BE49-F238E27FC236}">
                  <a16:creationId xmlns:a16="http://schemas.microsoft.com/office/drawing/2014/main" id="{CB2344AD-409B-63BC-FA35-CC5C99801D04}"/>
                </a:ext>
              </a:extLst>
            </p:cNvPr>
            <p:cNvSpPr/>
            <p:nvPr/>
          </p:nvSpPr>
          <p:spPr>
            <a:xfrm>
              <a:off x="753564" y="3379598"/>
              <a:ext cx="1368669" cy="2415565"/>
            </a:xfrm>
            <a:custGeom>
              <a:avLst/>
              <a:gdLst>
                <a:gd name="connsiteX0" fmla="*/ 0 w 1368669"/>
                <a:gd name="connsiteY0" fmla="*/ 59127 h 2415565"/>
                <a:gd name="connsiteX1" fmla="*/ 59127 w 1368669"/>
                <a:gd name="connsiteY1" fmla="*/ 0 h 2415565"/>
                <a:gd name="connsiteX2" fmla="*/ 696839 w 1368669"/>
                <a:gd name="connsiteY2" fmla="*/ 0 h 2415565"/>
                <a:gd name="connsiteX3" fmla="*/ 1309542 w 1368669"/>
                <a:gd name="connsiteY3" fmla="*/ 0 h 2415565"/>
                <a:gd name="connsiteX4" fmla="*/ 1368669 w 1368669"/>
                <a:gd name="connsiteY4" fmla="*/ 59127 h 2415565"/>
                <a:gd name="connsiteX5" fmla="*/ 1368669 w 1368669"/>
                <a:gd name="connsiteY5" fmla="*/ 564535 h 2415565"/>
                <a:gd name="connsiteX6" fmla="*/ 1368669 w 1368669"/>
                <a:gd name="connsiteY6" fmla="*/ 1161836 h 2415565"/>
                <a:gd name="connsiteX7" fmla="*/ 1368669 w 1368669"/>
                <a:gd name="connsiteY7" fmla="*/ 1713191 h 2415565"/>
                <a:gd name="connsiteX8" fmla="*/ 1368669 w 1368669"/>
                <a:gd name="connsiteY8" fmla="*/ 2356438 h 2415565"/>
                <a:gd name="connsiteX9" fmla="*/ 1309542 w 1368669"/>
                <a:gd name="connsiteY9" fmla="*/ 2415565 h 2415565"/>
                <a:gd name="connsiteX10" fmla="*/ 671830 w 1368669"/>
                <a:gd name="connsiteY10" fmla="*/ 2415565 h 2415565"/>
                <a:gd name="connsiteX11" fmla="*/ 59127 w 1368669"/>
                <a:gd name="connsiteY11" fmla="*/ 2415565 h 2415565"/>
                <a:gd name="connsiteX12" fmla="*/ 0 w 1368669"/>
                <a:gd name="connsiteY12" fmla="*/ 2356438 h 2415565"/>
                <a:gd name="connsiteX13" fmla="*/ 0 w 1368669"/>
                <a:gd name="connsiteY13" fmla="*/ 1828056 h 2415565"/>
                <a:gd name="connsiteX14" fmla="*/ 0 w 1368669"/>
                <a:gd name="connsiteY14" fmla="*/ 1253729 h 2415565"/>
                <a:gd name="connsiteX15" fmla="*/ 0 w 1368669"/>
                <a:gd name="connsiteY15" fmla="*/ 725347 h 2415565"/>
                <a:gd name="connsiteX16" fmla="*/ 0 w 1368669"/>
                <a:gd name="connsiteY16" fmla="*/ 59127 h 241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68669" h="2415565" fill="none" extrusionOk="0">
                  <a:moveTo>
                    <a:pt x="0" y="59127"/>
                  </a:moveTo>
                  <a:cubicBezTo>
                    <a:pt x="-396" y="27289"/>
                    <a:pt x="24693" y="-2282"/>
                    <a:pt x="59127" y="0"/>
                  </a:cubicBezTo>
                  <a:cubicBezTo>
                    <a:pt x="280708" y="11638"/>
                    <a:pt x="442384" y="-17455"/>
                    <a:pt x="696839" y="0"/>
                  </a:cubicBezTo>
                  <a:cubicBezTo>
                    <a:pt x="951294" y="17455"/>
                    <a:pt x="1030557" y="814"/>
                    <a:pt x="1309542" y="0"/>
                  </a:cubicBezTo>
                  <a:cubicBezTo>
                    <a:pt x="1343024" y="-2162"/>
                    <a:pt x="1369932" y="24861"/>
                    <a:pt x="1368669" y="59127"/>
                  </a:cubicBezTo>
                  <a:cubicBezTo>
                    <a:pt x="1370332" y="267839"/>
                    <a:pt x="1361100" y="338696"/>
                    <a:pt x="1368669" y="564535"/>
                  </a:cubicBezTo>
                  <a:cubicBezTo>
                    <a:pt x="1376238" y="790374"/>
                    <a:pt x="1374964" y="1018057"/>
                    <a:pt x="1368669" y="1161836"/>
                  </a:cubicBezTo>
                  <a:cubicBezTo>
                    <a:pt x="1362374" y="1305615"/>
                    <a:pt x="1384972" y="1527411"/>
                    <a:pt x="1368669" y="1713191"/>
                  </a:cubicBezTo>
                  <a:cubicBezTo>
                    <a:pt x="1352366" y="1898972"/>
                    <a:pt x="1344535" y="2073935"/>
                    <a:pt x="1368669" y="2356438"/>
                  </a:cubicBezTo>
                  <a:cubicBezTo>
                    <a:pt x="1373796" y="2392439"/>
                    <a:pt x="1338643" y="2413095"/>
                    <a:pt x="1309542" y="2415565"/>
                  </a:cubicBezTo>
                  <a:cubicBezTo>
                    <a:pt x="1132073" y="2408542"/>
                    <a:pt x="963207" y="2446704"/>
                    <a:pt x="671830" y="2415565"/>
                  </a:cubicBezTo>
                  <a:cubicBezTo>
                    <a:pt x="380453" y="2384426"/>
                    <a:pt x="295106" y="2394331"/>
                    <a:pt x="59127" y="2415565"/>
                  </a:cubicBezTo>
                  <a:cubicBezTo>
                    <a:pt x="26865" y="2414920"/>
                    <a:pt x="-903" y="2389315"/>
                    <a:pt x="0" y="2356438"/>
                  </a:cubicBezTo>
                  <a:cubicBezTo>
                    <a:pt x="8927" y="2131205"/>
                    <a:pt x="-4321" y="1975383"/>
                    <a:pt x="0" y="1828056"/>
                  </a:cubicBezTo>
                  <a:cubicBezTo>
                    <a:pt x="4321" y="1680729"/>
                    <a:pt x="7480" y="1442078"/>
                    <a:pt x="0" y="1253729"/>
                  </a:cubicBezTo>
                  <a:cubicBezTo>
                    <a:pt x="-7480" y="1065380"/>
                    <a:pt x="-3557" y="889126"/>
                    <a:pt x="0" y="725347"/>
                  </a:cubicBezTo>
                  <a:cubicBezTo>
                    <a:pt x="3557" y="561568"/>
                    <a:pt x="-28711" y="352498"/>
                    <a:pt x="0" y="59127"/>
                  </a:cubicBezTo>
                  <a:close/>
                </a:path>
                <a:path w="1368669" h="2415565" stroke="0" extrusionOk="0">
                  <a:moveTo>
                    <a:pt x="0" y="59127"/>
                  </a:moveTo>
                  <a:cubicBezTo>
                    <a:pt x="-6234" y="23655"/>
                    <a:pt x="24813" y="-4210"/>
                    <a:pt x="59127" y="0"/>
                  </a:cubicBezTo>
                  <a:cubicBezTo>
                    <a:pt x="240782" y="14253"/>
                    <a:pt x="440729" y="-5897"/>
                    <a:pt x="709343" y="0"/>
                  </a:cubicBezTo>
                  <a:cubicBezTo>
                    <a:pt x="977957" y="5897"/>
                    <a:pt x="1031633" y="13471"/>
                    <a:pt x="1309542" y="0"/>
                  </a:cubicBezTo>
                  <a:cubicBezTo>
                    <a:pt x="1339761" y="6035"/>
                    <a:pt x="1373625" y="24643"/>
                    <a:pt x="1368669" y="59127"/>
                  </a:cubicBezTo>
                  <a:cubicBezTo>
                    <a:pt x="1393338" y="296380"/>
                    <a:pt x="1369017" y="352671"/>
                    <a:pt x="1368669" y="610482"/>
                  </a:cubicBezTo>
                  <a:cubicBezTo>
                    <a:pt x="1368321" y="868294"/>
                    <a:pt x="1380306" y="916807"/>
                    <a:pt x="1368669" y="1161836"/>
                  </a:cubicBezTo>
                  <a:cubicBezTo>
                    <a:pt x="1357032" y="1406865"/>
                    <a:pt x="1372432" y="1639924"/>
                    <a:pt x="1368669" y="1782110"/>
                  </a:cubicBezTo>
                  <a:cubicBezTo>
                    <a:pt x="1364906" y="1924296"/>
                    <a:pt x="1363812" y="2161345"/>
                    <a:pt x="1368669" y="2356438"/>
                  </a:cubicBezTo>
                  <a:cubicBezTo>
                    <a:pt x="1370955" y="2389941"/>
                    <a:pt x="1343140" y="2418988"/>
                    <a:pt x="1309542" y="2415565"/>
                  </a:cubicBezTo>
                  <a:cubicBezTo>
                    <a:pt x="1051232" y="2435721"/>
                    <a:pt x="948265" y="2392743"/>
                    <a:pt x="709343" y="2415565"/>
                  </a:cubicBezTo>
                  <a:cubicBezTo>
                    <a:pt x="470421" y="2438387"/>
                    <a:pt x="256264" y="2426436"/>
                    <a:pt x="59127" y="2415565"/>
                  </a:cubicBezTo>
                  <a:cubicBezTo>
                    <a:pt x="28649" y="2413341"/>
                    <a:pt x="-1188" y="2388546"/>
                    <a:pt x="0" y="2356438"/>
                  </a:cubicBezTo>
                  <a:cubicBezTo>
                    <a:pt x="-10864" y="2166485"/>
                    <a:pt x="-5533" y="2058581"/>
                    <a:pt x="0" y="1782110"/>
                  </a:cubicBezTo>
                  <a:cubicBezTo>
                    <a:pt x="5533" y="1505639"/>
                    <a:pt x="20444" y="1373080"/>
                    <a:pt x="0" y="1161836"/>
                  </a:cubicBezTo>
                  <a:cubicBezTo>
                    <a:pt x="-20444" y="950592"/>
                    <a:pt x="18202" y="328868"/>
                    <a:pt x="0" y="59127"/>
                  </a:cubicBezTo>
                  <a:close/>
                </a:path>
              </a:pathLst>
            </a:custGeom>
            <a:solidFill>
              <a:srgbClr val="DF596D"/>
            </a:solidFill>
            <a:ln w="28575">
              <a:solidFill>
                <a:srgbClr val="DF596D"/>
              </a:solidFill>
              <a:extLst>
                <a:ext uri="{C807C97D-BFC1-408E-A445-0C87EB9F89A2}">
                  <ask:lineSketchStyleProps xmlns:ask="http://schemas.microsoft.com/office/drawing/2018/sketchyshapes" sd="3447529729">
                    <a:prstGeom prst="roundRect">
                      <a:avLst>
                        <a:gd name="adj" fmla="val 432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ts val="1100"/>
                </a:lnSpc>
              </a:pPr>
              <a:r>
                <a:rPr lang="en-GB" sz="1100" b="1">
                  <a:effectLst/>
                  <a:latin typeface="Segoe UI"/>
                  <a:ea typeface="Calibri"/>
                  <a:cs typeface="Calibri"/>
                </a:rPr>
                <a:t>Wellington and Wiveliscombe</a:t>
              </a:r>
              <a:r>
                <a:rPr lang="en-GB" sz="1100" b="1">
                  <a:latin typeface="Segoe UI"/>
                  <a:ea typeface="Calibri"/>
                  <a:cs typeface="Calibri"/>
                </a:rPr>
                <a:t> </a:t>
              </a:r>
              <a:r>
                <a:rPr lang="en-GB" sz="1100">
                  <a:effectLst/>
                  <a:latin typeface="Segoe UI"/>
                  <a:ea typeface="Baskerville"/>
                  <a:cs typeface="Segoe UI"/>
                </a:rPr>
                <a:t>–</a:t>
              </a:r>
              <a:r>
                <a:rPr lang="en-GB" sz="1100">
                  <a:effectLst/>
                  <a:latin typeface="Segoe UI"/>
                  <a:ea typeface="Calibri"/>
                  <a:cs typeface="Calibri"/>
                </a:rPr>
                <a:t> Leading the development of the Kings Arms Early Intervention Hub within the community including promoting engagement from statutory services to extending their offer into the heart of the community.</a:t>
              </a:r>
              <a:r>
                <a:rPr lang="en-GB" sz="1100">
                  <a:latin typeface="Segoe UI"/>
                  <a:ea typeface="Calibri"/>
                  <a:cs typeface="Calibri"/>
                </a:rPr>
                <a:t> </a:t>
              </a:r>
              <a:endParaRPr lang="en-GB" sz="1100">
                <a:effectLst/>
                <a:latin typeface="Calibri" panose="020F0502020204030204" pitchFamily="34" charset="0"/>
                <a:ea typeface="Calibri" panose="020F0502020204030204" pitchFamily="34" charset="0"/>
                <a:cs typeface="Calibri" panose="020F0502020204030204" pitchFamily="34" charset="0"/>
              </a:endParaRPr>
            </a:p>
            <a:p>
              <a:pPr>
                <a:lnSpc>
                  <a:spcPts val="1100"/>
                </a:lnSpc>
              </a:pPr>
              <a:endParaRPr lang="en-GB" sz="1200">
                <a:effectLst/>
                <a:latin typeface="Baskerville"/>
                <a:ea typeface="Baskerville"/>
                <a:cs typeface="Baskerville"/>
              </a:endParaRPr>
            </a:p>
          </p:txBody>
        </p:sp>
        <p:sp>
          <p:nvSpPr>
            <p:cNvPr id="16" name="Rectangle: Rounded Corners 15">
              <a:extLst>
                <a:ext uri="{FF2B5EF4-FFF2-40B4-BE49-F238E27FC236}">
                  <a16:creationId xmlns:a16="http://schemas.microsoft.com/office/drawing/2014/main" id="{06E6AC11-3688-5848-DE5A-927C5DE19DFB}"/>
                </a:ext>
              </a:extLst>
            </p:cNvPr>
            <p:cNvSpPr/>
            <p:nvPr/>
          </p:nvSpPr>
          <p:spPr>
            <a:xfrm>
              <a:off x="2225002" y="4706386"/>
              <a:ext cx="1571596" cy="1358528"/>
            </a:xfrm>
            <a:custGeom>
              <a:avLst/>
              <a:gdLst>
                <a:gd name="connsiteX0" fmla="*/ 0 w 1571596"/>
                <a:gd name="connsiteY0" fmla="*/ 58688 h 1358528"/>
                <a:gd name="connsiteX1" fmla="*/ 58688 w 1571596"/>
                <a:gd name="connsiteY1" fmla="*/ 0 h 1358528"/>
                <a:gd name="connsiteX2" fmla="*/ 499801 w 1571596"/>
                <a:gd name="connsiteY2" fmla="*/ 0 h 1358528"/>
                <a:gd name="connsiteX3" fmla="*/ 1013626 w 1571596"/>
                <a:gd name="connsiteY3" fmla="*/ 0 h 1358528"/>
                <a:gd name="connsiteX4" fmla="*/ 1512908 w 1571596"/>
                <a:gd name="connsiteY4" fmla="*/ 0 h 1358528"/>
                <a:gd name="connsiteX5" fmla="*/ 1571596 w 1571596"/>
                <a:gd name="connsiteY5" fmla="*/ 58688 h 1358528"/>
                <a:gd name="connsiteX6" fmla="*/ 1571596 w 1571596"/>
                <a:gd name="connsiteY6" fmla="*/ 642029 h 1358528"/>
                <a:gd name="connsiteX7" fmla="*/ 1571596 w 1571596"/>
                <a:gd name="connsiteY7" fmla="*/ 1299840 h 1358528"/>
                <a:gd name="connsiteX8" fmla="*/ 1512908 w 1571596"/>
                <a:gd name="connsiteY8" fmla="*/ 1358528 h 1358528"/>
                <a:gd name="connsiteX9" fmla="*/ 1071795 w 1571596"/>
                <a:gd name="connsiteY9" fmla="*/ 1358528 h 1358528"/>
                <a:gd name="connsiteX10" fmla="*/ 630681 w 1571596"/>
                <a:gd name="connsiteY10" fmla="*/ 1358528 h 1358528"/>
                <a:gd name="connsiteX11" fmla="*/ 58688 w 1571596"/>
                <a:gd name="connsiteY11" fmla="*/ 1358528 h 1358528"/>
                <a:gd name="connsiteX12" fmla="*/ 0 w 1571596"/>
                <a:gd name="connsiteY12" fmla="*/ 1299840 h 1358528"/>
                <a:gd name="connsiteX13" fmla="*/ 0 w 1571596"/>
                <a:gd name="connsiteY13" fmla="*/ 666852 h 1358528"/>
                <a:gd name="connsiteX14" fmla="*/ 0 w 1571596"/>
                <a:gd name="connsiteY14" fmla="*/ 58688 h 135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71596" h="1358528" fill="none" extrusionOk="0">
                  <a:moveTo>
                    <a:pt x="0" y="58688"/>
                  </a:moveTo>
                  <a:cubicBezTo>
                    <a:pt x="-3565" y="25996"/>
                    <a:pt x="26950" y="505"/>
                    <a:pt x="58688" y="0"/>
                  </a:cubicBezTo>
                  <a:cubicBezTo>
                    <a:pt x="184348" y="-5488"/>
                    <a:pt x="405166" y="-1794"/>
                    <a:pt x="499801" y="0"/>
                  </a:cubicBezTo>
                  <a:cubicBezTo>
                    <a:pt x="594436" y="1794"/>
                    <a:pt x="783693" y="8693"/>
                    <a:pt x="1013626" y="0"/>
                  </a:cubicBezTo>
                  <a:cubicBezTo>
                    <a:pt x="1243559" y="-8693"/>
                    <a:pt x="1375136" y="-16535"/>
                    <a:pt x="1512908" y="0"/>
                  </a:cubicBezTo>
                  <a:cubicBezTo>
                    <a:pt x="1546397" y="-2815"/>
                    <a:pt x="1573475" y="23880"/>
                    <a:pt x="1571596" y="58688"/>
                  </a:cubicBezTo>
                  <a:cubicBezTo>
                    <a:pt x="1567211" y="295136"/>
                    <a:pt x="1600051" y="446866"/>
                    <a:pt x="1571596" y="642029"/>
                  </a:cubicBezTo>
                  <a:cubicBezTo>
                    <a:pt x="1543141" y="837192"/>
                    <a:pt x="1543313" y="982750"/>
                    <a:pt x="1571596" y="1299840"/>
                  </a:cubicBezTo>
                  <a:cubicBezTo>
                    <a:pt x="1570409" y="1333598"/>
                    <a:pt x="1547311" y="1356182"/>
                    <a:pt x="1512908" y="1358528"/>
                  </a:cubicBezTo>
                  <a:cubicBezTo>
                    <a:pt x="1386344" y="1346256"/>
                    <a:pt x="1175827" y="1364946"/>
                    <a:pt x="1071795" y="1358528"/>
                  </a:cubicBezTo>
                  <a:cubicBezTo>
                    <a:pt x="967763" y="1352110"/>
                    <a:pt x="729484" y="1353583"/>
                    <a:pt x="630681" y="1358528"/>
                  </a:cubicBezTo>
                  <a:cubicBezTo>
                    <a:pt x="531878" y="1363473"/>
                    <a:pt x="230152" y="1381835"/>
                    <a:pt x="58688" y="1358528"/>
                  </a:cubicBezTo>
                  <a:cubicBezTo>
                    <a:pt x="28109" y="1360194"/>
                    <a:pt x="-1229" y="1330664"/>
                    <a:pt x="0" y="1299840"/>
                  </a:cubicBezTo>
                  <a:cubicBezTo>
                    <a:pt x="-6900" y="995866"/>
                    <a:pt x="21521" y="840218"/>
                    <a:pt x="0" y="666852"/>
                  </a:cubicBezTo>
                  <a:cubicBezTo>
                    <a:pt x="-21521" y="493486"/>
                    <a:pt x="-3091" y="335501"/>
                    <a:pt x="0" y="58688"/>
                  </a:cubicBezTo>
                  <a:close/>
                </a:path>
                <a:path w="1571596" h="1358528" stroke="0" extrusionOk="0">
                  <a:moveTo>
                    <a:pt x="0" y="58688"/>
                  </a:moveTo>
                  <a:cubicBezTo>
                    <a:pt x="-1582" y="25561"/>
                    <a:pt x="24924" y="-3432"/>
                    <a:pt x="58688" y="0"/>
                  </a:cubicBezTo>
                  <a:cubicBezTo>
                    <a:pt x="260825" y="5302"/>
                    <a:pt x="452822" y="64"/>
                    <a:pt x="572512" y="0"/>
                  </a:cubicBezTo>
                  <a:cubicBezTo>
                    <a:pt x="692202" y="-64"/>
                    <a:pt x="852185" y="7451"/>
                    <a:pt x="1013626" y="0"/>
                  </a:cubicBezTo>
                  <a:cubicBezTo>
                    <a:pt x="1175067" y="-7451"/>
                    <a:pt x="1321714" y="13943"/>
                    <a:pt x="1512908" y="0"/>
                  </a:cubicBezTo>
                  <a:cubicBezTo>
                    <a:pt x="1548385" y="1019"/>
                    <a:pt x="1566083" y="31921"/>
                    <a:pt x="1571596" y="58688"/>
                  </a:cubicBezTo>
                  <a:cubicBezTo>
                    <a:pt x="1569304" y="317869"/>
                    <a:pt x="1540704" y="417905"/>
                    <a:pt x="1571596" y="679264"/>
                  </a:cubicBezTo>
                  <a:cubicBezTo>
                    <a:pt x="1602488" y="940623"/>
                    <a:pt x="1583545" y="1093900"/>
                    <a:pt x="1571596" y="1299840"/>
                  </a:cubicBezTo>
                  <a:cubicBezTo>
                    <a:pt x="1568936" y="1334126"/>
                    <a:pt x="1542175" y="1356466"/>
                    <a:pt x="1512908" y="1358528"/>
                  </a:cubicBezTo>
                  <a:cubicBezTo>
                    <a:pt x="1357099" y="1364252"/>
                    <a:pt x="1192270" y="1372078"/>
                    <a:pt x="1013626" y="1358528"/>
                  </a:cubicBezTo>
                  <a:cubicBezTo>
                    <a:pt x="834982" y="1344978"/>
                    <a:pt x="720242" y="1370330"/>
                    <a:pt x="557970" y="1358528"/>
                  </a:cubicBezTo>
                  <a:cubicBezTo>
                    <a:pt x="395698" y="1346726"/>
                    <a:pt x="282111" y="1358524"/>
                    <a:pt x="58688" y="1358528"/>
                  </a:cubicBezTo>
                  <a:cubicBezTo>
                    <a:pt x="27372" y="1357409"/>
                    <a:pt x="-3919" y="1330449"/>
                    <a:pt x="0" y="1299840"/>
                  </a:cubicBezTo>
                  <a:cubicBezTo>
                    <a:pt x="23363" y="1001573"/>
                    <a:pt x="15606" y="914987"/>
                    <a:pt x="0" y="679264"/>
                  </a:cubicBezTo>
                  <a:cubicBezTo>
                    <a:pt x="-15606" y="443541"/>
                    <a:pt x="-23952" y="318890"/>
                    <a:pt x="0" y="58688"/>
                  </a:cubicBezTo>
                  <a:close/>
                </a:path>
              </a:pathLst>
            </a:custGeom>
            <a:solidFill>
              <a:srgbClr val="5888C7"/>
            </a:solidFill>
            <a:ln w="28575">
              <a:solidFill>
                <a:srgbClr val="5888C7"/>
              </a:solidFill>
              <a:extLst>
                <a:ext uri="{C807C97D-BFC1-408E-A445-0C87EB9F89A2}">
                  <ask:lineSketchStyleProps xmlns:ask="http://schemas.microsoft.com/office/drawing/2018/sketchyshapes" sd="3447529729">
                    <a:prstGeom prst="roundRect">
                      <a:avLst>
                        <a:gd name="adj" fmla="val 432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ts val="1100"/>
                </a:lnSpc>
              </a:pPr>
              <a:r>
                <a:rPr lang="en-GB" sz="1100" b="1">
                  <a:effectLst/>
                  <a:latin typeface="Segoe UI"/>
                  <a:ea typeface="Baskerville"/>
                  <a:cs typeface="Baskerville"/>
                </a:rPr>
                <a:t>Taunton </a:t>
              </a:r>
              <a:r>
                <a:rPr lang="en-GB" sz="1100">
                  <a:effectLst/>
                  <a:latin typeface="Segoe UI"/>
                  <a:ea typeface="Baskerville"/>
                  <a:cs typeface="Segoe UI"/>
                </a:rPr>
                <a:t>–</a:t>
              </a:r>
              <a:r>
                <a:rPr lang="en-GB" sz="1100" b="1">
                  <a:effectLst/>
                  <a:latin typeface="Segoe UI"/>
                  <a:ea typeface="Baskerville"/>
                  <a:cs typeface="Baskerville"/>
                </a:rPr>
                <a:t> </a:t>
              </a:r>
              <a:r>
                <a:rPr lang="en-GB" sz="1100">
                  <a:effectLst/>
                  <a:latin typeface="Segoe UI"/>
                  <a:ea typeface="Baskerville"/>
                  <a:cs typeface="Baskerville"/>
                </a:rPr>
                <a:t>Supporting the Professional Practitioner Pilot with the Family Intervention Services in </a:t>
              </a:r>
              <a:r>
                <a:rPr lang="en-GB" sz="1100" err="1">
                  <a:effectLst/>
                  <a:latin typeface="Segoe UI"/>
                  <a:ea typeface="Baskerville"/>
                  <a:cs typeface="Baskerville"/>
                </a:rPr>
                <a:t>Pyrland</a:t>
              </a:r>
              <a:r>
                <a:rPr lang="en-GB" sz="1100">
                  <a:effectLst/>
                  <a:latin typeface="Segoe UI"/>
                  <a:ea typeface="Baskerville"/>
                  <a:cs typeface="Baskerville"/>
                </a:rPr>
                <a:t> and </a:t>
              </a:r>
              <a:r>
                <a:rPr lang="en-GB" sz="1100">
                  <a:latin typeface="Segoe UI"/>
                  <a:ea typeface="Baskerville"/>
                  <a:cs typeface="Baskerville"/>
                </a:rPr>
                <a:t>Monkton Wood Academy.</a:t>
              </a:r>
              <a:endParaRPr lang="en-GB" sz="1100">
                <a:effectLst/>
                <a:latin typeface="Segoe UI"/>
                <a:ea typeface="Baskerville"/>
                <a:cs typeface="Baskerville"/>
              </a:endParaRPr>
            </a:p>
          </p:txBody>
        </p:sp>
        <p:sp>
          <p:nvSpPr>
            <p:cNvPr id="17" name="Rectangle: Rounded Corners 16">
              <a:extLst>
                <a:ext uri="{FF2B5EF4-FFF2-40B4-BE49-F238E27FC236}">
                  <a16:creationId xmlns:a16="http://schemas.microsoft.com/office/drawing/2014/main" id="{DA17CDFF-031D-698F-3E5B-82CC9B0021AB}"/>
                </a:ext>
              </a:extLst>
            </p:cNvPr>
            <p:cNvSpPr/>
            <p:nvPr/>
          </p:nvSpPr>
          <p:spPr>
            <a:xfrm>
              <a:off x="4022232" y="5327550"/>
              <a:ext cx="2086711" cy="846652"/>
            </a:xfrm>
            <a:custGeom>
              <a:avLst/>
              <a:gdLst>
                <a:gd name="connsiteX0" fmla="*/ 0 w 2086711"/>
                <a:gd name="connsiteY0" fmla="*/ 36575 h 846652"/>
                <a:gd name="connsiteX1" fmla="*/ 36575 w 2086711"/>
                <a:gd name="connsiteY1" fmla="*/ 0 h 846652"/>
                <a:gd name="connsiteX2" fmla="*/ 647355 w 2086711"/>
                <a:gd name="connsiteY2" fmla="*/ 0 h 846652"/>
                <a:gd name="connsiteX3" fmla="*/ 1358813 w 2086711"/>
                <a:gd name="connsiteY3" fmla="*/ 0 h 846652"/>
                <a:gd name="connsiteX4" fmla="*/ 2050136 w 2086711"/>
                <a:gd name="connsiteY4" fmla="*/ 0 h 846652"/>
                <a:gd name="connsiteX5" fmla="*/ 2086711 w 2086711"/>
                <a:gd name="connsiteY5" fmla="*/ 36575 h 846652"/>
                <a:gd name="connsiteX6" fmla="*/ 2086711 w 2086711"/>
                <a:gd name="connsiteY6" fmla="*/ 400121 h 846652"/>
                <a:gd name="connsiteX7" fmla="*/ 2086711 w 2086711"/>
                <a:gd name="connsiteY7" fmla="*/ 810077 h 846652"/>
                <a:gd name="connsiteX8" fmla="*/ 2050136 w 2086711"/>
                <a:gd name="connsiteY8" fmla="*/ 846652 h 846652"/>
                <a:gd name="connsiteX9" fmla="*/ 1439356 w 2086711"/>
                <a:gd name="connsiteY9" fmla="*/ 846652 h 846652"/>
                <a:gd name="connsiteX10" fmla="*/ 828576 w 2086711"/>
                <a:gd name="connsiteY10" fmla="*/ 846652 h 846652"/>
                <a:gd name="connsiteX11" fmla="*/ 36575 w 2086711"/>
                <a:gd name="connsiteY11" fmla="*/ 846652 h 846652"/>
                <a:gd name="connsiteX12" fmla="*/ 0 w 2086711"/>
                <a:gd name="connsiteY12" fmla="*/ 810077 h 846652"/>
                <a:gd name="connsiteX13" fmla="*/ 0 w 2086711"/>
                <a:gd name="connsiteY13" fmla="*/ 415591 h 846652"/>
                <a:gd name="connsiteX14" fmla="*/ 0 w 2086711"/>
                <a:gd name="connsiteY14" fmla="*/ 36575 h 84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86711" h="846652" fill="none" extrusionOk="0">
                  <a:moveTo>
                    <a:pt x="0" y="36575"/>
                  </a:moveTo>
                  <a:cubicBezTo>
                    <a:pt x="-3331" y="16113"/>
                    <a:pt x="17229" y="640"/>
                    <a:pt x="36575" y="0"/>
                  </a:cubicBezTo>
                  <a:cubicBezTo>
                    <a:pt x="159038" y="517"/>
                    <a:pt x="433836" y="28599"/>
                    <a:pt x="647355" y="0"/>
                  </a:cubicBezTo>
                  <a:cubicBezTo>
                    <a:pt x="860874" y="-28599"/>
                    <a:pt x="1212502" y="18477"/>
                    <a:pt x="1358813" y="0"/>
                  </a:cubicBezTo>
                  <a:cubicBezTo>
                    <a:pt x="1505124" y="-18477"/>
                    <a:pt x="1827388" y="34168"/>
                    <a:pt x="2050136" y="0"/>
                  </a:cubicBezTo>
                  <a:cubicBezTo>
                    <a:pt x="2071475" y="-2977"/>
                    <a:pt x="2087118" y="15856"/>
                    <a:pt x="2086711" y="36575"/>
                  </a:cubicBezTo>
                  <a:cubicBezTo>
                    <a:pt x="2096526" y="162444"/>
                    <a:pt x="2091464" y="263565"/>
                    <a:pt x="2086711" y="400121"/>
                  </a:cubicBezTo>
                  <a:cubicBezTo>
                    <a:pt x="2081958" y="536677"/>
                    <a:pt x="2087270" y="656731"/>
                    <a:pt x="2086711" y="810077"/>
                  </a:cubicBezTo>
                  <a:cubicBezTo>
                    <a:pt x="2083387" y="834047"/>
                    <a:pt x="2071036" y="845827"/>
                    <a:pt x="2050136" y="846652"/>
                  </a:cubicBezTo>
                  <a:cubicBezTo>
                    <a:pt x="1821553" y="820355"/>
                    <a:pt x="1631014" y="869775"/>
                    <a:pt x="1439356" y="846652"/>
                  </a:cubicBezTo>
                  <a:cubicBezTo>
                    <a:pt x="1247698" y="823529"/>
                    <a:pt x="1018442" y="833334"/>
                    <a:pt x="828576" y="846652"/>
                  </a:cubicBezTo>
                  <a:cubicBezTo>
                    <a:pt x="638710" y="859970"/>
                    <a:pt x="237182" y="832291"/>
                    <a:pt x="36575" y="846652"/>
                  </a:cubicBezTo>
                  <a:cubicBezTo>
                    <a:pt x="16712" y="846958"/>
                    <a:pt x="-320" y="829864"/>
                    <a:pt x="0" y="810077"/>
                  </a:cubicBezTo>
                  <a:cubicBezTo>
                    <a:pt x="-101" y="700590"/>
                    <a:pt x="-10632" y="508705"/>
                    <a:pt x="0" y="415591"/>
                  </a:cubicBezTo>
                  <a:cubicBezTo>
                    <a:pt x="10632" y="322477"/>
                    <a:pt x="4090" y="135755"/>
                    <a:pt x="0" y="36575"/>
                  </a:cubicBezTo>
                  <a:close/>
                </a:path>
                <a:path w="2086711" h="846652" stroke="0" extrusionOk="0">
                  <a:moveTo>
                    <a:pt x="0" y="36575"/>
                  </a:moveTo>
                  <a:cubicBezTo>
                    <a:pt x="-1596" y="15654"/>
                    <a:pt x="14597" y="-4511"/>
                    <a:pt x="36575" y="0"/>
                  </a:cubicBezTo>
                  <a:cubicBezTo>
                    <a:pt x="255081" y="-13391"/>
                    <a:pt x="479761" y="-30018"/>
                    <a:pt x="748033" y="0"/>
                  </a:cubicBezTo>
                  <a:cubicBezTo>
                    <a:pt x="1016305" y="30018"/>
                    <a:pt x="1125734" y="15236"/>
                    <a:pt x="1358813" y="0"/>
                  </a:cubicBezTo>
                  <a:cubicBezTo>
                    <a:pt x="1591892" y="-15236"/>
                    <a:pt x="1852295" y="-18409"/>
                    <a:pt x="2050136" y="0"/>
                  </a:cubicBezTo>
                  <a:cubicBezTo>
                    <a:pt x="2075107" y="1587"/>
                    <a:pt x="2083475" y="19688"/>
                    <a:pt x="2086711" y="36575"/>
                  </a:cubicBezTo>
                  <a:cubicBezTo>
                    <a:pt x="2082532" y="173151"/>
                    <a:pt x="2100658" y="320324"/>
                    <a:pt x="2086711" y="423326"/>
                  </a:cubicBezTo>
                  <a:cubicBezTo>
                    <a:pt x="2072764" y="526328"/>
                    <a:pt x="2073156" y="714353"/>
                    <a:pt x="2086711" y="810077"/>
                  </a:cubicBezTo>
                  <a:cubicBezTo>
                    <a:pt x="2085761" y="830947"/>
                    <a:pt x="2069309" y="845979"/>
                    <a:pt x="2050136" y="846652"/>
                  </a:cubicBezTo>
                  <a:cubicBezTo>
                    <a:pt x="1885707" y="859586"/>
                    <a:pt x="1703876" y="830064"/>
                    <a:pt x="1358813" y="846652"/>
                  </a:cubicBezTo>
                  <a:cubicBezTo>
                    <a:pt x="1013750" y="863240"/>
                    <a:pt x="1003034" y="874264"/>
                    <a:pt x="727898" y="846652"/>
                  </a:cubicBezTo>
                  <a:cubicBezTo>
                    <a:pt x="452762" y="819040"/>
                    <a:pt x="324118" y="870219"/>
                    <a:pt x="36575" y="846652"/>
                  </a:cubicBezTo>
                  <a:cubicBezTo>
                    <a:pt x="19614" y="843344"/>
                    <a:pt x="-2953" y="828919"/>
                    <a:pt x="0" y="810077"/>
                  </a:cubicBezTo>
                  <a:cubicBezTo>
                    <a:pt x="-12723" y="652467"/>
                    <a:pt x="7307" y="564770"/>
                    <a:pt x="0" y="423326"/>
                  </a:cubicBezTo>
                  <a:cubicBezTo>
                    <a:pt x="-7307" y="281882"/>
                    <a:pt x="-9683" y="184928"/>
                    <a:pt x="0" y="36575"/>
                  </a:cubicBezTo>
                  <a:close/>
                </a:path>
              </a:pathLst>
            </a:custGeom>
            <a:solidFill>
              <a:srgbClr val="DF596D"/>
            </a:solidFill>
            <a:ln w="28575">
              <a:solidFill>
                <a:srgbClr val="DF596D"/>
              </a:solidFill>
              <a:extLst>
                <a:ext uri="{C807C97D-BFC1-408E-A445-0C87EB9F89A2}">
                  <ask:lineSketchStyleProps xmlns:ask="http://schemas.microsoft.com/office/drawing/2018/sketchyshapes" sd="3447529729">
                    <a:prstGeom prst="roundRect">
                      <a:avLst>
                        <a:gd name="adj" fmla="val 432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ts val="1100"/>
                </a:lnSpc>
              </a:pPr>
              <a:r>
                <a:rPr lang="en-GB" sz="1100" b="1">
                  <a:effectLst/>
                  <a:latin typeface="Segoe UI" panose="020B0502040204020203" pitchFamily="34" charset="0"/>
                  <a:ea typeface="Baskerville"/>
                  <a:cs typeface="Baskerville"/>
                </a:rPr>
                <a:t>Chard, Langport, </a:t>
              </a:r>
              <a:r>
                <a:rPr lang="en-GB" sz="1100" b="1">
                  <a:latin typeface="Segoe UI" panose="020B0502040204020203" pitchFamily="34" charset="0"/>
                  <a:ea typeface="Baskerville"/>
                  <a:cs typeface="Baskerville"/>
                </a:rPr>
                <a:t>Il</a:t>
              </a:r>
              <a:r>
                <a:rPr lang="en-GB" sz="1100" b="1">
                  <a:effectLst/>
                  <a:latin typeface="Segoe UI" panose="020B0502040204020203" pitchFamily="34" charset="0"/>
                  <a:ea typeface="Baskerville"/>
                  <a:cs typeface="Baskerville"/>
                </a:rPr>
                <a:t>minster and Crewkerne</a:t>
              </a:r>
              <a:r>
                <a:rPr lang="en-GB" sz="1100">
                  <a:effectLst/>
                  <a:latin typeface="Segoe UI" panose="020B0502040204020203" pitchFamily="34" charset="0"/>
                  <a:ea typeface="Baskerville"/>
                  <a:cs typeface="Baskerville"/>
                </a:rPr>
                <a:t> – Strategically enabling Community Leaders to focus on Early Years and the Cradle to Career initiative. </a:t>
              </a:r>
              <a:endParaRPr lang="en-GB" sz="1100">
                <a:effectLst/>
                <a:latin typeface="Baskerville"/>
                <a:ea typeface="Baskerville"/>
                <a:cs typeface="Baskerville"/>
              </a:endParaRPr>
            </a:p>
          </p:txBody>
        </p:sp>
        <p:sp>
          <p:nvSpPr>
            <p:cNvPr id="18" name="Freeform 2">
              <a:extLst>
                <a:ext uri="{FF2B5EF4-FFF2-40B4-BE49-F238E27FC236}">
                  <a16:creationId xmlns:a16="http://schemas.microsoft.com/office/drawing/2014/main" id="{51A3174B-09A7-DE38-97CF-9193640CD41A}"/>
                </a:ext>
              </a:extLst>
            </p:cNvPr>
            <p:cNvSpPr>
              <a:spLocks/>
            </p:cNvSpPr>
            <p:nvPr/>
          </p:nvSpPr>
          <p:spPr bwMode="auto">
            <a:xfrm rot="645828" flipV="1">
              <a:off x="2020460" y="3577815"/>
              <a:ext cx="2049970" cy="446543"/>
            </a:xfrm>
            <a:custGeom>
              <a:avLst/>
              <a:gdLst>
                <a:gd name="T0" fmla="*/ 0 w 1116590"/>
                <a:gd name="T1" fmla="*/ 80746 h 596395"/>
                <a:gd name="T2" fmla="*/ 932584 w 1116590"/>
                <a:gd name="T3" fmla="*/ 85941 h 596395"/>
                <a:gd name="T4" fmla="*/ 1104034 w 1116590"/>
                <a:gd name="T5" fmla="*/ 596395 h 596395"/>
              </a:gdLst>
              <a:ahLst/>
              <a:cxnLst>
                <a:cxn ang="0">
                  <a:pos x="T0" y="T1"/>
                </a:cxn>
                <a:cxn ang="0">
                  <a:pos x="T2" y="T3"/>
                </a:cxn>
                <a:cxn ang="0">
                  <a:pos x="T4" y="T5"/>
                </a:cxn>
              </a:cxnLst>
              <a:rect l="0" t="0" r="r" b="b"/>
              <a:pathLst>
                <a:path w="1116590" h="596395">
                  <a:moveTo>
                    <a:pt x="0" y="80746"/>
                  </a:moveTo>
                  <a:cubicBezTo>
                    <a:pt x="374289" y="40373"/>
                    <a:pt x="748578" y="0"/>
                    <a:pt x="932584" y="85941"/>
                  </a:cubicBezTo>
                  <a:cubicBezTo>
                    <a:pt x="1116590" y="171882"/>
                    <a:pt x="1110312" y="384138"/>
                    <a:pt x="1104034" y="596395"/>
                  </a:cubicBezTo>
                </a:path>
              </a:pathLst>
            </a:custGeom>
            <a:noFill/>
            <a:ln w="25400" cap="flat" algn="ctr">
              <a:solidFill>
                <a:srgbClr val="011E41"/>
              </a:solidFill>
              <a:round/>
              <a:headEnd type="none" w="med" len="med"/>
              <a:tailEnd type="arrow" w="med" len="me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19" name="Freeform 3">
              <a:extLst>
                <a:ext uri="{FF2B5EF4-FFF2-40B4-BE49-F238E27FC236}">
                  <a16:creationId xmlns:a16="http://schemas.microsoft.com/office/drawing/2014/main" id="{6C62B28B-13CA-47D2-B1E3-C6D97EA0A6B2}"/>
                </a:ext>
              </a:extLst>
            </p:cNvPr>
            <p:cNvSpPr>
              <a:spLocks/>
            </p:cNvSpPr>
            <p:nvPr/>
          </p:nvSpPr>
          <p:spPr bwMode="auto">
            <a:xfrm rot="4646842" flipV="1">
              <a:off x="5769321" y="4665815"/>
              <a:ext cx="1090313" cy="503281"/>
            </a:xfrm>
            <a:custGeom>
              <a:avLst/>
              <a:gdLst>
                <a:gd name="T0" fmla="*/ 1120878 w 1120878"/>
                <a:gd name="T1" fmla="*/ 538668 h 538668"/>
                <a:gd name="T2" fmla="*/ 922828 w 1120878"/>
                <a:gd name="T3" fmla="*/ 41436 h 538668"/>
                <a:gd name="T4" fmla="*/ 0 w 1120878"/>
                <a:gd name="T5" fmla="*/ 290052 h 538668"/>
              </a:gdLst>
              <a:ahLst/>
              <a:cxnLst>
                <a:cxn ang="0">
                  <a:pos x="T0" y="T1"/>
                </a:cxn>
                <a:cxn ang="0">
                  <a:pos x="T2" y="T3"/>
                </a:cxn>
                <a:cxn ang="0">
                  <a:pos x="T4" y="T5"/>
                </a:cxn>
              </a:cxnLst>
              <a:rect l="0" t="0" r="r" b="b"/>
              <a:pathLst>
                <a:path w="1120878" h="538668">
                  <a:moveTo>
                    <a:pt x="1120878" y="538668"/>
                  </a:moveTo>
                  <a:cubicBezTo>
                    <a:pt x="1107183" y="312174"/>
                    <a:pt x="1109641" y="82872"/>
                    <a:pt x="922828" y="41436"/>
                  </a:cubicBezTo>
                  <a:cubicBezTo>
                    <a:pt x="736015" y="0"/>
                    <a:pt x="192256" y="238257"/>
                    <a:pt x="0" y="290052"/>
                  </a:cubicBezTo>
                </a:path>
              </a:pathLst>
            </a:custGeom>
            <a:noFill/>
            <a:ln w="25400" cap="flat">
              <a:solidFill>
                <a:srgbClr val="011E41"/>
              </a:solidFill>
              <a:round/>
              <a:headEnd type="none" w="med" len="med"/>
              <a:tailEnd type="arrow" w="med" len="me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20" name="Freeform 4">
              <a:extLst>
                <a:ext uri="{FF2B5EF4-FFF2-40B4-BE49-F238E27FC236}">
                  <a16:creationId xmlns:a16="http://schemas.microsoft.com/office/drawing/2014/main" id="{25F2D5B7-77D4-A1C5-843D-80763728333B}"/>
                </a:ext>
              </a:extLst>
            </p:cNvPr>
            <p:cNvSpPr>
              <a:spLocks/>
            </p:cNvSpPr>
            <p:nvPr/>
          </p:nvSpPr>
          <p:spPr bwMode="auto">
            <a:xfrm rot="2708190" flipV="1">
              <a:off x="6416692" y="4103230"/>
              <a:ext cx="1023937" cy="351192"/>
            </a:xfrm>
            <a:custGeom>
              <a:avLst/>
              <a:gdLst>
                <a:gd name="T0" fmla="*/ 1997353 w 1997353"/>
                <a:gd name="T1" fmla="*/ 139056 h 457200"/>
                <a:gd name="T2" fmla="*/ 872261 w 1997353"/>
                <a:gd name="T3" fmla="*/ 434024 h 457200"/>
                <a:gd name="T4" fmla="*/ 0 w 1997353"/>
                <a:gd name="T5" fmla="*/ 0 h 457200"/>
              </a:gdLst>
              <a:ahLst/>
              <a:cxnLst>
                <a:cxn ang="0">
                  <a:pos x="T0" y="T1"/>
                </a:cxn>
                <a:cxn ang="0">
                  <a:pos x="T2" y="T3"/>
                </a:cxn>
                <a:cxn ang="0">
                  <a:pos x="T4" y="T5"/>
                </a:cxn>
              </a:cxnLst>
              <a:rect l="0" t="0" r="r" b="b"/>
              <a:pathLst>
                <a:path w="1997353" h="457200">
                  <a:moveTo>
                    <a:pt x="1997353" y="139056"/>
                  </a:moveTo>
                  <a:cubicBezTo>
                    <a:pt x="1601253" y="298128"/>
                    <a:pt x="1205153" y="457200"/>
                    <a:pt x="872261" y="434024"/>
                  </a:cubicBezTo>
                  <a:cubicBezTo>
                    <a:pt x="539369" y="410848"/>
                    <a:pt x="141163" y="70933"/>
                    <a:pt x="0" y="0"/>
                  </a:cubicBezTo>
                </a:path>
              </a:pathLst>
            </a:custGeom>
            <a:noFill/>
            <a:ln w="25400" cap="flat">
              <a:solidFill>
                <a:srgbClr val="011E41"/>
              </a:solidFill>
              <a:round/>
              <a:headEnd type="none" w="med" len="med"/>
              <a:tailEnd type="arrow" w="med" len="me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21" name="Freeform 5">
              <a:extLst>
                <a:ext uri="{FF2B5EF4-FFF2-40B4-BE49-F238E27FC236}">
                  <a16:creationId xmlns:a16="http://schemas.microsoft.com/office/drawing/2014/main" id="{1E3A8029-AE01-F9E4-68DF-AD71B75EE92B}"/>
                </a:ext>
              </a:extLst>
            </p:cNvPr>
            <p:cNvSpPr>
              <a:spLocks/>
            </p:cNvSpPr>
            <p:nvPr/>
          </p:nvSpPr>
          <p:spPr bwMode="auto">
            <a:xfrm rot="9837385" flipV="1">
              <a:off x="6312839" y="1337963"/>
              <a:ext cx="2396627" cy="468580"/>
            </a:xfrm>
            <a:custGeom>
              <a:avLst/>
              <a:gdLst>
                <a:gd name="T0" fmla="*/ 0 w 1116590"/>
                <a:gd name="T1" fmla="*/ 80746 h 596395"/>
                <a:gd name="T2" fmla="*/ 932584 w 1116590"/>
                <a:gd name="T3" fmla="*/ 85941 h 596395"/>
                <a:gd name="T4" fmla="*/ 1104034 w 1116590"/>
                <a:gd name="T5" fmla="*/ 596395 h 596395"/>
              </a:gdLst>
              <a:ahLst/>
              <a:cxnLst>
                <a:cxn ang="0">
                  <a:pos x="T0" y="T1"/>
                </a:cxn>
                <a:cxn ang="0">
                  <a:pos x="T2" y="T3"/>
                </a:cxn>
                <a:cxn ang="0">
                  <a:pos x="T4" y="T5"/>
                </a:cxn>
              </a:cxnLst>
              <a:rect l="0" t="0" r="r" b="b"/>
              <a:pathLst>
                <a:path w="1116590" h="596395">
                  <a:moveTo>
                    <a:pt x="0" y="80746"/>
                  </a:moveTo>
                  <a:cubicBezTo>
                    <a:pt x="374289" y="40373"/>
                    <a:pt x="748578" y="0"/>
                    <a:pt x="932584" y="85941"/>
                  </a:cubicBezTo>
                  <a:cubicBezTo>
                    <a:pt x="1116590" y="171882"/>
                    <a:pt x="1110312" y="384138"/>
                    <a:pt x="1104034" y="596395"/>
                  </a:cubicBezTo>
                </a:path>
              </a:pathLst>
            </a:custGeom>
            <a:noFill/>
            <a:ln w="25400" cap="flat" algn="ctr">
              <a:solidFill>
                <a:srgbClr val="011E41"/>
              </a:solidFill>
              <a:round/>
              <a:headEnd type="none" w="med" len="med"/>
              <a:tailEnd type="arrow" w="med" len="me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22" name="Freeform 4">
              <a:extLst>
                <a:ext uri="{FF2B5EF4-FFF2-40B4-BE49-F238E27FC236}">
                  <a16:creationId xmlns:a16="http://schemas.microsoft.com/office/drawing/2014/main" id="{D7E2B032-3B6C-D222-C982-46EB7C29CDEA}"/>
                </a:ext>
              </a:extLst>
            </p:cNvPr>
            <p:cNvSpPr>
              <a:spLocks/>
            </p:cNvSpPr>
            <p:nvPr/>
          </p:nvSpPr>
          <p:spPr bwMode="auto">
            <a:xfrm rot="14349787">
              <a:off x="3840076" y="2036882"/>
              <a:ext cx="1329589" cy="230908"/>
            </a:xfrm>
            <a:custGeom>
              <a:avLst/>
              <a:gdLst>
                <a:gd name="T0" fmla="*/ 1997353 w 1997353"/>
                <a:gd name="T1" fmla="*/ 139056 h 457200"/>
                <a:gd name="T2" fmla="*/ 872261 w 1997353"/>
                <a:gd name="T3" fmla="*/ 434024 h 457200"/>
                <a:gd name="T4" fmla="*/ 0 w 1997353"/>
                <a:gd name="T5" fmla="*/ 0 h 457200"/>
              </a:gdLst>
              <a:ahLst/>
              <a:cxnLst>
                <a:cxn ang="0">
                  <a:pos x="T0" y="T1"/>
                </a:cxn>
                <a:cxn ang="0">
                  <a:pos x="T2" y="T3"/>
                </a:cxn>
                <a:cxn ang="0">
                  <a:pos x="T4" y="T5"/>
                </a:cxn>
              </a:cxnLst>
              <a:rect l="0" t="0" r="r" b="b"/>
              <a:pathLst>
                <a:path w="1997353" h="457200">
                  <a:moveTo>
                    <a:pt x="1997353" y="139056"/>
                  </a:moveTo>
                  <a:cubicBezTo>
                    <a:pt x="1601253" y="298128"/>
                    <a:pt x="1205153" y="457200"/>
                    <a:pt x="872261" y="434024"/>
                  </a:cubicBezTo>
                  <a:cubicBezTo>
                    <a:pt x="539369" y="410848"/>
                    <a:pt x="141163" y="70933"/>
                    <a:pt x="0" y="0"/>
                  </a:cubicBezTo>
                </a:path>
              </a:pathLst>
            </a:custGeom>
            <a:noFill/>
            <a:ln w="25400" cap="flat">
              <a:solidFill>
                <a:srgbClr val="011E41"/>
              </a:solidFill>
              <a:round/>
              <a:headEnd type="none" w="med" len="med"/>
              <a:tailEnd type="arrow" w="med" len="me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23" name="Freeform 4">
              <a:extLst>
                <a:ext uri="{FF2B5EF4-FFF2-40B4-BE49-F238E27FC236}">
                  <a16:creationId xmlns:a16="http://schemas.microsoft.com/office/drawing/2014/main" id="{63A293FA-2BDE-FEB5-64C5-4A8F80693552}"/>
                </a:ext>
              </a:extLst>
            </p:cNvPr>
            <p:cNvSpPr>
              <a:spLocks/>
            </p:cNvSpPr>
            <p:nvPr/>
          </p:nvSpPr>
          <p:spPr bwMode="auto">
            <a:xfrm rot="12549566" flipV="1">
              <a:off x="1606846" y="2590746"/>
              <a:ext cx="1147398" cy="191177"/>
            </a:xfrm>
            <a:custGeom>
              <a:avLst/>
              <a:gdLst>
                <a:gd name="T0" fmla="*/ 1997353 w 1997353"/>
                <a:gd name="T1" fmla="*/ 139056 h 457200"/>
                <a:gd name="T2" fmla="*/ 872261 w 1997353"/>
                <a:gd name="T3" fmla="*/ 434024 h 457200"/>
                <a:gd name="T4" fmla="*/ 0 w 1997353"/>
                <a:gd name="T5" fmla="*/ 0 h 457200"/>
              </a:gdLst>
              <a:ahLst/>
              <a:cxnLst>
                <a:cxn ang="0">
                  <a:pos x="T0" y="T1"/>
                </a:cxn>
                <a:cxn ang="0">
                  <a:pos x="T2" y="T3"/>
                </a:cxn>
                <a:cxn ang="0">
                  <a:pos x="T4" y="T5"/>
                </a:cxn>
              </a:cxnLst>
              <a:rect l="0" t="0" r="r" b="b"/>
              <a:pathLst>
                <a:path w="1997353" h="457200">
                  <a:moveTo>
                    <a:pt x="1997353" y="139056"/>
                  </a:moveTo>
                  <a:cubicBezTo>
                    <a:pt x="1601253" y="298128"/>
                    <a:pt x="1205153" y="457200"/>
                    <a:pt x="872261" y="434024"/>
                  </a:cubicBezTo>
                  <a:cubicBezTo>
                    <a:pt x="539369" y="410848"/>
                    <a:pt x="141163" y="70933"/>
                    <a:pt x="0" y="0"/>
                  </a:cubicBezTo>
                </a:path>
              </a:pathLst>
            </a:custGeom>
            <a:noFill/>
            <a:ln w="25400" cap="flat">
              <a:solidFill>
                <a:srgbClr val="011E41"/>
              </a:solidFill>
              <a:round/>
              <a:headEnd type="none" w="med" len="med"/>
              <a:tailEnd type="arrow" w="med" len="me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24" name="Freeform 4">
              <a:extLst>
                <a:ext uri="{FF2B5EF4-FFF2-40B4-BE49-F238E27FC236}">
                  <a16:creationId xmlns:a16="http://schemas.microsoft.com/office/drawing/2014/main" id="{43251DEB-E4F1-AA6A-6F10-C00EA7949858}"/>
                </a:ext>
              </a:extLst>
            </p:cNvPr>
            <p:cNvSpPr>
              <a:spLocks/>
            </p:cNvSpPr>
            <p:nvPr/>
          </p:nvSpPr>
          <p:spPr bwMode="auto">
            <a:xfrm rot="16626675" flipV="1">
              <a:off x="5044642" y="1592269"/>
              <a:ext cx="882619" cy="69137"/>
            </a:xfrm>
            <a:custGeom>
              <a:avLst/>
              <a:gdLst>
                <a:gd name="T0" fmla="*/ 1997353 w 1997353"/>
                <a:gd name="T1" fmla="*/ 139056 h 457200"/>
                <a:gd name="T2" fmla="*/ 872261 w 1997353"/>
                <a:gd name="T3" fmla="*/ 434024 h 457200"/>
                <a:gd name="T4" fmla="*/ 0 w 1997353"/>
                <a:gd name="T5" fmla="*/ 0 h 457200"/>
              </a:gdLst>
              <a:ahLst/>
              <a:cxnLst>
                <a:cxn ang="0">
                  <a:pos x="T0" y="T1"/>
                </a:cxn>
                <a:cxn ang="0">
                  <a:pos x="T2" y="T3"/>
                </a:cxn>
                <a:cxn ang="0">
                  <a:pos x="T4" y="T5"/>
                </a:cxn>
              </a:cxnLst>
              <a:rect l="0" t="0" r="r" b="b"/>
              <a:pathLst>
                <a:path w="1997353" h="457200">
                  <a:moveTo>
                    <a:pt x="1997353" y="139056"/>
                  </a:moveTo>
                  <a:cubicBezTo>
                    <a:pt x="1601253" y="298128"/>
                    <a:pt x="1205153" y="457200"/>
                    <a:pt x="872261" y="434024"/>
                  </a:cubicBezTo>
                  <a:cubicBezTo>
                    <a:pt x="539369" y="410848"/>
                    <a:pt x="141163" y="70933"/>
                    <a:pt x="0" y="0"/>
                  </a:cubicBezTo>
                </a:path>
              </a:pathLst>
            </a:custGeom>
            <a:noFill/>
            <a:ln w="25400" cap="flat">
              <a:solidFill>
                <a:srgbClr val="011E41"/>
              </a:solidFill>
              <a:round/>
              <a:headEnd type="none" w="med" len="med"/>
              <a:tailEnd type="arrow" w="med" len="me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25" name="Freeform 3">
              <a:extLst>
                <a:ext uri="{FF2B5EF4-FFF2-40B4-BE49-F238E27FC236}">
                  <a16:creationId xmlns:a16="http://schemas.microsoft.com/office/drawing/2014/main" id="{51C8E754-82E9-9F59-0C01-C42D606E81DC}"/>
                </a:ext>
              </a:extLst>
            </p:cNvPr>
            <p:cNvSpPr>
              <a:spLocks/>
            </p:cNvSpPr>
            <p:nvPr/>
          </p:nvSpPr>
          <p:spPr bwMode="auto">
            <a:xfrm rot="6859649">
              <a:off x="3695935" y="4091751"/>
              <a:ext cx="1414487" cy="787974"/>
            </a:xfrm>
            <a:custGeom>
              <a:avLst/>
              <a:gdLst>
                <a:gd name="T0" fmla="*/ 1120878 w 1120878"/>
                <a:gd name="T1" fmla="*/ 538668 h 538668"/>
                <a:gd name="T2" fmla="*/ 922828 w 1120878"/>
                <a:gd name="T3" fmla="*/ 41436 h 538668"/>
                <a:gd name="T4" fmla="*/ 0 w 1120878"/>
                <a:gd name="T5" fmla="*/ 290052 h 538668"/>
              </a:gdLst>
              <a:ahLst/>
              <a:cxnLst>
                <a:cxn ang="0">
                  <a:pos x="T0" y="T1"/>
                </a:cxn>
                <a:cxn ang="0">
                  <a:pos x="T2" y="T3"/>
                </a:cxn>
                <a:cxn ang="0">
                  <a:pos x="T4" y="T5"/>
                </a:cxn>
              </a:cxnLst>
              <a:rect l="0" t="0" r="r" b="b"/>
              <a:pathLst>
                <a:path w="1120878" h="538668">
                  <a:moveTo>
                    <a:pt x="1120878" y="538668"/>
                  </a:moveTo>
                  <a:cubicBezTo>
                    <a:pt x="1107183" y="312174"/>
                    <a:pt x="1109641" y="82872"/>
                    <a:pt x="922828" y="41436"/>
                  </a:cubicBezTo>
                  <a:cubicBezTo>
                    <a:pt x="736015" y="0"/>
                    <a:pt x="192256" y="238257"/>
                    <a:pt x="0" y="290052"/>
                  </a:cubicBezTo>
                </a:path>
              </a:pathLst>
            </a:custGeom>
            <a:noFill/>
            <a:ln w="25400" cap="flat">
              <a:solidFill>
                <a:srgbClr val="011E41"/>
              </a:solidFill>
              <a:round/>
              <a:headEnd type="none" w="med" len="med"/>
              <a:tailEnd type="arrow" w="med" len="me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26" name="Freeform 4">
              <a:extLst>
                <a:ext uri="{FF2B5EF4-FFF2-40B4-BE49-F238E27FC236}">
                  <a16:creationId xmlns:a16="http://schemas.microsoft.com/office/drawing/2014/main" id="{51DE90DB-E5B7-25F7-1804-0DA96BA5D3A9}"/>
                </a:ext>
              </a:extLst>
            </p:cNvPr>
            <p:cNvSpPr>
              <a:spLocks/>
            </p:cNvSpPr>
            <p:nvPr/>
          </p:nvSpPr>
          <p:spPr bwMode="auto">
            <a:xfrm rot="5400000" flipV="1">
              <a:off x="5021024" y="4800498"/>
              <a:ext cx="1016235" cy="45719"/>
            </a:xfrm>
            <a:custGeom>
              <a:avLst/>
              <a:gdLst>
                <a:gd name="T0" fmla="*/ 1997353 w 1997353"/>
                <a:gd name="T1" fmla="*/ 139056 h 457200"/>
                <a:gd name="T2" fmla="*/ 872261 w 1997353"/>
                <a:gd name="T3" fmla="*/ 434024 h 457200"/>
                <a:gd name="T4" fmla="*/ 0 w 1997353"/>
                <a:gd name="T5" fmla="*/ 0 h 457200"/>
              </a:gdLst>
              <a:ahLst/>
              <a:cxnLst>
                <a:cxn ang="0">
                  <a:pos x="T0" y="T1"/>
                </a:cxn>
                <a:cxn ang="0">
                  <a:pos x="T2" y="T3"/>
                </a:cxn>
                <a:cxn ang="0">
                  <a:pos x="T4" y="T5"/>
                </a:cxn>
              </a:cxnLst>
              <a:rect l="0" t="0" r="r" b="b"/>
              <a:pathLst>
                <a:path w="1997353" h="457200">
                  <a:moveTo>
                    <a:pt x="1997353" y="139056"/>
                  </a:moveTo>
                  <a:cubicBezTo>
                    <a:pt x="1601253" y="298128"/>
                    <a:pt x="1205153" y="457200"/>
                    <a:pt x="872261" y="434024"/>
                  </a:cubicBezTo>
                  <a:cubicBezTo>
                    <a:pt x="539369" y="410848"/>
                    <a:pt x="141163" y="70933"/>
                    <a:pt x="0" y="0"/>
                  </a:cubicBezTo>
                </a:path>
              </a:pathLst>
            </a:custGeom>
            <a:noFill/>
            <a:ln w="25400" cap="flat">
              <a:solidFill>
                <a:srgbClr val="011E41"/>
              </a:solidFill>
              <a:round/>
              <a:headEnd type="none" w="med" len="med"/>
              <a:tailEnd type="arrow" w="med" len="me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27" name="Freeform 6">
              <a:extLst>
                <a:ext uri="{FF2B5EF4-FFF2-40B4-BE49-F238E27FC236}">
                  <a16:creationId xmlns:a16="http://schemas.microsoft.com/office/drawing/2014/main" id="{0D689205-EB3C-FBC2-E842-FFDC78943FFA}"/>
                </a:ext>
              </a:extLst>
            </p:cNvPr>
            <p:cNvSpPr>
              <a:spLocks/>
            </p:cNvSpPr>
            <p:nvPr/>
          </p:nvSpPr>
          <p:spPr bwMode="auto">
            <a:xfrm rot="286132" flipV="1">
              <a:off x="7435495" y="1625530"/>
              <a:ext cx="2220555" cy="411471"/>
            </a:xfrm>
            <a:custGeom>
              <a:avLst/>
              <a:gdLst>
                <a:gd name="T0" fmla="*/ 1997353 w 1997353"/>
                <a:gd name="T1" fmla="*/ 139056 h 457200"/>
                <a:gd name="T2" fmla="*/ 872261 w 1997353"/>
                <a:gd name="T3" fmla="*/ 434024 h 457200"/>
                <a:gd name="T4" fmla="*/ 0 w 1997353"/>
                <a:gd name="T5" fmla="*/ 0 h 457200"/>
              </a:gdLst>
              <a:ahLst/>
              <a:cxnLst>
                <a:cxn ang="0">
                  <a:pos x="T0" y="T1"/>
                </a:cxn>
                <a:cxn ang="0">
                  <a:pos x="T2" y="T3"/>
                </a:cxn>
                <a:cxn ang="0">
                  <a:pos x="T4" y="T5"/>
                </a:cxn>
              </a:cxnLst>
              <a:rect l="0" t="0" r="r" b="b"/>
              <a:pathLst>
                <a:path w="1997353" h="457200">
                  <a:moveTo>
                    <a:pt x="1997353" y="139056"/>
                  </a:moveTo>
                  <a:cubicBezTo>
                    <a:pt x="1601253" y="298128"/>
                    <a:pt x="1205153" y="457200"/>
                    <a:pt x="872261" y="434024"/>
                  </a:cubicBezTo>
                  <a:cubicBezTo>
                    <a:pt x="539369" y="410848"/>
                    <a:pt x="141163" y="70933"/>
                    <a:pt x="0" y="0"/>
                  </a:cubicBezTo>
                </a:path>
              </a:pathLst>
            </a:custGeom>
            <a:noFill/>
            <a:ln w="25400" cap="flat">
              <a:solidFill>
                <a:srgbClr val="011E41"/>
              </a:solidFill>
              <a:round/>
              <a:headEnd type="none" w="med" len="med"/>
              <a:tailEnd type="arrow" w="med" len="me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28" name="Freeform 4">
              <a:extLst>
                <a:ext uri="{FF2B5EF4-FFF2-40B4-BE49-F238E27FC236}">
                  <a16:creationId xmlns:a16="http://schemas.microsoft.com/office/drawing/2014/main" id="{433560B9-832F-7000-F4DA-35A4ABCC3094}"/>
                </a:ext>
              </a:extLst>
            </p:cNvPr>
            <p:cNvSpPr>
              <a:spLocks/>
            </p:cNvSpPr>
            <p:nvPr/>
          </p:nvSpPr>
          <p:spPr bwMode="auto">
            <a:xfrm rot="704490">
              <a:off x="6961322" y="3419615"/>
              <a:ext cx="2720769" cy="1016155"/>
            </a:xfrm>
            <a:custGeom>
              <a:avLst/>
              <a:gdLst>
                <a:gd name="T0" fmla="*/ 1997353 w 1997353"/>
                <a:gd name="T1" fmla="*/ 139056 h 457200"/>
                <a:gd name="T2" fmla="*/ 872261 w 1997353"/>
                <a:gd name="T3" fmla="*/ 434024 h 457200"/>
                <a:gd name="T4" fmla="*/ 0 w 1997353"/>
                <a:gd name="T5" fmla="*/ 0 h 457200"/>
              </a:gdLst>
              <a:ahLst/>
              <a:cxnLst>
                <a:cxn ang="0">
                  <a:pos x="T0" y="T1"/>
                </a:cxn>
                <a:cxn ang="0">
                  <a:pos x="T2" y="T3"/>
                </a:cxn>
                <a:cxn ang="0">
                  <a:pos x="T4" y="T5"/>
                </a:cxn>
              </a:cxnLst>
              <a:rect l="0" t="0" r="r" b="b"/>
              <a:pathLst>
                <a:path w="1997353" h="457200">
                  <a:moveTo>
                    <a:pt x="1997353" y="139056"/>
                  </a:moveTo>
                  <a:cubicBezTo>
                    <a:pt x="1601253" y="298128"/>
                    <a:pt x="1205153" y="457200"/>
                    <a:pt x="872261" y="434024"/>
                  </a:cubicBezTo>
                  <a:cubicBezTo>
                    <a:pt x="539369" y="410848"/>
                    <a:pt x="141163" y="70933"/>
                    <a:pt x="0" y="0"/>
                  </a:cubicBezTo>
                </a:path>
              </a:pathLst>
            </a:custGeom>
            <a:noFill/>
            <a:ln w="25400" cap="flat">
              <a:solidFill>
                <a:srgbClr val="011E41"/>
              </a:solidFill>
              <a:round/>
              <a:headEnd type="none" w="med" len="med"/>
              <a:tailEnd type="arrow" w="med" len="me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29" name="Freeform 4">
              <a:extLst>
                <a:ext uri="{FF2B5EF4-FFF2-40B4-BE49-F238E27FC236}">
                  <a16:creationId xmlns:a16="http://schemas.microsoft.com/office/drawing/2014/main" id="{D5B26595-DFC1-3B68-2F78-BB061CA7F1C2}"/>
                </a:ext>
              </a:extLst>
            </p:cNvPr>
            <p:cNvSpPr>
              <a:spLocks/>
            </p:cNvSpPr>
            <p:nvPr/>
          </p:nvSpPr>
          <p:spPr bwMode="auto">
            <a:xfrm rot="3110244">
              <a:off x="7236941" y="2710419"/>
              <a:ext cx="786106" cy="68913"/>
            </a:xfrm>
            <a:custGeom>
              <a:avLst/>
              <a:gdLst>
                <a:gd name="T0" fmla="*/ 1997353 w 1997353"/>
                <a:gd name="T1" fmla="*/ 139056 h 457200"/>
                <a:gd name="T2" fmla="*/ 872261 w 1997353"/>
                <a:gd name="T3" fmla="*/ 434024 h 457200"/>
                <a:gd name="T4" fmla="*/ 0 w 1997353"/>
                <a:gd name="T5" fmla="*/ 0 h 457200"/>
              </a:gdLst>
              <a:ahLst/>
              <a:cxnLst>
                <a:cxn ang="0">
                  <a:pos x="T0" y="T1"/>
                </a:cxn>
                <a:cxn ang="0">
                  <a:pos x="T2" y="T3"/>
                </a:cxn>
                <a:cxn ang="0">
                  <a:pos x="T4" y="T5"/>
                </a:cxn>
              </a:cxnLst>
              <a:rect l="0" t="0" r="r" b="b"/>
              <a:pathLst>
                <a:path w="1997353" h="457200">
                  <a:moveTo>
                    <a:pt x="1997353" y="139056"/>
                  </a:moveTo>
                  <a:cubicBezTo>
                    <a:pt x="1601253" y="298128"/>
                    <a:pt x="1205153" y="457200"/>
                    <a:pt x="872261" y="434024"/>
                  </a:cubicBezTo>
                  <a:cubicBezTo>
                    <a:pt x="539369" y="410848"/>
                    <a:pt x="141163" y="70933"/>
                    <a:pt x="0" y="0"/>
                  </a:cubicBezTo>
                </a:path>
              </a:pathLst>
            </a:custGeom>
            <a:noFill/>
            <a:ln w="25400" cap="flat">
              <a:solidFill>
                <a:srgbClr val="011E41"/>
              </a:solidFill>
              <a:round/>
              <a:headEnd type="none" w="med" len="med"/>
              <a:tailEnd type="arrow" w="med" len="me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30" name="Rectangle: Rounded Corners 29">
              <a:extLst>
                <a:ext uri="{FF2B5EF4-FFF2-40B4-BE49-F238E27FC236}">
                  <a16:creationId xmlns:a16="http://schemas.microsoft.com/office/drawing/2014/main" id="{D685B46E-28AC-8D42-42D2-EC69F9B30176}"/>
                </a:ext>
              </a:extLst>
            </p:cNvPr>
            <p:cNvSpPr/>
            <p:nvPr/>
          </p:nvSpPr>
          <p:spPr>
            <a:xfrm>
              <a:off x="3784012" y="2734057"/>
              <a:ext cx="3289773" cy="1101534"/>
            </a:xfrm>
            <a:custGeom>
              <a:avLst/>
              <a:gdLst>
                <a:gd name="connsiteX0" fmla="*/ 0 w 3289773"/>
                <a:gd name="connsiteY0" fmla="*/ 107741 h 1101534"/>
                <a:gd name="connsiteX1" fmla="*/ 107741 w 3289773"/>
                <a:gd name="connsiteY1" fmla="*/ 0 h 1101534"/>
                <a:gd name="connsiteX2" fmla="*/ 630370 w 3289773"/>
                <a:gd name="connsiteY2" fmla="*/ 0 h 1101534"/>
                <a:gd name="connsiteX3" fmla="*/ 1275972 w 3289773"/>
                <a:gd name="connsiteY3" fmla="*/ 0 h 1101534"/>
                <a:gd name="connsiteX4" fmla="*/ 1921573 w 3289773"/>
                <a:gd name="connsiteY4" fmla="*/ 0 h 1101534"/>
                <a:gd name="connsiteX5" fmla="*/ 2505688 w 3289773"/>
                <a:gd name="connsiteY5" fmla="*/ 0 h 1101534"/>
                <a:gd name="connsiteX6" fmla="*/ 3182032 w 3289773"/>
                <a:gd name="connsiteY6" fmla="*/ 0 h 1101534"/>
                <a:gd name="connsiteX7" fmla="*/ 3289773 w 3289773"/>
                <a:gd name="connsiteY7" fmla="*/ 107741 h 1101534"/>
                <a:gd name="connsiteX8" fmla="*/ 3289773 w 3289773"/>
                <a:gd name="connsiteY8" fmla="*/ 559628 h 1101534"/>
                <a:gd name="connsiteX9" fmla="*/ 3289773 w 3289773"/>
                <a:gd name="connsiteY9" fmla="*/ 993793 h 1101534"/>
                <a:gd name="connsiteX10" fmla="*/ 3182032 w 3289773"/>
                <a:gd name="connsiteY10" fmla="*/ 1101534 h 1101534"/>
                <a:gd name="connsiteX11" fmla="*/ 2628660 w 3289773"/>
                <a:gd name="connsiteY11" fmla="*/ 1101534 h 1101534"/>
                <a:gd name="connsiteX12" fmla="*/ 2013801 w 3289773"/>
                <a:gd name="connsiteY12" fmla="*/ 1101534 h 1101534"/>
                <a:gd name="connsiteX13" fmla="*/ 1460429 w 3289773"/>
                <a:gd name="connsiteY13" fmla="*/ 1101534 h 1101534"/>
                <a:gd name="connsiteX14" fmla="*/ 845571 w 3289773"/>
                <a:gd name="connsiteY14" fmla="*/ 1101534 h 1101534"/>
                <a:gd name="connsiteX15" fmla="*/ 107741 w 3289773"/>
                <a:gd name="connsiteY15" fmla="*/ 1101534 h 1101534"/>
                <a:gd name="connsiteX16" fmla="*/ 0 w 3289773"/>
                <a:gd name="connsiteY16" fmla="*/ 993793 h 1101534"/>
                <a:gd name="connsiteX17" fmla="*/ 0 w 3289773"/>
                <a:gd name="connsiteY17" fmla="*/ 568488 h 1101534"/>
                <a:gd name="connsiteX18" fmla="*/ 0 w 3289773"/>
                <a:gd name="connsiteY18" fmla="*/ 107741 h 110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89773" h="1101534" fill="none" extrusionOk="0">
                  <a:moveTo>
                    <a:pt x="0" y="107741"/>
                  </a:moveTo>
                  <a:cubicBezTo>
                    <a:pt x="-8624" y="47866"/>
                    <a:pt x="49439" y="-1810"/>
                    <a:pt x="107741" y="0"/>
                  </a:cubicBezTo>
                  <a:cubicBezTo>
                    <a:pt x="268091" y="10958"/>
                    <a:pt x="380289" y="-20458"/>
                    <a:pt x="630370" y="0"/>
                  </a:cubicBezTo>
                  <a:cubicBezTo>
                    <a:pt x="880451" y="20458"/>
                    <a:pt x="1033536" y="10576"/>
                    <a:pt x="1275972" y="0"/>
                  </a:cubicBezTo>
                  <a:cubicBezTo>
                    <a:pt x="1518408" y="-10576"/>
                    <a:pt x="1633883" y="7275"/>
                    <a:pt x="1921573" y="0"/>
                  </a:cubicBezTo>
                  <a:cubicBezTo>
                    <a:pt x="2209263" y="-7275"/>
                    <a:pt x="2235431" y="-15389"/>
                    <a:pt x="2505688" y="0"/>
                  </a:cubicBezTo>
                  <a:cubicBezTo>
                    <a:pt x="2775946" y="15389"/>
                    <a:pt x="3006394" y="-7859"/>
                    <a:pt x="3182032" y="0"/>
                  </a:cubicBezTo>
                  <a:cubicBezTo>
                    <a:pt x="3252076" y="6879"/>
                    <a:pt x="3286142" y="45714"/>
                    <a:pt x="3289773" y="107741"/>
                  </a:cubicBezTo>
                  <a:cubicBezTo>
                    <a:pt x="3290590" y="225871"/>
                    <a:pt x="3269910" y="454181"/>
                    <a:pt x="3289773" y="559628"/>
                  </a:cubicBezTo>
                  <a:cubicBezTo>
                    <a:pt x="3309636" y="665075"/>
                    <a:pt x="3293166" y="851613"/>
                    <a:pt x="3289773" y="993793"/>
                  </a:cubicBezTo>
                  <a:cubicBezTo>
                    <a:pt x="3295107" y="1044543"/>
                    <a:pt x="3237040" y="1102641"/>
                    <a:pt x="3182032" y="1101534"/>
                  </a:cubicBezTo>
                  <a:cubicBezTo>
                    <a:pt x="2992726" y="1122508"/>
                    <a:pt x="2824898" y="1100010"/>
                    <a:pt x="2628660" y="1101534"/>
                  </a:cubicBezTo>
                  <a:cubicBezTo>
                    <a:pt x="2432422" y="1103058"/>
                    <a:pt x="2195191" y="1127189"/>
                    <a:pt x="2013801" y="1101534"/>
                  </a:cubicBezTo>
                  <a:cubicBezTo>
                    <a:pt x="1832411" y="1075879"/>
                    <a:pt x="1678478" y="1090497"/>
                    <a:pt x="1460429" y="1101534"/>
                  </a:cubicBezTo>
                  <a:cubicBezTo>
                    <a:pt x="1242380" y="1112571"/>
                    <a:pt x="1016068" y="1125406"/>
                    <a:pt x="845571" y="1101534"/>
                  </a:cubicBezTo>
                  <a:cubicBezTo>
                    <a:pt x="675074" y="1077662"/>
                    <a:pt x="305839" y="1134431"/>
                    <a:pt x="107741" y="1101534"/>
                  </a:cubicBezTo>
                  <a:cubicBezTo>
                    <a:pt x="55708" y="1101086"/>
                    <a:pt x="-2947" y="1053608"/>
                    <a:pt x="0" y="993793"/>
                  </a:cubicBezTo>
                  <a:cubicBezTo>
                    <a:pt x="3421" y="794609"/>
                    <a:pt x="-19263" y="720803"/>
                    <a:pt x="0" y="568488"/>
                  </a:cubicBezTo>
                  <a:cubicBezTo>
                    <a:pt x="19263" y="416174"/>
                    <a:pt x="14745" y="253815"/>
                    <a:pt x="0" y="107741"/>
                  </a:cubicBezTo>
                  <a:close/>
                </a:path>
                <a:path w="3289773" h="1101534" stroke="0" extrusionOk="0">
                  <a:moveTo>
                    <a:pt x="0" y="107741"/>
                  </a:moveTo>
                  <a:cubicBezTo>
                    <a:pt x="-10605" y="43444"/>
                    <a:pt x="42933" y="-13457"/>
                    <a:pt x="107741" y="0"/>
                  </a:cubicBezTo>
                  <a:cubicBezTo>
                    <a:pt x="392808" y="17319"/>
                    <a:pt x="461817" y="8625"/>
                    <a:pt x="784085" y="0"/>
                  </a:cubicBezTo>
                  <a:cubicBezTo>
                    <a:pt x="1106353" y="-8625"/>
                    <a:pt x="1124016" y="19910"/>
                    <a:pt x="1306714" y="0"/>
                  </a:cubicBezTo>
                  <a:cubicBezTo>
                    <a:pt x="1489412" y="-19910"/>
                    <a:pt x="1706952" y="-10967"/>
                    <a:pt x="1890830" y="0"/>
                  </a:cubicBezTo>
                  <a:cubicBezTo>
                    <a:pt x="2074708" y="10967"/>
                    <a:pt x="2165641" y="5761"/>
                    <a:pt x="2413459" y="0"/>
                  </a:cubicBezTo>
                  <a:cubicBezTo>
                    <a:pt x="2661277" y="-5761"/>
                    <a:pt x="2884208" y="16907"/>
                    <a:pt x="3182032" y="0"/>
                  </a:cubicBezTo>
                  <a:cubicBezTo>
                    <a:pt x="3243571" y="2389"/>
                    <a:pt x="3287422" y="50767"/>
                    <a:pt x="3289773" y="107741"/>
                  </a:cubicBezTo>
                  <a:cubicBezTo>
                    <a:pt x="3277017" y="312998"/>
                    <a:pt x="3292293" y="428158"/>
                    <a:pt x="3289773" y="541906"/>
                  </a:cubicBezTo>
                  <a:cubicBezTo>
                    <a:pt x="3287253" y="655655"/>
                    <a:pt x="3288171" y="779241"/>
                    <a:pt x="3289773" y="993793"/>
                  </a:cubicBezTo>
                  <a:cubicBezTo>
                    <a:pt x="3291367" y="1056269"/>
                    <a:pt x="3244079" y="1097123"/>
                    <a:pt x="3182032" y="1101534"/>
                  </a:cubicBezTo>
                  <a:cubicBezTo>
                    <a:pt x="2905346" y="1114582"/>
                    <a:pt x="2828638" y="1089910"/>
                    <a:pt x="2567174" y="1101534"/>
                  </a:cubicBezTo>
                  <a:cubicBezTo>
                    <a:pt x="2305710" y="1113158"/>
                    <a:pt x="2119441" y="1132034"/>
                    <a:pt x="1890830" y="1101534"/>
                  </a:cubicBezTo>
                  <a:cubicBezTo>
                    <a:pt x="1662219" y="1071034"/>
                    <a:pt x="1599282" y="1107783"/>
                    <a:pt x="1368200" y="1101534"/>
                  </a:cubicBezTo>
                  <a:cubicBezTo>
                    <a:pt x="1137118" y="1095286"/>
                    <a:pt x="931929" y="1132208"/>
                    <a:pt x="691856" y="1101534"/>
                  </a:cubicBezTo>
                  <a:cubicBezTo>
                    <a:pt x="451783" y="1070860"/>
                    <a:pt x="338280" y="1088026"/>
                    <a:pt x="107741" y="1101534"/>
                  </a:cubicBezTo>
                  <a:cubicBezTo>
                    <a:pt x="34323" y="1100440"/>
                    <a:pt x="8178" y="1059428"/>
                    <a:pt x="0" y="993793"/>
                  </a:cubicBezTo>
                  <a:cubicBezTo>
                    <a:pt x="5973" y="842459"/>
                    <a:pt x="-17451" y="691246"/>
                    <a:pt x="0" y="577349"/>
                  </a:cubicBezTo>
                  <a:cubicBezTo>
                    <a:pt x="17451" y="463452"/>
                    <a:pt x="11939" y="279885"/>
                    <a:pt x="0" y="107741"/>
                  </a:cubicBezTo>
                  <a:close/>
                </a:path>
              </a:pathLst>
            </a:custGeom>
            <a:solidFill>
              <a:srgbClr val="FFFFFF">
                <a:alpha val="87843"/>
              </a:srgbClr>
            </a:solidFill>
            <a:ln w="28575">
              <a:noFill/>
              <a:extLst>
                <a:ext uri="{C807C97D-BFC1-408E-A445-0C87EB9F89A2}">
                  <ask:lineSketchStyleProps xmlns:ask="http://schemas.microsoft.com/office/drawing/2018/sketchyshapes" sd="3447529729">
                    <a:prstGeom prst="roundRect">
                      <a:avLst>
                        <a:gd name="adj" fmla="val 9781"/>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ts val="1900"/>
                </a:lnSpc>
              </a:pPr>
              <a:r>
                <a:rPr lang="en-GB" sz="1400" b="1">
                  <a:solidFill>
                    <a:srgbClr val="0E2841"/>
                  </a:solidFill>
                  <a:latin typeface="Segoe UI"/>
                  <a:ea typeface="Baskerville"/>
                  <a:cs typeface="Baskerville"/>
                </a:rPr>
                <a:t>Connect Somerset Champions are working on lots of priorities to support their local neighbourhoods.  </a:t>
              </a:r>
              <a:br>
                <a:rPr lang="en-GB" sz="1400" b="1">
                  <a:solidFill>
                    <a:srgbClr val="0E2841"/>
                  </a:solidFill>
                  <a:latin typeface="Segoe UI"/>
                  <a:ea typeface="Baskerville"/>
                  <a:cs typeface="Baskerville"/>
                </a:rPr>
              </a:br>
              <a:r>
                <a:rPr lang="en-GB" sz="1400" b="1">
                  <a:solidFill>
                    <a:srgbClr val="0E2841"/>
                  </a:solidFill>
                  <a:latin typeface="Segoe UI"/>
                  <a:ea typeface="Baskerville"/>
                  <a:cs typeface="Baskerville"/>
                </a:rPr>
                <a:t>Here are a few examples…</a:t>
              </a:r>
              <a:endParaRPr lang="en-GB" sz="1400" b="1">
                <a:solidFill>
                  <a:srgbClr val="0E2841"/>
                </a:solidFill>
                <a:effectLst/>
                <a:latin typeface="Segoe UI" panose="020B0502040204020203" pitchFamily="34" charset="0"/>
                <a:ea typeface="Baskerville"/>
                <a:cs typeface="Baskerville"/>
              </a:endParaRPr>
            </a:p>
          </p:txBody>
        </p:sp>
      </p:grpSp>
    </p:spTree>
    <p:extLst>
      <p:ext uri="{BB962C8B-B14F-4D97-AF65-F5344CB8AC3E}">
        <p14:creationId xmlns:p14="http://schemas.microsoft.com/office/powerpoint/2010/main" val="35821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9D7A5AB-04D4-046F-BBC0-5DEA94D79094}"/>
              </a:ext>
            </a:extLst>
          </p:cNvPr>
          <p:cNvSpPr txBox="1"/>
          <p:nvPr/>
        </p:nvSpPr>
        <p:spPr>
          <a:xfrm>
            <a:off x="278331" y="1272758"/>
            <a:ext cx="7200900" cy="493981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a:solidFill>
                  <a:srgbClr val="19233E"/>
                </a:solidFill>
                <a:cs typeface="Microsoft New Tai Lue"/>
              </a:rPr>
              <a:t>100 </a:t>
            </a:r>
            <a:r>
              <a:rPr lang="en-GB" b="1">
                <a:solidFill>
                  <a:srgbClr val="19233E"/>
                </a:solidFill>
                <a:cs typeface="Microsoft New Tai Lue"/>
              </a:rPr>
              <a:t>Warm Welcome </a:t>
            </a:r>
            <a:r>
              <a:rPr lang="en-GB">
                <a:solidFill>
                  <a:srgbClr val="19233E"/>
                </a:solidFill>
                <a:cs typeface="Microsoft New Tai Lue"/>
              </a:rPr>
              <a:t>hubs</a:t>
            </a:r>
          </a:p>
          <a:p>
            <a:pPr marL="285750" indent="-285750">
              <a:spcAft>
                <a:spcPts val="600"/>
              </a:spcAft>
              <a:buFont typeface="Arial" panose="020B0604020202020204" pitchFamily="34" charset="0"/>
              <a:buChar char="•"/>
            </a:pPr>
            <a:r>
              <a:rPr lang="en-GB">
                <a:solidFill>
                  <a:srgbClr val="19233E"/>
                </a:solidFill>
                <a:cs typeface="Microsoft New Tai Lue"/>
              </a:rPr>
              <a:t>273 </a:t>
            </a:r>
            <a:r>
              <a:rPr lang="en-GB" b="1">
                <a:solidFill>
                  <a:srgbClr val="19233E"/>
                </a:solidFill>
                <a:cs typeface="Microsoft New Tai Lue"/>
              </a:rPr>
              <a:t>Schools</a:t>
            </a:r>
            <a:r>
              <a:rPr lang="en-GB">
                <a:solidFill>
                  <a:srgbClr val="19233E"/>
                </a:solidFill>
                <a:cs typeface="Microsoft New Tai Lue"/>
              </a:rPr>
              <a:t> and </a:t>
            </a:r>
            <a:r>
              <a:rPr lang="en-GB" b="1">
                <a:solidFill>
                  <a:srgbClr val="19233E"/>
                </a:solidFill>
                <a:cs typeface="Microsoft New Tai Lue"/>
              </a:rPr>
              <a:t>Colleges</a:t>
            </a:r>
          </a:p>
          <a:p>
            <a:pPr marL="285750" indent="-285750">
              <a:spcAft>
                <a:spcPts val="600"/>
              </a:spcAft>
              <a:buFont typeface="Arial" panose="020B0604020202020204" pitchFamily="34" charset="0"/>
              <a:buChar char="•"/>
            </a:pPr>
            <a:r>
              <a:rPr lang="en-GB" b="1">
                <a:solidFill>
                  <a:srgbClr val="19233E"/>
                </a:solidFill>
                <a:cs typeface="Microsoft New Tai Lue"/>
              </a:rPr>
              <a:t>Community Hubs</a:t>
            </a:r>
            <a:r>
              <a:rPr lang="en-GB">
                <a:solidFill>
                  <a:srgbClr val="19233E"/>
                </a:solidFill>
                <a:cs typeface="Microsoft New Tai Lue"/>
              </a:rPr>
              <a:t>, Talking Cafés, etc</a:t>
            </a:r>
          </a:p>
          <a:p>
            <a:pPr marL="285750" indent="-285750">
              <a:spcAft>
                <a:spcPts val="600"/>
              </a:spcAft>
              <a:buFont typeface="Arial" panose="020B0604020202020204" pitchFamily="34" charset="0"/>
              <a:buChar char="•"/>
            </a:pPr>
            <a:r>
              <a:rPr lang="en-GB">
                <a:solidFill>
                  <a:srgbClr val="19233E"/>
                </a:solidFill>
                <a:cs typeface="Microsoft New Tai Lue"/>
              </a:rPr>
              <a:t>18 </a:t>
            </a:r>
            <a:r>
              <a:rPr lang="en-GB" b="1">
                <a:solidFill>
                  <a:srgbClr val="19233E"/>
                </a:solidFill>
                <a:cs typeface="Microsoft New Tai Lue"/>
              </a:rPr>
              <a:t>Local Community Networks</a:t>
            </a:r>
            <a:endParaRPr lang="en-GB">
              <a:solidFill>
                <a:srgbClr val="19233E"/>
              </a:solidFill>
              <a:cs typeface="Microsoft New Tai Lue"/>
            </a:endParaRPr>
          </a:p>
          <a:p>
            <a:pPr marL="285750" indent="-285750">
              <a:spcAft>
                <a:spcPts val="600"/>
              </a:spcAft>
              <a:buFont typeface="Arial" panose="020B0604020202020204" pitchFamily="34" charset="0"/>
              <a:buChar char="•"/>
            </a:pPr>
            <a:r>
              <a:rPr lang="en-GB">
                <a:solidFill>
                  <a:srgbClr val="19233E"/>
                </a:solidFill>
                <a:cs typeface="Microsoft New Tai Lue"/>
              </a:rPr>
              <a:t>13 </a:t>
            </a:r>
            <a:r>
              <a:rPr lang="en-GB" b="1">
                <a:solidFill>
                  <a:srgbClr val="19233E"/>
                </a:solidFill>
                <a:cs typeface="Microsoft New Tai Lue"/>
              </a:rPr>
              <a:t>Primary Care Networks</a:t>
            </a:r>
            <a:r>
              <a:rPr lang="en-GB">
                <a:solidFill>
                  <a:srgbClr val="19233E"/>
                </a:solidFill>
                <a:cs typeface="Microsoft New Tai Lue"/>
              </a:rPr>
              <a:t> and Adult Social Care </a:t>
            </a:r>
            <a:r>
              <a:rPr lang="en-GB" b="1">
                <a:solidFill>
                  <a:srgbClr val="19233E"/>
                </a:solidFill>
                <a:cs typeface="Microsoft New Tai Lue"/>
              </a:rPr>
              <a:t>Neighbourhoods</a:t>
            </a:r>
            <a:endParaRPr lang="en-GB" b="1">
              <a:solidFill>
                <a:srgbClr val="19233E"/>
              </a:solidFill>
            </a:endParaRPr>
          </a:p>
          <a:p>
            <a:pPr marL="285750" indent="-285750">
              <a:spcAft>
                <a:spcPts val="600"/>
              </a:spcAft>
              <a:buFont typeface="Arial" panose="020B0604020202020204" pitchFamily="34" charset="0"/>
              <a:buChar char="•"/>
            </a:pPr>
            <a:r>
              <a:rPr lang="en-GB">
                <a:solidFill>
                  <a:srgbClr val="19233E"/>
                </a:solidFill>
                <a:cs typeface="Microsoft New Tai Lue"/>
              </a:rPr>
              <a:t>2760 registered </a:t>
            </a:r>
            <a:r>
              <a:rPr lang="en-GB" b="1">
                <a:solidFill>
                  <a:srgbClr val="19233E"/>
                </a:solidFill>
                <a:cs typeface="Microsoft New Tai Lue"/>
              </a:rPr>
              <a:t>charities </a:t>
            </a:r>
            <a:r>
              <a:rPr lang="en-GB">
                <a:solidFill>
                  <a:srgbClr val="19233E"/>
                </a:solidFill>
                <a:cs typeface="Microsoft New Tai Lue"/>
              </a:rPr>
              <a:t>with 10,300 </a:t>
            </a:r>
            <a:r>
              <a:rPr lang="en-GB" b="1">
                <a:solidFill>
                  <a:srgbClr val="19233E"/>
                </a:solidFill>
                <a:cs typeface="Microsoft New Tai Lue"/>
              </a:rPr>
              <a:t>volunteers</a:t>
            </a:r>
          </a:p>
          <a:p>
            <a:pPr marL="285750" indent="-285750">
              <a:spcAft>
                <a:spcPts val="600"/>
              </a:spcAft>
              <a:buFont typeface="Arial" panose="020B0604020202020204" pitchFamily="34" charset="0"/>
              <a:buChar char="•"/>
            </a:pPr>
            <a:r>
              <a:rPr lang="en-GB" b="1">
                <a:solidFill>
                  <a:srgbClr val="19233E"/>
                </a:solidFill>
                <a:cs typeface="Microsoft New Tai Lue"/>
              </a:rPr>
              <a:t>Parent, Family Support Advisers</a:t>
            </a:r>
            <a:r>
              <a:rPr lang="en-GB">
                <a:solidFill>
                  <a:srgbClr val="19233E"/>
                </a:solidFill>
                <a:cs typeface="Microsoft New Tai Lue"/>
              </a:rPr>
              <a:t>,</a:t>
            </a:r>
            <a:r>
              <a:rPr lang="en-GB" b="1">
                <a:solidFill>
                  <a:srgbClr val="19233E"/>
                </a:solidFill>
                <a:cs typeface="Microsoft New Tai Lue"/>
              </a:rPr>
              <a:t> </a:t>
            </a:r>
            <a:br>
              <a:rPr lang="en-GB" b="1">
                <a:solidFill>
                  <a:srgbClr val="19233E"/>
                </a:solidFill>
              </a:rPr>
            </a:br>
            <a:r>
              <a:rPr lang="en-GB" b="1">
                <a:solidFill>
                  <a:srgbClr val="19233E"/>
                </a:solidFill>
                <a:cs typeface="Microsoft New Tai Lue"/>
              </a:rPr>
              <a:t>Village agents</a:t>
            </a:r>
            <a:r>
              <a:rPr lang="en-GB">
                <a:solidFill>
                  <a:srgbClr val="19233E"/>
                </a:solidFill>
                <a:cs typeface="Microsoft New Tai Lue"/>
              </a:rPr>
              <a:t>, </a:t>
            </a:r>
            <a:r>
              <a:rPr lang="en-GB" b="1">
                <a:solidFill>
                  <a:srgbClr val="19233E"/>
                </a:solidFill>
                <a:cs typeface="Microsoft New Tai Lue"/>
              </a:rPr>
              <a:t>Community Agents</a:t>
            </a:r>
            <a:r>
              <a:rPr lang="en-GB">
                <a:solidFill>
                  <a:srgbClr val="19233E"/>
                </a:solidFill>
                <a:cs typeface="Microsoft New Tai Lue"/>
              </a:rPr>
              <a:t>,</a:t>
            </a:r>
            <a:r>
              <a:rPr lang="en-GB" b="1">
                <a:solidFill>
                  <a:srgbClr val="19233E"/>
                </a:solidFill>
                <a:cs typeface="Microsoft New Tai Lue"/>
              </a:rPr>
              <a:t> One Teams</a:t>
            </a:r>
          </a:p>
          <a:p>
            <a:pPr marL="285750" indent="-285750">
              <a:spcAft>
                <a:spcPts val="600"/>
              </a:spcAft>
              <a:buFont typeface="Arial" panose="020B0604020202020204" pitchFamily="34" charset="0"/>
              <a:buChar char="•"/>
            </a:pPr>
            <a:r>
              <a:rPr lang="en-GB" b="1">
                <a:solidFill>
                  <a:srgbClr val="19233E"/>
                </a:solidFill>
                <a:cs typeface="Microsoft New Tai Lue"/>
              </a:rPr>
              <a:t>Health Connections</a:t>
            </a:r>
            <a:r>
              <a:rPr lang="en-GB">
                <a:solidFill>
                  <a:srgbClr val="19233E"/>
                </a:solidFill>
                <a:cs typeface="Microsoft New Tai Lue"/>
              </a:rPr>
              <a:t>, Social Prescribing </a:t>
            </a:r>
            <a:br>
              <a:rPr lang="en-GB">
                <a:solidFill>
                  <a:srgbClr val="19233E"/>
                </a:solidFill>
              </a:rPr>
            </a:br>
            <a:r>
              <a:rPr lang="en-GB" b="1">
                <a:solidFill>
                  <a:srgbClr val="19233E"/>
                </a:solidFill>
                <a:cs typeface="Microsoft New Tai Lue"/>
              </a:rPr>
              <a:t>Link Workers</a:t>
            </a:r>
            <a:r>
              <a:rPr lang="en-GB">
                <a:solidFill>
                  <a:srgbClr val="19233E"/>
                </a:solidFill>
                <a:cs typeface="Microsoft New Tai Lue"/>
              </a:rPr>
              <a:t>, </a:t>
            </a:r>
            <a:r>
              <a:rPr lang="en-GB" b="1">
                <a:solidFill>
                  <a:srgbClr val="19233E"/>
                </a:solidFill>
                <a:cs typeface="Microsoft New Tai Lue"/>
              </a:rPr>
              <a:t>Health Coaches</a:t>
            </a:r>
          </a:p>
          <a:p>
            <a:pPr marL="285750" indent="-285750">
              <a:spcAft>
                <a:spcPts val="600"/>
              </a:spcAft>
              <a:buFont typeface="Arial" panose="020B0604020202020204" pitchFamily="34" charset="0"/>
              <a:buChar char="•"/>
            </a:pPr>
            <a:r>
              <a:rPr lang="en-GB">
                <a:solidFill>
                  <a:srgbClr val="19233E"/>
                </a:solidFill>
                <a:cs typeface="Microsoft New Tai Lue"/>
              </a:rPr>
              <a:t>Public services in </a:t>
            </a:r>
            <a:r>
              <a:rPr lang="en-GB" b="1">
                <a:solidFill>
                  <a:srgbClr val="19233E"/>
                </a:solidFill>
                <a:cs typeface="Microsoft New Tai Lue"/>
              </a:rPr>
              <a:t>schools</a:t>
            </a:r>
            <a:r>
              <a:rPr lang="en-GB">
                <a:solidFill>
                  <a:srgbClr val="19233E"/>
                </a:solidFill>
                <a:cs typeface="Microsoft New Tai Lue"/>
              </a:rPr>
              <a:t> and </a:t>
            </a:r>
            <a:r>
              <a:rPr lang="en-GB" b="1">
                <a:solidFill>
                  <a:srgbClr val="19233E"/>
                </a:solidFill>
                <a:cs typeface="Microsoft New Tai Lue"/>
              </a:rPr>
              <a:t>early years</a:t>
            </a:r>
            <a:r>
              <a:rPr lang="en-GB">
                <a:solidFill>
                  <a:srgbClr val="19233E"/>
                </a:solidFill>
                <a:cs typeface="Microsoft New Tai Lue"/>
              </a:rPr>
              <a:t> settings, </a:t>
            </a:r>
            <a:r>
              <a:rPr lang="en-GB" b="1">
                <a:solidFill>
                  <a:srgbClr val="19233E"/>
                </a:solidFill>
                <a:cs typeface="Microsoft New Tai Lue"/>
              </a:rPr>
              <a:t>GP</a:t>
            </a:r>
            <a:r>
              <a:rPr lang="en-GB">
                <a:solidFill>
                  <a:srgbClr val="19233E"/>
                </a:solidFill>
                <a:cs typeface="Microsoft New Tai Lue"/>
              </a:rPr>
              <a:t> surgeries, </a:t>
            </a:r>
            <a:r>
              <a:rPr lang="en-GB" b="1">
                <a:solidFill>
                  <a:srgbClr val="19233E"/>
                </a:solidFill>
                <a:cs typeface="Microsoft New Tai Lue"/>
              </a:rPr>
              <a:t>libraries</a:t>
            </a:r>
            <a:r>
              <a:rPr lang="en-GB">
                <a:solidFill>
                  <a:srgbClr val="19233E"/>
                </a:solidFill>
                <a:cs typeface="Microsoft New Tai Lue"/>
              </a:rPr>
              <a:t>, </a:t>
            </a:r>
            <a:r>
              <a:rPr lang="en-GB" b="1">
                <a:solidFill>
                  <a:srgbClr val="19233E"/>
                </a:solidFill>
                <a:cs typeface="Microsoft New Tai Lue"/>
              </a:rPr>
              <a:t>social care</a:t>
            </a:r>
            <a:r>
              <a:rPr lang="en-GB">
                <a:solidFill>
                  <a:srgbClr val="19233E"/>
                </a:solidFill>
                <a:cs typeface="Microsoft New Tai Lue"/>
              </a:rPr>
              <a:t>, </a:t>
            </a:r>
            <a:r>
              <a:rPr lang="en-GB" b="1">
                <a:solidFill>
                  <a:srgbClr val="19233E"/>
                </a:solidFill>
                <a:cs typeface="Microsoft New Tai Lue"/>
              </a:rPr>
              <a:t>hospitals</a:t>
            </a:r>
            <a:r>
              <a:rPr lang="en-GB">
                <a:solidFill>
                  <a:srgbClr val="19233E"/>
                </a:solidFill>
                <a:cs typeface="Microsoft New Tai Lue"/>
              </a:rPr>
              <a:t> and </a:t>
            </a:r>
            <a:r>
              <a:rPr lang="en-GB" b="1">
                <a:solidFill>
                  <a:srgbClr val="19233E"/>
                </a:solidFill>
                <a:cs typeface="Microsoft New Tai Lue"/>
              </a:rPr>
              <a:t>community</a:t>
            </a:r>
            <a:r>
              <a:rPr lang="en-GB">
                <a:solidFill>
                  <a:srgbClr val="19233E"/>
                </a:solidFill>
                <a:cs typeface="Microsoft New Tai Lue"/>
              </a:rPr>
              <a:t> settings, </a:t>
            </a:r>
            <a:r>
              <a:rPr lang="en-GB" b="1">
                <a:solidFill>
                  <a:srgbClr val="19233E"/>
                </a:solidFill>
                <a:cs typeface="Microsoft New Tai Lue"/>
              </a:rPr>
              <a:t>health visiting</a:t>
            </a:r>
            <a:r>
              <a:rPr lang="en-GB">
                <a:solidFill>
                  <a:srgbClr val="19233E"/>
                </a:solidFill>
                <a:cs typeface="Microsoft New Tai Lue"/>
              </a:rPr>
              <a:t>, </a:t>
            </a:r>
            <a:r>
              <a:rPr lang="en-GB" b="1">
                <a:solidFill>
                  <a:srgbClr val="19233E"/>
                </a:solidFill>
                <a:cs typeface="Microsoft New Tai Lue"/>
              </a:rPr>
              <a:t>police</a:t>
            </a:r>
            <a:r>
              <a:rPr lang="en-GB">
                <a:solidFill>
                  <a:srgbClr val="19233E"/>
                </a:solidFill>
                <a:cs typeface="Microsoft New Tai Lue"/>
              </a:rPr>
              <a:t>, etc</a:t>
            </a:r>
          </a:p>
          <a:p>
            <a:pPr marL="285750" indent="-285750">
              <a:spcAft>
                <a:spcPts val="600"/>
              </a:spcAft>
              <a:buFont typeface="Arial" panose="020B0604020202020204" pitchFamily="34" charset="0"/>
              <a:buChar char="•"/>
            </a:pPr>
            <a:endParaRPr lang="en-US"/>
          </a:p>
        </p:txBody>
      </p:sp>
      <p:pic>
        <p:nvPicPr>
          <p:cNvPr id="12" name="Picture 11">
            <a:extLst>
              <a:ext uri="{FF2B5EF4-FFF2-40B4-BE49-F238E27FC236}">
                <a16:creationId xmlns:a16="http://schemas.microsoft.com/office/drawing/2014/main" id="{4722B986-38CC-2F86-AA58-D472F3AC3E9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479231" y="1063030"/>
            <a:ext cx="4127500" cy="4826000"/>
          </a:xfrm>
          <a:prstGeom prst="rect">
            <a:avLst/>
          </a:prstGeom>
        </p:spPr>
      </p:pic>
      <p:sp>
        <p:nvSpPr>
          <p:cNvPr id="2" name="TextBox 1">
            <a:extLst>
              <a:ext uri="{FF2B5EF4-FFF2-40B4-BE49-F238E27FC236}">
                <a16:creationId xmlns:a16="http://schemas.microsoft.com/office/drawing/2014/main" id="{9090F85B-2C84-17A7-5D50-CF3ACB9997F9}"/>
              </a:ext>
            </a:extLst>
          </p:cNvPr>
          <p:cNvSpPr txBox="1"/>
          <p:nvPr/>
        </p:nvSpPr>
        <p:spPr>
          <a:xfrm>
            <a:off x="254429" y="218975"/>
            <a:ext cx="10520251" cy="769441"/>
          </a:xfrm>
          <a:prstGeom prst="rect">
            <a:avLst/>
          </a:prstGeom>
          <a:noFill/>
        </p:spPr>
        <p:txBody>
          <a:bodyPr wrap="square">
            <a:spAutoFit/>
          </a:bodyPr>
          <a:lstStyle/>
          <a:p>
            <a:r>
              <a:rPr lang="en-GB" sz="4400">
                <a:solidFill>
                  <a:srgbClr val="011E41"/>
                </a:solidFill>
                <a:latin typeface="Museo Sans Rounded 900" panose="02000000000000000000" pitchFamily="50" charset="0"/>
              </a:rPr>
              <a:t>Fantastic local hubs and resources</a:t>
            </a:r>
          </a:p>
        </p:txBody>
      </p:sp>
    </p:spTree>
    <p:extLst>
      <p:ext uri="{BB962C8B-B14F-4D97-AF65-F5344CB8AC3E}">
        <p14:creationId xmlns:p14="http://schemas.microsoft.com/office/powerpoint/2010/main" val="2621201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AC25D4-5DA1-7B06-4A69-68DA0284957C}"/>
              </a:ext>
            </a:extLst>
          </p:cNvPr>
          <p:cNvSpPr/>
          <p:nvPr/>
        </p:nvSpPr>
        <p:spPr>
          <a:xfrm>
            <a:off x="0" y="0"/>
            <a:ext cx="12192000" cy="6858000"/>
          </a:xfrm>
          <a:prstGeom prst="rect">
            <a:avLst/>
          </a:prstGeom>
          <a:solidFill>
            <a:srgbClr val="FCF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9D7A5AB-04D4-046F-BBC0-5DEA94D79094}"/>
              </a:ext>
            </a:extLst>
          </p:cNvPr>
          <p:cNvSpPr txBox="1"/>
          <p:nvPr/>
        </p:nvSpPr>
        <p:spPr>
          <a:xfrm>
            <a:off x="162351" y="917912"/>
            <a:ext cx="6526746" cy="5693866"/>
          </a:xfrm>
          <a:prstGeom prst="rect">
            <a:avLst/>
          </a:prstGeom>
          <a:noFill/>
        </p:spPr>
        <p:txBody>
          <a:bodyPr wrap="square" rtlCol="0">
            <a:spAutoFit/>
          </a:bodyPr>
          <a:lstStyle/>
          <a:p>
            <a:pPr>
              <a:spcAft>
                <a:spcPts val="600"/>
              </a:spcAft>
            </a:pPr>
            <a:endParaRPr lang="en-GB">
              <a:solidFill>
                <a:srgbClr val="19233E"/>
              </a:solidFill>
            </a:endParaRPr>
          </a:p>
          <a:p>
            <a:pPr marL="457200" indent="-457200">
              <a:spcAft>
                <a:spcPts val="600"/>
              </a:spcAft>
              <a:buFont typeface="+mj-lt"/>
              <a:buAutoNum type="arabicPeriod"/>
            </a:pPr>
            <a:r>
              <a:rPr lang="en-GB">
                <a:solidFill>
                  <a:srgbClr val="19233E"/>
                </a:solidFill>
              </a:rPr>
              <a:t>Champion </a:t>
            </a:r>
            <a:r>
              <a:rPr lang="en-GB" b="1">
                <a:solidFill>
                  <a:srgbClr val="19233E"/>
                </a:solidFill>
              </a:rPr>
              <a:t>capacity</a:t>
            </a:r>
            <a:r>
              <a:rPr lang="en-GB">
                <a:solidFill>
                  <a:srgbClr val="19233E"/>
                </a:solidFill>
              </a:rPr>
              <a:t> to join up the public sector delivery, including schools, and connect to the voluntary, faith and community sectors, and lead local culture change</a:t>
            </a:r>
          </a:p>
          <a:p>
            <a:pPr marL="457200" indent="-457200">
              <a:spcAft>
                <a:spcPts val="600"/>
              </a:spcAft>
              <a:buFont typeface="+mj-lt"/>
              <a:buAutoNum type="arabicPeriod"/>
            </a:pPr>
            <a:r>
              <a:rPr lang="en-GB">
                <a:solidFill>
                  <a:srgbClr val="19233E"/>
                </a:solidFill>
              </a:rPr>
              <a:t>Build around </a:t>
            </a:r>
            <a:r>
              <a:rPr lang="en-GB" b="1">
                <a:solidFill>
                  <a:srgbClr val="19233E"/>
                </a:solidFill>
              </a:rPr>
              <a:t>schools</a:t>
            </a:r>
            <a:r>
              <a:rPr lang="en-GB">
                <a:solidFill>
                  <a:srgbClr val="19233E"/>
                </a:solidFill>
              </a:rPr>
              <a:t> as anchors of their communities and connect them to local resources</a:t>
            </a:r>
          </a:p>
          <a:p>
            <a:pPr marL="457200" indent="-457200">
              <a:spcAft>
                <a:spcPts val="600"/>
              </a:spcAft>
              <a:buFont typeface="+mj-lt"/>
              <a:buAutoNum type="arabicPeriod"/>
            </a:pPr>
            <a:r>
              <a:rPr lang="en-GB">
                <a:solidFill>
                  <a:srgbClr val="19233E"/>
                </a:solidFill>
              </a:rPr>
              <a:t>‌</a:t>
            </a:r>
            <a:r>
              <a:rPr lang="en-GB" b="1">
                <a:solidFill>
                  <a:srgbClr val="19233E"/>
                </a:solidFill>
              </a:rPr>
              <a:t>Coordinate</a:t>
            </a:r>
            <a:r>
              <a:rPr lang="en-GB">
                <a:solidFill>
                  <a:srgbClr val="19233E"/>
                </a:solidFill>
              </a:rPr>
              <a:t> and make most of local resources, services and hubs</a:t>
            </a:r>
          </a:p>
          <a:p>
            <a:pPr marL="457200" indent="-457200">
              <a:spcAft>
                <a:spcPts val="600"/>
              </a:spcAft>
              <a:buFont typeface="+mj-lt"/>
              <a:buAutoNum type="arabicPeriod"/>
            </a:pPr>
            <a:r>
              <a:rPr lang="en-GB">
                <a:solidFill>
                  <a:srgbClr val="19233E"/>
                </a:solidFill>
              </a:rPr>
              <a:t>‌</a:t>
            </a:r>
            <a:r>
              <a:rPr lang="en-GB" b="1">
                <a:solidFill>
                  <a:srgbClr val="19233E"/>
                </a:solidFill>
              </a:rPr>
              <a:t>More early help</a:t>
            </a:r>
            <a:r>
              <a:rPr lang="en-GB">
                <a:solidFill>
                  <a:srgbClr val="19233E"/>
                </a:solidFill>
              </a:rPr>
              <a:t>, drop-ins and support, especially where there are gaps in </a:t>
            </a:r>
            <a:r>
              <a:rPr lang="en-GB" b="1">
                <a:solidFill>
                  <a:srgbClr val="19233E"/>
                </a:solidFill>
              </a:rPr>
              <a:t>rural areas</a:t>
            </a:r>
          </a:p>
          <a:p>
            <a:pPr marL="457200" indent="-457200">
              <a:spcAft>
                <a:spcPts val="600"/>
              </a:spcAft>
              <a:buFont typeface="+mj-lt"/>
              <a:buAutoNum type="arabicPeriod"/>
            </a:pPr>
            <a:r>
              <a:rPr lang="en-GB">
                <a:solidFill>
                  <a:srgbClr val="19233E"/>
                </a:solidFill>
              </a:rPr>
              <a:t>Reduce </a:t>
            </a:r>
            <a:r>
              <a:rPr lang="en-GB" b="1">
                <a:solidFill>
                  <a:srgbClr val="19233E"/>
                </a:solidFill>
              </a:rPr>
              <a:t>barriers</a:t>
            </a:r>
            <a:r>
              <a:rPr lang="en-GB">
                <a:solidFill>
                  <a:srgbClr val="19233E"/>
                </a:solidFill>
              </a:rPr>
              <a:t> to working together – such as process, IT and data sharing</a:t>
            </a:r>
          </a:p>
          <a:p>
            <a:pPr marL="457200" indent="-457200">
              <a:spcAft>
                <a:spcPts val="600"/>
              </a:spcAft>
              <a:buFont typeface="+mj-lt"/>
              <a:buAutoNum type="arabicPeriod"/>
            </a:pPr>
            <a:r>
              <a:rPr lang="en-GB">
                <a:solidFill>
                  <a:srgbClr val="19233E"/>
                </a:solidFill>
              </a:rPr>
              <a:t>Bring together our databases of local resources – one place to </a:t>
            </a:r>
            <a:r>
              <a:rPr lang="en-GB" b="1">
                <a:solidFill>
                  <a:srgbClr val="19233E"/>
                </a:solidFill>
              </a:rPr>
              <a:t>search</a:t>
            </a:r>
          </a:p>
          <a:p>
            <a:pPr marL="457200" indent="-457200">
              <a:spcAft>
                <a:spcPts val="600"/>
              </a:spcAft>
              <a:buFont typeface="+mj-lt"/>
              <a:buAutoNum type="arabicPeriod"/>
            </a:pPr>
            <a:r>
              <a:rPr lang="en-GB">
                <a:solidFill>
                  <a:srgbClr val="19233E"/>
                </a:solidFill>
              </a:rPr>
              <a:t>‌</a:t>
            </a:r>
            <a:r>
              <a:rPr lang="en-GB" b="1">
                <a:solidFill>
                  <a:srgbClr val="19233E"/>
                </a:solidFill>
              </a:rPr>
              <a:t>Integrate</a:t>
            </a:r>
            <a:r>
              <a:rPr lang="en-GB">
                <a:solidFill>
                  <a:srgbClr val="19233E"/>
                </a:solidFill>
              </a:rPr>
              <a:t> health and care, children and adults, people and place where it makes sense </a:t>
            </a:r>
            <a:endParaRPr lang="en-GB" b="1">
              <a:solidFill>
                <a:srgbClr val="19233E"/>
              </a:solidFill>
            </a:endParaRPr>
          </a:p>
          <a:p>
            <a:pPr marL="457200" indent="-457200">
              <a:spcAft>
                <a:spcPts val="600"/>
              </a:spcAft>
              <a:buFont typeface="+mj-lt"/>
              <a:buAutoNum type="arabicPeriod"/>
            </a:pPr>
            <a:r>
              <a:rPr lang="en-GB">
                <a:solidFill>
                  <a:srgbClr val="19233E"/>
                </a:solidFill>
              </a:rPr>
              <a:t>‌</a:t>
            </a:r>
            <a:r>
              <a:rPr lang="en-GB" b="1">
                <a:solidFill>
                  <a:srgbClr val="19233E"/>
                </a:solidFill>
              </a:rPr>
              <a:t>Foundation </a:t>
            </a:r>
            <a:r>
              <a:rPr lang="en-GB">
                <a:solidFill>
                  <a:srgbClr val="19233E"/>
                </a:solidFill>
              </a:rPr>
              <a:t>for more services to move to local delivery – closer to home</a:t>
            </a:r>
          </a:p>
        </p:txBody>
      </p:sp>
      <p:pic>
        <p:nvPicPr>
          <p:cNvPr id="2" name="Picture 4">
            <a:extLst>
              <a:ext uri="{FF2B5EF4-FFF2-40B4-BE49-F238E27FC236}">
                <a16:creationId xmlns:a16="http://schemas.microsoft.com/office/drawing/2014/main" id="{553ADD90-8B55-0352-B5D6-BD0ECC1E4F2E}"/>
              </a:ext>
            </a:extLst>
          </p:cNvPr>
          <p:cNvPicPr>
            <a:picLocks noChangeAspect="1" noChangeArrowheads="1"/>
          </p:cNvPicPr>
          <p:nvPr/>
        </p:nvPicPr>
        <p:blipFill>
          <a:blip r:embed="rId3"/>
          <a:srcRect t="14040" b="14040"/>
          <a:stretch/>
        </p:blipFill>
        <p:spPr bwMode="auto">
          <a:xfrm>
            <a:off x="11006167" y="2591151"/>
            <a:ext cx="892453" cy="855798"/>
          </a:xfrm>
          <a:prstGeom prst="ellipse">
            <a:avLst/>
          </a:prstGeom>
          <a:noFill/>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7037384-36DA-382E-86D8-A0A83BB064D7}"/>
              </a:ext>
            </a:extLst>
          </p:cNvPr>
          <p:cNvPicPr>
            <a:picLocks noChangeAspect="1" noChangeArrowheads="1"/>
          </p:cNvPicPr>
          <p:nvPr/>
        </p:nvPicPr>
        <p:blipFill>
          <a:blip r:embed="rId4"/>
          <a:srcRect l="17301" r="17301"/>
          <a:stretch/>
        </p:blipFill>
        <p:spPr bwMode="auto">
          <a:xfrm>
            <a:off x="8073305" y="1437826"/>
            <a:ext cx="863236" cy="820536"/>
          </a:xfrm>
          <a:prstGeom prst="ellipse">
            <a:avLst/>
          </a:prstGeom>
          <a:noFill/>
          <a:effectLst/>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73BC4A38-211A-0A58-6501-E1FB39652553}"/>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p:blipFill>
        <p:spPr bwMode="auto">
          <a:xfrm>
            <a:off x="9890779" y="5571335"/>
            <a:ext cx="900000" cy="900000"/>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3323175A-3173-68EE-FC59-56843907D0FF}"/>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p:blipFill>
        <p:spPr bwMode="auto">
          <a:xfrm>
            <a:off x="8627757" y="5752951"/>
            <a:ext cx="900000" cy="900000"/>
          </a:xfrm>
          <a:prstGeom prst="ellipse">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C8AC1D4F-3027-C04C-B27B-6AB949988EA4}"/>
              </a:ext>
            </a:extLst>
          </p:cNvPr>
          <p:cNvPicPr>
            <a:picLocks noChangeAspect="1" noChangeArrowheads="1"/>
          </p:cNvPicPr>
          <p:nvPr/>
        </p:nvPicPr>
        <p:blipFill>
          <a:blip r:embed="rId7"/>
          <a:srcRect l="11679" r="11679"/>
          <a:stretch/>
        </p:blipFill>
        <p:spPr bwMode="auto">
          <a:xfrm>
            <a:off x="9162430" y="1202051"/>
            <a:ext cx="900000" cy="887159"/>
          </a:xfrm>
          <a:prstGeom prst="ellipse">
            <a:avLst/>
          </a:prstGeom>
          <a:noFill/>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AB26147-2965-4F01-B616-8CB0D5CBC20C}"/>
              </a:ext>
            </a:extLst>
          </p:cNvPr>
          <p:cNvSpPr txBox="1"/>
          <p:nvPr/>
        </p:nvSpPr>
        <p:spPr>
          <a:xfrm>
            <a:off x="8334884" y="3931447"/>
            <a:ext cx="2022962" cy="954107"/>
          </a:xfrm>
          <a:prstGeom prst="rect">
            <a:avLst/>
          </a:prstGeom>
          <a:solidFill>
            <a:srgbClr val="FFFFFF">
              <a:alpha val="0"/>
            </a:srgbClr>
          </a:solidFill>
        </p:spPr>
        <p:txBody>
          <a:bodyPr wrap="square" rtlCol="0">
            <a:spAutoFit/>
          </a:bodyPr>
          <a:lstStyle/>
          <a:p>
            <a:pPr algn="ctr"/>
            <a:r>
              <a:rPr lang="en-GB" sz="2800" b="1">
                <a:latin typeface="Arial Rounded MT Bold" panose="020F0704030504030204" pitchFamily="34" charset="77"/>
              </a:rPr>
              <a:t>Hubs &amp; Spokes</a:t>
            </a:r>
            <a:endParaRPr lang="en-GB" sz="2800">
              <a:latin typeface="Arial Rounded MT Bold" panose="020F0704030504030204" pitchFamily="34" charset="77"/>
            </a:endParaRPr>
          </a:p>
        </p:txBody>
      </p:sp>
      <p:pic>
        <p:nvPicPr>
          <p:cNvPr id="17" name="Picture 4">
            <a:extLst>
              <a:ext uri="{FF2B5EF4-FFF2-40B4-BE49-F238E27FC236}">
                <a16:creationId xmlns:a16="http://schemas.microsoft.com/office/drawing/2014/main" id="{B42A0E9D-0E6D-D5F8-2134-E35F9B4CCC32}"/>
              </a:ext>
            </a:extLst>
          </p:cNvPr>
          <p:cNvPicPr>
            <a:picLocks noChangeAspect="1" noChangeArrowheads="1"/>
          </p:cNvPicPr>
          <p:nvPr/>
        </p:nvPicPr>
        <p:blipFill>
          <a:blip r:embed="rId8"/>
          <a:srcRect l="34239" r="34239"/>
          <a:stretch/>
        </p:blipFill>
        <p:spPr bwMode="auto">
          <a:xfrm rot="21349132">
            <a:off x="10761842" y="4780327"/>
            <a:ext cx="900000" cy="900000"/>
          </a:xfrm>
          <a:prstGeom prst="ellipse">
            <a:avLst/>
          </a:prstGeom>
          <a:noFill/>
          <a:effectLst/>
          <a:extLst>
            <a:ext uri="{909E8E84-426E-40DD-AFC4-6F175D3DCCD1}">
              <a14:hiddenFill xmlns:a14="http://schemas.microsoft.com/office/drawing/2010/main">
                <a:solidFill>
                  <a:srgbClr val="FFFFFF"/>
                </a:solidFill>
              </a14:hiddenFill>
            </a:ext>
          </a:extLst>
        </p:spPr>
      </p:pic>
      <p:pic>
        <p:nvPicPr>
          <p:cNvPr id="18" name="Picture 6">
            <a:extLst>
              <a:ext uri="{FF2B5EF4-FFF2-40B4-BE49-F238E27FC236}">
                <a16:creationId xmlns:a16="http://schemas.microsoft.com/office/drawing/2014/main" id="{E019F5F8-C22A-2CA6-AFD9-7BE4FDE289AA}"/>
              </a:ext>
            </a:extLst>
          </p:cNvPr>
          <p:cNvPicPr>
            <a:picLocks noChangeAspect="1" noChangeArrowheads="1"/>
          </p:cNvPicPr>
          <p:nvPr/>
        </p:nvPicPr>
        <p:blipFill>
          <a:blip r:embed="rId9"/>
          <a:srcRect l="21829" r="21829"/>
          <a:stretch/>
        </p:blipFill>
        <p:spPr bwMode="auto">
          <a:xfrm>
            <a:off x="10160920" y="1679431"/>
            <a:ext cx="900000" cy="900000"/>
          </a:xfrm>
          <a:prstGeom prst="ellipse">
            <a:avLst/>
          </a:prstGeom>
          <a:noFill/>
          <a:effectLst/>
          <a:extLst>
            <a:ext uri="{909E8E84-426E-40DD-AFC4-6F175D3DCCD1}">
              <a14:hiddenFill xmlns:a14="http://schemas.microsoft.com/office/drawing/2010/main">
                <a:solidFill>
                  <a:srgbClr val="FFFFFF"/>
                </a:solidFill>
              </a14:hiddenFill>
            </a:ext>
          </a:extLst>
        </p:spPr>
      </p:pic>
      <p:pic>
        <p:nvPicPr>
          <p:cNvPr id="19" name="Picture 10">
            <a:extLst>
              <a:ext uri="{FF2B5EF4-FFF2-40B4-BE49-F238E27FC236}">
                <a16:creationId xmlns:a16="http://schemas.microsoft.com/office/drawing/2014/main" id="{55A83E1B-8ECA-24FB-B23C-E9117A4499C9}"/>
              </a:ext>
            </a:extLst>
          </p:cNvPr>
          <p:cNvPicPr>
            <a:picLocks noChangeAspect="1" noChangeArrowheads="1"/>
          </p:cNvPicPr>
          <p:nvPr/>
        </p:nvPicPr>
        <p:blipFill>
          <a:blip r:embed="rId10"/>
          <a:srcRect l="15238" r="15238"/>
          <a:stretch/>
        </p:blipFill>
        <p:spPr bwMode="auto">
          <a:xfrm rot="162063">
            <a:off x="7179366" y="2138193"/>
            <a:ext cx="900000" cy="900000"/>
          </a:xfrm>
          <a:prstGeom prst="ellipse">
            <a:avLst/>
          </a:prstGeom>
          <a:noFill/>
          <a:effectLst/>
          <a:extLst>
            <a:ext uri="{909E8E84-426E-40DD-AFC4-6F175D3DCCD1}">
              <a14:hiddenFill xmlns:a14="http://schemas.microsoft.com/office/drawing/2010/main">
                <a:solidFill>
                  <a:srgbClr val="FFFFFF"/>
                </a:solidFill>
              </a14:hiddenFill>
            </a:ext>
          </a:extLst>
        </p:spPr>
      </p:pic>
      <p:sp>
        <p:nvSpPr>
          <p:cNvPr id="20" name="Oval 19">
            <a:extLst>
              <a:ext uri="{FF2B5EF4-FFF2-40B4-BE49-F238E27FC236}">
                <a16:creationId xmlns:a16="http://schemas.microsoft.com/office/drawing/2014/main" id="{12AFF26B-5428-E328-1E13-91732B60A520}"/>
              </a:ext>
            </a:extLst>
          </p:cNvPr>
          <p:cNvSpPr/>
          <p:nvPr/>
        </p:nvSpPr>
        <p:spPr>
          <a:xfrm rot="3734876">
            <a:off x="7224243" y="2114982"/>
            <a:ext cx="875829" cy="896370"/>
          </a:xfrm>
          <a:custGeom>
            <a:avLst/>
            <a:gdLst>
              <a:gd name="connsiteX0" fmla="*/ 0 w 875829"/>
              <a:gd name="connsiteY0" fmla="*/ 448185 h 896370"/>
              <a:gd name="connsiteX1" fmla="*/ 437915 w 875829"/>
              <a:gd name="connsiteY1" fmla="*/ 0 h 896370"/>
              <a:gd name="connsiteX2" fmla="*/ 875830 w 875829"/>
              <a:gd name="connsiteY2" fmla="*/ 448185 h 896370"/>
              <a:gd name="connsiteX3" fmla="*/ 437915 w 875829"/>
              <a:gd name="connsiteY3" fmla="*/ 896370 h 896370"/>
              <a:gd name="connsiteX4" fmla="*/ 0 w 875829"/>
              <a:gd name="connsiteY4" fmla="*/ 448185 h 896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829" h="896370" extrusionOk="0">
                <a:moveTo>
                  <a:pt x="0" y="448185"/>
                </a:moveTo>
                <a:cubicBezTo>
                  <a:pt x="-24220" y="153539"/>
                  <a:pt x="162179" y="36269"/>
                  <a:pt x="437915" y="0"/>
                </a:cubicBezTo>
                <a:cubicBezTo>
                  <a:pt x="695500" y="9470"/>
                  <a:pt x="851509" y="154501"/>
                  <a:pt x="875830" y="448185"/>
                </a:cubicBezTo>
                <a:cubicBezTo>
                  <a:pt x="819475" y="683870"/>
                  <a:pt x="680598" y="889727"/>
                  <a:pt x="437915" y="896370"/>
                </a:cubicBezTo>
                <a:cubicBezTo>
                  <a:pt x="161380" y="848567"/>
                  <a:pt x="16140" y="673615"/>
                  <a:pt x="0" y="448185"/>
                </a:cubicBezTo>
                <a:close/>
              </a:path>
            </a:pathLst>
          </a:custGeom>
          <a:noFill/>
          <a:ln w="57150">
            <a:solidFill>
              <a:srgbClr val="C53A71"/>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B28E3D82-1853-683A-42BB-8B8B55F39BA7}"/>
              </a:ext>
            </a:extLst>
          </p:cNvPr>
          <p:cNvSpPr/>
          <p:nvPr/>
        </p:nvSpPr>
        <p:spPr>
          <a:xfrm rot="1965291">
            <a:off x="8070030" y="1402338"/>
            <a:ext cx="875829" cy="896370"/>
          </a:xfrm>
          <a:custGeom>
            <a:avLst/>
            <a:gdLst>
              <a:gd name="connsiteX0" fmla="*/ 0 w 875829"/>
              <a:gd name="connsiteY0" fmla="*/ 448185 h 896370"/>
              <a:gd name="connsiteX1" fmla="*/ 437915 w 875829"/>
              <a:gd name="connsiteY1" fmla="*/ 0 h 896370"/>
              <a:gd name="connsiteX2" fmla="*/ 875830 w 875829"/>
              <a:gd name="connsiteY2" fmla="*/ 448185 h 896370"/>
              <a:gd name="connsiteX3" fmla="*/ 437915 w 875829"/>
              <a:gd name="connsiteY3" fmla="*/ 896370 h 896370"/>
              <a:gd name="connsiteX4" fmla="*/ 0 w 875829"/>
              <a:gd name="connsiteY4" fmla="*/ 448185 h 896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829" h="896370" extrusionOk="0">
                <a:moveTo>
                  <a:pt x="0" y="448185"/>
                </a:moveTo>
                <a:cubicBezTo>
                  <a:pt x="-24220" y="153539"/>
                  <a:pt x="162179" y="36269"/>
                  <a:pt x="437915" y="0"/>
                </a:cubicBezTo>
                <a:cubicBezTo>
                  <a:pt x="695500" y="9470"/>
                  <a:pt x="851509" y="154501"/>
                  <a:pt x="875830" y="448185"/>
                </a:cubicBezTo>
                <a:cubicBezTo>
                  <a:pt x="819475" y="683870"/>
                  <a:pt x="680598" y="889727"/>
                  <a:pt x="437915" y="896370"/>
                </a:cubicBezTo>
                <a:cubicBezTo>
                  <a:pt x="161380" y="848567"/>
                  <a:pt x="16140" y="673615"/>
                  <a:pt x="0" y="448185"/>
                </a:cubicBezTo>
                <a:close/>
              </a:path>
            </a:pathLst>
          </a:custGeom>
          <a:noFill/>
          <a:ln w="57150">
            <a:solidFill>
              <a:srgbClr val="C53A71"/>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020CD750-863D-77DF-24EA-A84EB75A320D}"/>
              </a:ext>
            </a:extLst>
          </p:cNvPr>
          <p:cNvSpPr/>
          <p:nvPr/>
        </p:nvSpPr>
        <p:spPr>
          <a:xfrm>
            <a:off x="9203177" y="1257455"/>
            <a:ext cx="875829" cy="896370"/>
          </a:xfrm>
          <a:custGeom>
            <a:avLst/>
            <a:gdLst>
              <a:gd name="connsiteX0" fmla="*/ 0 w 875829"/>
              <a:gd name="connsiteY0" fmla="*/ 448185 h 896370"/>
              <a:gd name="connsiteX1" fmla="*/ 437915 w 875829"/>
              <a:gd name="connsiteY1" fmla="*/ 0 h 896370"/>
              <a:gd name="connsiteX2" fmla="*/ 875830 w 875829"/>
              <a:gd name="connsiteY2" fmla="*/ 448185 h 896370"/>
              <a:gd name="connsiteX3" fmla="*/ 437915 w 875829"/>
              <a:gd name="connsiteY3" fmla="*/ 896370 h 896370"/>
              <a:gd name="connsiteX4" fmla="*/ 0 w 875829"/>
              <a:gd name="connsiteY4" fmla="*/ 448185 h 896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829" h="896370" extrusionOk="0">
                <a:moveTo>
                  <a:pt x="0" y="448185"/>
                </a:moveTo>
                <a:cubicBezTo>
                  <a:pt x="-24220" y="153539"/>
                  <a:pt x="162179" y="36269"/>
                  <a:pt x="437915" y="0"/>
                </a:cubicBezTo>
                <a:cubicBezTo>
                  <a:pt x="695500" y="9470"/>
                  <a:pt x="851509" y="154501"/>
                  <a:pt x="875830" y="448185"/>
                </a:cubicBezTo>
                <a:cubicBezTo>
                  <a:pt x="819475" y="683870"/>
                  <a:pt x="680598" y="889727"/>
                  <a:pt x="437915" y="896370"/>
                </a:cubicBezTo>
                <a:cubicBezTo>
                  <a:pt x="161380" y="848567"/>
                  <a:pt x="16140" y="673615"/>
                  <a:pt x="0" y="448185"/>
                </a:cubicBezTo>
                <a:close/>
              </a:path>
            </a:pathLst>
          </a:custGeom>
          <a:noFill/>
          <a:ln w="57150">
            <a:solidFill>
              <a:srgbClr val="C53A71"/>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54C4F3B1-2D7B-FAAF-2B4D-73CC6CE2BDF5}"/>
              </a:ext>
            </a:extLst>
          </p:cNvPr>
          <p:cNvSpPr/>
          <p:nvPr/>
        </p:nvSpPr>
        <p:spPr>
          <a:xfrm rot="3734876">
            <a:off x="10193834" y="1676961"/>
            <a:ext cx="875829" cy="896370"/>
          </a:xfrm>
          <a:custGeom>
            <a:avLst/>
            <a:gdLst>
              <a:gd name="connsiteX0" fmla="*/ 0 w 875829"/>
              <a:gd name="connsiteY0" fmla="*/ 448185 h 896370"/>
              <a:gd name="connsiteX1" fmla="*/ 437915 w 875829"/>
              <a:gd name="connsiteY1" fmla="*/ 0 h 896370"/>
              <a:gd name="connsiteX2" fmla="*/ 875830 w 875829"/>
              <a:gd name="connsiteY2" fmla="*/ 448185 h 896370"/>
              <a:gd name="connsiteX3" fmla="*/ 437915 w 875829"/>
              <a:gd name="connsiteY3" fmla="*/ 896370 h 896370"/>
              <a:gd name="connsiteX4" fmla="*/ 0 w 875829"/>
              <a:gd name="connsiteY4" fmla="*/ 448185 h 896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829" h="896370" extrusionOk="0">
                <a:moveTo>
                  <a:pt x="0" y="448185"/>
                </a:moveTo>
                <a:cubicBezTo>
                  <a:pt x="-24220" y="153539"/>
                  <a:pt x="162179" y="36269"/>
                  <a:pt x="437915" y="0"/>
                </a:cubicBezTo>
                <a:cubicBezTo>
                  <a:pt x="695500" y="9470"/>
                  <a:pt x="851509" y="154501"/>
                  <a:pt x="875830" y="448185"/>
                </a:cubicBezTo>
                <a:cubicBezTo>
                  <a:pt x="819475" y="683870"/>
                  <a:pt x="680598" y="889727"/>
                  <a:pt x="437915" y="896370"/>
                </a:cubicBezTo>
                <a:cubicBezTo>
                  <a:pt x="161380" y="848567"/>
                  <a:pt x="16140" y="673615"/>
                  <a:pt x="0" y="448185"/>
                </a:cubicBezTo>
                <a:close/>
              </a:path>
            </a:pathLst>
          </a:custGeom>
          <a:noFill/>
          <a:ln w="57150">
            <a:solidFill>
              <a:srgbClr val="C53A71"/>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F537571C-A3A4-A65E-65F7-5472AEE84670}"/>
              </a:ext>
            </a:extLst>
          </p:cNvPr>
          <p:cNvSpPr/>
          <p:nvPr/>
        </p:nvSpPr>
        <p:spPr>
          <a:xfrm>
            <a:off x="11022791" y="2528413"/>
            <a:ext cx="875829" cy="896370"/>
          </a:xfrm>
          <a:custGeom>
            <a:avLst/>
            <a:gdLst>
              <a:gd name="connsiteX0" fmla="*/ 0 w 875829"/>
              <a:gd name="connsiteY0" fmla="*/ 448185 h 896370"/>
              <a:gd name="connsiteX1" fmla="*/ 437915 w 875829"/>
              <a:gd name="connsiteY1" fmla="*/ 0 h 896370"/>
              <a:gd name="connsiteX2" fmla="*/ 875830 w 875829"/>
              <a:gd name="connsiteY2" fmla="*/ 448185 h 896370"/>
              <a:gd name="connsiteX3" fmla="*/ 437915 w 875829"/>
              <a:gd name="connsiteY3" fmla="*/ 896370 h 896370"/>
              <a:gd name="connsiteX4" fmla="*/ 0 w 875829"/>
              <a:gd name="connsiteY4" fmla="*/ 448185 h 896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829" h="896370" extrusionOk="0">
                <a:moveTo>
                  <a:pt x="0" y="448185"/>
                </a:moveTo>
                <a:cubicBezTo>
                  <a:pt x="-24220" y="153539"/>
                  <a:pt x="162179" y="36269"/>
                  <a:pt x="437915" y="0"/>
                </a:cubicBezTo>
                <a:cubicBezTo>
                  <a:pt x="695500" y="9470"/>
                  <a:pt x="851509" y="154501"/>
                  <a:pt x="875830" y="448185"/>
                </a:cubicBezTo>
                <a:cubicBezTo>
                  <a:pt x="819475" y="683870"/>
                  <a:pt x="680598" y="889727"/>
                  <a:pt x="437915" y="896370"/>
                </a:cubicBezTo>
                <a:cubicBezTo>
                  <a:pt x="161380" y="848567"/>
                  <a:pt x="16140" y="673615"/>
                  <a:pt x="0" y="448185"/>
                </a:cubicBezTo>
                <a:close/>
              </a:path>
            </a:pathLst>
          </a:custGeom>
          <a:noFill/>
          <a:ln w="57150">
            <a:solidFill>
              <a:srgbClr val="C53A71"/>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ECE3A205-A321-267D-1B3A-CBA64ACF268F}"/>
              </a:ext>
            </a:extLst>
          </p:cNvPr>
          <p:cNvSpPr/>
          <p:nvPr/>
        </p:nvSpPr>
        <p:spPr>
          <a:xfrm rot="19567551">
            <a:off x="10763161" y="4737284"/>
            <a:ext cx="875829" cy="896370"/>
          </a:xfrm>
          <a:custGeom>
            <a:avLst/>
            <a:gdLst>
              <a:gd name="connsiteX0" fmla="*/ 0 w 875829"/>
              <a:gd name="connsiteY0" fmla="*/ 448185 h 896370"/>
              <a:gd name="connsiteX1" fmla="*/ 437915 w 875829"/>
              <a:gd name="connsiteY1" fmla="*/ 0 h 896370"/>
              <a:gd name="connsiteX2" fmla="*/ 875830 w 875829"/>
              <a:gd name="connsiteY2" fmla="*/ 448185 h 896370"/>
              <a:gd name="connsiteX3" fmla="*/ 437915 w 875829"/>
              <a:gd name="connsiteY3" fmla="*/ 896370 h 896370"/>
              <a:gd name="connsiteX4" fmla="*/ 0 w 875829"/>
              <a:gd name="connsiteY4" fmla="*/ 448185 h 896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829" h="896370" extrusionOk="0">
                <a:moveTo>
                  <a:pt x="0" y="448185"/>
                </a:moveTo>
                <a:cubicBezTo>
                  <a:pt x="-24220" y="153539"/>
                  <a:pt x="162179" y="36269"/>
                  <a:pt x="437915" y="0"/>
                </a:cubicBezTo>
                <a:cubicBezTo>
                  <a:pt x="695500" y="9470"/>
                  <a:pt x="851509" y="154501"/>
                  <a:pt x="875830" y="448185"/>
                </a:cubicBezTo>
                <a:cubicBezTo>
                  <a:pt x="819475" y="683870"/>
                  <a:pt x="680598" y="889727"/>
                  <a:pt x="437915" y="896370"/>
                </a:cubicBezTo>
                <a:cubicBezTo>
                  <a:pt x="161380" y="848567"/>
                  <a:pt x="16140" y="673615"/>
                  <a:pt x="0" y="448185"/>
                </a:cubicBezTo>
                <a:close/>
              </a:path>
            </a:pathLst>
          </a:custGeom>
          <a:noFill/>
          <a:ln w="57150">
            <a:solidFill>
              <a:srgbClr val="C53A71"/>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96B794E9-228A-B17C-58C7-11C704E2F7D3}"/>
              </a:ext>
            </a:extLst>
          </p:cNvPr>
          <p:cNvSpPr/>
          <p:nvPr/>
        </p:nvSpPr>
        <p:spPr>
          <a:xfrm rot="12890525">
            <a:off x="9939970" y="5535787"/>
            <a:ext cx="875829" cy="896370"/>
          </a:xfrm>
          <a:custGeom>
            <a:avLst/>
            <a:gdLst>
              <a:gd name="connsiteX0" fmla="*/ 0 w 875829"/>
              <a:gd name="connsiteY0" fmla="*/ 448185 h 896370"/>
              <a:gd name="connsiteX1" fmla="*/ 437915 w 875829"/>
              <a:gd name="connsiteY1" fmla="*/ 0 h 896370"/>
              <a:gd name="connsiteX2" fmla="*/ 875830 w 875829"/>
              <a:gd name="connsiteY2" fmla="*/ 448185 h 896370"/>
              <a:gd name="connsiteX3" fmla="*/ 437915 w 875829"/>
              <a:gd name="connsiteY3" fmla="*/ 896370 h 896370"/>
              <a:gd name="connsiteX4" fmla="*/ 0 w 875829"/>
              <a:gd name="connsiteY4" fmla="*/ 448185 h 896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829" h="896370" extrusionOk="0">
                <a:moveTo>
                  <a:pt x="0" y="448185"/>
                </a:moveTo>
                <a:cubicBezTo>
                  <a:pt x="-24220" y="153539"/>
                  <a:pt x="162179" y="36269"/>
                  <a:pt x="437915" y="0"/>
                </a:cubicBezTo>
                <a:cubicBezTo>
                  <a:pt x="695500" y="9470"/>
                  <a:pt x="851509" y="154501"/>
                  <a:pt x="875830" y="448185"/>
                </a:cubicBezTo>
                <a:cubicBezTo>
                  <a:pt x="819475" y="683870"/>
                  <a:pt x="680598" y="889727"/>
                  <a:pt x="437915" y="896370"/>
                </a:cubicBezTo>
                <a:cubicBezTo>
                  <a:pt x="161380" y="848567"/>
                  <a:pt x="16140" y="673615"/>
                  <a:pt x="0" y="448185"/>
                </a:cubicBezTo>
                <a:close/>
              </a:path>
            </a:pathLst>
          </a:custGeom>
          <a:noFill/>
          <a:ln w="57150">
            <a:solidFill>
              <a:srgbClr val="C53A71"/>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73FBF879-DFA3-1982-3FF5-306C3856AA00}"/>
              </a:ext>
            </a:extLst>
          </p:cNvPr>
          <p:cNvSpPr/>
          <p:nvPr/>
        </p:nvSpPr>
        <p:spPr>
          <a:xfrm rot="19567551">
            <a:off x="8639421" y="5745970"/>
            <a:ext cx="875829" cy="896370"/>
          </a:xfrm>
          <a:custGeom>
            <a:avLst/>
            <a:gdLst>
              <a:gd name="connsiteX0" fmla="*/ 0 w 875829"/>
              <a:gd name="connsiteY0" fmla="*/ 448185 h 896370"/>
              <a:gd name="connsiteX1" fmla="*/ 437915 w 875829"/>
              <a:gd name="connsiteY1" fmla="*/ 0 h 896370"/>
              <a:gd name="connsiteX2" fmla="*/ 875830 w 875829"/>
              <a:gd name="connsiteY2" fmla="*/ 448185 h 896370"/>
              <a:gd name="connsiteX3" fmla="*/ 437915 w 875829"/>
              <a:gd name="connsiteY3" fmla="*/ 896370 h 896370"/>
              <a:gd name="connsiteX4" fmla="*/ 0 w 875829"/>
              <a:gd name="connsiteY4" fmla="*/ 448185 h 896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829" h="896370" extrusionOk="0">
                <a:moveTo>
                  <a:pt x="0" y="448185"/>
                </a:moveTo>
                <a:cubicBezTo>
                  <a:pt x="-24220" y="153539"/>
                  <a:pt x="162179" y="36269"/>
                  <a:pt x="437915" y="0"/>
                </a:cubicBezTo>
                <a:cubicBezTo>
                  <a:pt x="695500" y="9470"/>
                  <a:pt x="851509" y="154501"/>
                  <a:pt x="875830" y="448185"/>
                </a:cubicBezTo>
                <a:cubicBezTo>
                  <a:pt x="819475" y="683870"/>
                  <a:pt x="680598" y="889727"/>
                  <a:pt x="437915" y="896370"/>
                </a:cubicBezTo>
                <a:cubicBezTo>
                  <a:pt x="161380" y="848567"/>
                  <a:pt x="16140" y="673615"/>
                  <a:pt x="0" y="448185"/>
                </a:cubicBezTo>
                <a:close/>
              </a:path>
            </a:pathLst>
          </a:custGeom>
          <a:noFill/>
          <a:ln w="57150">
            <a:solidFill>
              <a:srgbClr val="C53A71"/>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a:extLst>
              <a:ext uri="{FF2B5EF4-FFF2-40B4-BE49-F238E27FC236}">
                <a16:creationId xmlns:a16="http://schemas.microsoft.com/office/drawing/2014/main" id="{A197828E-C880-AD07-5B18-BF86FC71186E}"/>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8748707" y="3084639"/>
            <a:ext cx="1195315" cy="693283"/>
          </a:xfrm>
          <a:prstGeom prst="rect">
            <a:avLst/>
          </a:prstGeom>
        </p:spPr>
      </p:pic>
      <mc:AlternateContent xmlns:mc="http://schemas.openxmlformats.org/markup-compatibility/2006" xmlns:p14="http://schemas.microsoft.com/office/powerpoint/2010/main">
        <mc:Choice Requires="p14">
          <p:contentPart p14:bwMode="auto" r:id="rId12">
            <p14:nvContentPartPr>
              <p14:cNvPr id="37" name="Ink 36">
                <a:extLst>
                  <a:ext uri="{FF2B5EF4-FFF2-40B4-BE49-F238E27FC236}">
                    <a16:creationId xmlns:a16="http://schemas.microsoft.com/office/drawing/2014/main" id="{C0F183A8-184D-66FE-F2F9-BEF85184AB1F}"/>
                  </a:ext>
                </a:extLst>
              </p14:cNvPr>
              <p14:cNvContentPartPr/>
              <p14:nvPr/>
            </p14:nvContentPartPr>
            <p14:xfrm rot="3034191">
              <a:off x="8045336" y="3508237"/>
              <a:ext cx="196560" cy="255240"/>
            </p14:xfrm>
          </p:contentPart>
        </mc:Choice>
        <mc:Fallback xmlns="">
          <p:pic>
            <p:nvPicPr>
              <p:cNvPr id="37" name="Ink 36">
                <a:extLst>
                  <a:ext uri="{FF2B5EF4-FFF2-40B4-BE49-F238E27FC236}">
                    <a16:creationId xmlns:a16="http://schemas.microsoft.com/office/drawing/2014/main" id="{C0F183A8-184D-66FE-F2F9-BEF85184AB1F}"/>
                  </a:ext>
                </a:extLst>
              </p:cNvPr>
              <p:cNvPicPr/>
              <p:nvPr/>
            </p:nvPicPr>
            <p:blipFill>
              <a:blip r:embed="rId13"/>
              <a:stretch>
                <a:fillRect/>
              </a:stretch>
            </p:blipFill>
            <p:spPr>
              <a:xfrm rot="3034191">
                <a:off x="8014376" y="3477277"/>
                <a:ext cx="257760" cy="3164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9" name="Ink 38">
                <a:extLst>
                  <a:ext uri="{FF2B5EF4-FFF2-40B4-BE49-F238E27FC236}">
                    <a16:creationId xmlns:a16="http://schemas.microsoft.com/office/drawing/2014/main" id="{D3AD394D-8B51-0E1A-17F8-827207B87B87}"/>
                  </a:ext>
                </a:extLst>
              </p14:cNvPr>
              <p14:cNvContentPartPr/>
              <p14:nvPr/>
            </p14:nvContentPartPr>
            <p14:xfrm>
              <a:off x="8049246" y="4451134"/>
              <a:ext cx="246240" cy="100440"/>
            </p14:xfrm>
          </p:contentPart>
        </mc:Choice>
        <mc:Fallback xmlns="">
          <p:pic>
            <p:nvPicPr>
              <p:cNvPr id="39" name="Ink 38">
                <a:extLst>
                  <a:ext uri="{FF2B5EF4-FFF2-40B4-BE49-F238E27FC236}">
                    <a16:creationId xmlns:a16="http://schemas.microsoft.com/office/drawing/2014/main" id="{D3AD394D-8B51-0E1A-17F8-827207B87B87}"/>
                  </a:ext>
                </a:extLst>
              </p:cNvPr>
              <p:cNvPicPr/>
              <p:nvPr/>
            </p:nvPicPr>
            <p:blipFill>
              <a:blip r:embed="rId15"/>
              <a:stretch>
                <a:fillRect/>
              </a:stretch>
            </p:blipFill>
            <p:spPr>
              <a:xfrm>
                <a:off x="8018286" y="4420174"/>
                <a:ext cx="307440"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0" name="Ink 39">
                <a:extLst>
                  <a:ext uri="{FF2B5EF4-FFF2-40B4-BE49-F238E27FC236}">
                    <a16:creationId xmlns:a16="http://schemas.microsoft.com/office/drawing/2014/main" id="{18466E9A-B1B0-A96B-C80F-609F06C44C34}"/>
                  </a:ext>
                </a:extLst>
              </p14:cNvPr>
              <p14:cNvContentPartPr/>
              <p14:nvPr/>
            </p14:nvContentPartPr>
            <p14:xfrm rot="318416">
              <a:off x="8164528" y="2920954"/>
              <a:ext cx="294840" cy="141840"/>
            </p14:xfrm>
          </p:contentPart>
        </mc:Choice>
        <mc:Fallback xmlns="">
          <p:pic>
            <p:nvPicPr>
              <p:cNvPr id="40" name="Ink 39">
                <a:extLst>
                  <a:ext uri="{FF2B5EF4-FFF2-40B4-BE49-F238E27FC236}">
                    <a16:creationId xmlns:a16="http://schemas.microsoft.com/office/drawing/2014/main" id="{18466E9A-B1B0-A96B-C80F-609F06C44C34}"/>
                  </a:ext>
                </a:extLst>
              </p:cNvPr>
              <p:cNvPicPr/>
              <p:nvPr/>
            </p:nvPicPr>
            <p:blipFill>
              <a:blip r:embed="rId17"/>
              <a:stretch>
                <a:fillRect/>
              </a:stretch>
            </p:blipFill>
            <p:spPr>
              <a:xfrm rot="318416">
                <a:off x="8133568" y="2889994"/>
                <a:ext cx="35604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1" name="Ink 40">
                <a:extLst>
                  <a:ext uri="{FF2B5EF4-FFF2-40B4-BE49-F238E27FC236}">
                    <a16:creationId xmlns:a16="http://schemas.microsoft.com/office/drawing/2014/main" id="{C894E539-4318-ADDD-F002-B6E901EEDBD2}"/>
                  </a:ext>
                </a:extLst>
              </p14:cNvPr>
              <p14:cNvContentPartPr/>
              <p14:nvPr/>
            </p14:nvContentPartPr>
            <p14:xfrm>
              <a:off x="8764508" y="2417187"/>
              <a:ext cx="144000" cy="291960"/>
            </p14:xfrm>
          </p:contentPart>
        </mc:Choice>
        <mc:Fallback xmlns="">
          <p:pic>
            <p:nvPicPr>
              <p:cNvPr id="41" name="Ink 40">
                <a:extLst>
                  <a:ext uri="{FF2B5EF4-FFF2-40B4-BE49-F238E27FC236}">
                    <a16:creationId xmlns:a16="http://schemas.microsoft.com/office/drawing/2014/main" id="{C894E539-4318-ADDD-F002-B6E901EEDBD2}"/>
                  </a:ext>
                </a:extLst>
              </p:cNvPr>
              <p:cNvPicPr/>
              <p:nvPr/>
            </p:nvPicPr>
            <p:blipFill>
              <a:blip r:embed="rId19"/>
              <a:stretch>
                <a:fillRect/>
              </a:stretch>
            </p:blipFill>
            <p:spPr>
              <a:xfrm>
                <a:off x="8733548" y="2386265"/>
                <a:ext cx="205200" cy="353085"/>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42" name="Ink 41">
                <a:extLst>
                  <a:ext uri="{FF2B5EF4-FFF2-40B4-BE49-F238E27FC236}">
                    <a16:creationId xmlns:a16="http://schemas.microsoft.com/office/drawing/2014/main" id="{6DDA3608-72FF-7874-A386-0366E4B1FA59}"/>
                  </a:ext>
                </a:extLst>
              </p14:cNvPr>
              <p14:cNvContentPartPr/>
              <p14:nvPr/>
            </p14:nvContentPartPr>
            <p14:xfrm rot="3764547">
              <a:off x="10509745" y="3898059"/>
              <a:ext cx="155880" cy="261360"/>
            </p14:xfrm>
          </p:contentPart>
        </mc:Choice>
        <mc:Fallback xmlns="">
          <p:pic>
            <p:nvPicPr>
              <p:cNvPr id="42" name="Ink 41">
                <a:extLst>
                  <a:ext uri="{FF2B5EF4-FFF2-40B4-BE49-F238E27FC236}">
                    <a16:creationId xmlns:a16="http://schemas.microsoft.com/office/drawing/2014/main" id="{6DDA3608-72FF-7874-A386-0366E4B1FA59}"/>
                  </a:ext>
                </a:extLst>
              </p:cNvPr>
              <p:cNvPicPr/>
              <p:nvPr/>
            </p:nvPicPr>
            <p:blipFill>
              <a:blip r:embed="rId21"/>
              <a:stretch>
                <a:fillRect/>
              </a:stretch>
            </p:blipFill>
            <p:spPr>
              <a:xfrm rot="3764547">
                <a:off x="10478785" y="3867099"/>
                <a:ext cx="217080" cy="3225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3" name="Ink 42">
                <a:extLst>
                  <a:ext uri="{FF2B5EF4-FFF2-40B4-BE49-F238E27FC236}">
                    <a16:creationId xmlns:a16="http://schemas.microsoft.com/office/drawing/2014/main" id="{41C4384C-A6D9-ACB3-3FF3-868621F98734}"/>
                  </a:ext>
                </a:extLst>
              </p14:cNvPr>
              <p14:cNvContentPartPr/>
              <p14:nvPr/>
            </p14:nvContentPartPr>
            <p14:xfrm rot="5400000">
              <a:off x="9891715" y="5215588"/>
              <a:ext cx="208037" cy="88793"/>
            </p14:xfrm>
          </p:contentPart>
        </mc:Choice>
        <mc:Fallback xmlns="">
          <p:pic>
            <p:nvPicPr>
              <p:cNvPr id="43" name="Ink 42">
                <a:extLst>
                  <a:ext uri="{FF2B5EF4-FFF2-40B4-BE49-F238E27FC236}">
                    <a16:creationId xmlns:a16="http://schemas.microsoft.com/office/drawing/2014/main" id="{41C4384C-A6D9-ACB3-3FF3-868621F98734}"/>
                  </a:ext>
                </a:extLst>
              </p:cNvPr>
              <p:cNvPicPr/>
              <p:nvPr/>
            </p:nvPicPr>
            <p:blipFill>
              <a:blip r:embed="rId23"/>
              <a:stretch>
                <a:fillRect/>
              </a:stretch>
            </p:blipFill>
            <p:spPr>
              <a:xfrm rot="5400000">
                <a:off x="9860761" y="5184797"/>
                <a:ext cx="269224" cy="149659"/>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4" name="Ink 43">
                <a:extLst>
                  <a:ext uri="{FF2B5EF4-FFF2-40B4-BE49-F238E27FC236}">
                    <a16:creationId xmlns:a16="http://schemas.microsoft.com/office/drawing/2014/main" id="{E602E380-E1B2-F356-EF16-2903E5DF2EAA}"/>
                  </a:ext>
                </a:extLst>
              </p14:cNvPr>
              <p14:cNvContentPartPr/>
              <p14:nvPr/>
            </p14:nvContentPartPr>
            <p14:xfrm rot="17197134">
              <a:off x="8371847" y="5177110"/>
              <a:ext cx="193680" cy="78480"/>
            </p14:xfrm>
          </p:contentPart>
        </mc:Choice>
        <mc:Fallback xmlns="">
          <p:pic>
            <p:nvPicPr>
              <p:cNvPr id="44" name="Ink 43">
                <a:extLst>
                  <a:ext uri="{FF2B5EF4-FFF2-40B4-BE49-F238E27FC236}">
                    <a16:creationId xmlns:a16="http://schemas.microsoft.com/office/drawing/2014/main" id="{E602E380-E1B2-F356-EF16-2903E5DF2EAA}"/>
                  </a:ext>
                </a:extLst>
              </p:cNvPr>
              <p:cNvPicPr/>
              <p:nvPr/>
            </p:nvPicPr>
            <p:blipFill>
              <a:blip r:embed="rId25"/>
              <a:stretch>
                <a:fillRect/>
              </a:stretch>
            </p:blipFill>
            <p:spPr>
              <a:xfrm rot="17197134">
                <a:off x="8340887" y="5146291"/>
                <a:ext cx="254880" cy="139401"/>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51" name="Ink 50">
                <a:extLst>
                  <a:ext uri="{FF2B5EF4-FFF2-40B4-BE49-F238E27FC236}">
                    <a16:creationId xmlns:a16="http://schemas.microsoft.com/office/drawing/2014/main" id="{6D9C0ABA-7A57-F933-0488-AEE5ECB9BC61}"/>
                  </a:ext>
                </a:extLst>
              </p14:cNvPr>
              <p14:cNvContentPartPr/>
              <p14:nvPr/>
            </p14:nvContentPartPr>
            <p14:xfrm>
              <a:off x="9120764" y="5256438"/>
              <a:ext cx="22680" cy="278640"/>
            </p14:xfrm>
          </p:contentPart>
        </mc:Choice>
        <mc:Fallback xmlns="">
          <p:pic>
            <p:nvPicPr>
              <p:cNvPr id="51" name="Ink 50">
                <a:extLst>
                  <a:ext uri="{FF2B5EF4-FFF2-40B4-BE49-F238E27FC236}">
                    <a16:creationId xmlns:a16="http://schemas.microsoft.com/office/drawing/2014/main" id="{6D9C0ABA-7A57-F933-0488-AEE5ECB9BC61}"/>
                  </a:ext>
                </a:extLst>
              </p:cNvPr>
              <p:cNvPicPr/>
              <p:nvPr/>
            </p:nvPicPr>
            <p:blipFill>
              <a:blip r:embed="rId27"/>
              <a:stretch>
                <a:fillRect/>
              </a:stretch>
            </p:blipFill>
            <p:spPr>
              <a:xfrm>
                <a:off x="9090288" y="5225478"/>
                <a:ext cx="82924" cy="339840"/>
              </a:xfrm>
              <a:prstGeom prst="rect">
                <a:avLst/>
              </a:prstGeom>
            </p:spPr>
          </p:pic>
        </mc:Fallback>
      </mc:AlternateContent>
      <p:pic>
        <p:nvPicPr>
          <p:cNvPr id="9" name="Picture 6">
            <a:extLst>
              <a:ext uri="{FF2B5EF4-FFF2-40B4-BE49-F238E27FC236}">
                <a16:creationId xmlns:a16="http://schemas.microsoft.com/office/drawing/2014/main" id="{597BA409-AD4D-E19F-2CBF-14473D6513A9}"/>
              </a:ext>
            </a:extLst>
          </p:cNvPr>
          <p:cNvPicPr>
            <a:picLocks noChangeAspect="1" noChangeArrowheads="1"/>
          </p:cNvPicPr>
          <p:nvPr/>
        </p:nvPicPr>
        <p:blipFill>
          <a:blip r:embed="rId28"/>
          <a:srcRect l="12702" r="12702"/>
          <a:stretch/>
        </p:blipFill>
        <p:spPr bwMode="auto">
          <a:xfrm>
            <a:off x="7045329" y="4293197"/>
            <a:ext cx="900000" cy="900000"/>
          </a:xfrm>
          <a:prstGeom prst="ellipse">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5C737BE9-7B45-2327-F6C6-26CA1C529316}"/>
              </a:ext>
            </a:extLst>
          </p:cNvPr>
          <p:cNvSpPr/>
          <p:nvPr/>
        </p:nvSpPr>
        <p:spPr>
          <a:xfrm rot="19567551">
            <a:off x="7056993" y="4286216"/>
            <a:ext cx="875829" cy="896370"/>
          </a:xfrm>
          <a:custGeom>
            <a:avLst/>
            <a:gdLst>
              <a:gd name="connsiteX0" fmla="*/ 0 w 875829"/>
              <a:gd name="connsiteY0" fmla="*/ 448185 h 896370"/>
              <a:gd name="connsiteX1" fmla="*/ 437915 w 875829"/>
              <a:gd name="connsiteY1" fmla="*/ 0 h 896370"/>
              <a:gd name="connsiteX2" fmla="*/ 875830 w 875829"/>
              <a:gd name="connsiteY2" fmla="*/ 448185 h 896370"/>
              <a:gd name="connsiteX3" fmla="*/ 437915 w 875829"/>
              <a:gd name="connsiteY3" fmla="*/ 896370 h 896370"/>
              <a:gd name="connsiteX4" fmla="*/ 0 w 875829"/>
              <a:gd name="connsiteY4" fmla="*/ 448185 h 896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829" h="896370" extrusionOk="0">
                <a:moveTo>
                  <a:pt x="0" y="448185"/>
                </a:moveTo>
                <a:cubicBezTo>
                  <a:pt x="-24220" y="153539"/>
                  <a:pt x="162179" y="36269"/>
                  <a:pt x="437915" y="0"/>
                </a:cubicBezTo>
                <a:cubicBezTo>
                  <a:pt x="695500" y="9470"/>
                  <a:pt x="851509" y="154501"/>
                  <a:pt x="875830" y="448185"/>
                </a:cubicBezTo>
                <a:cubicBezTo>
                  <a:pt x="819475" y="683870"/>
                  <a:pt x="680598" y="889727"/>
                  <a:pt x="437915" y="896370"/>
                </a:cubicBezTo>
                <a:cubicBezTo>
                  <a:pt x="161380" y="848567"/>
                  <a:pt x="16140" y="673615"/>
                  <a:pt x="0" y="448185"/>
                </a:cubicBezTo>
                <a:close/>
              </a:path>
            </a:pathLst>
          </a:custGeom>
          <a:noFill/>
          <a:ln w="57150">
            <a:solidFill>
              <a:srgbClr val="C53A71"/>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4">
            <a:extLst>
              <a:ext uri="{FF2B5EF4-FFF2-40B4-BE49-F238E27FC236}">
                <a16:creationId xmlns:a16="http://schemas.microsoft.com/office/drawing/2014/main" id="{E5AA73DE-0D8D-1309-0409-61374649D1D4}"/>
              </a:ext>
            </a:extLst>
          </p:cNvPr>
          <p:cNvPicPr>
            <a:picLocks noChangeAspect="1" noChangeArrowheads="1"/>
          </p:cNvPicPr>
          <p:nvPr/>
        </p:nvPicPr>
        <p:blipFill>
          <a:blip r:embed="rId29"/>
          <a:srcRect l="10894" r="10894"/>
          <a:stretch/>
        </p:blipFill>
        <p:spPr bwMode="auto">
          <a:xfrm>
            <a:off x="11034653" y="3701302"/>
            <a:ext cx="892453" cy="855798"/>
          </a:xfrm>
          <a:prstGeom prst="ellipse">
            <a:avLst/>
          </a:prstGeom>
          <a:noFill/>
          <a:effectLst/>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a16="http://schemas.microsoft.com/office/drawing/2014/main" id="{F82B3B50-B56A-E3B0-C1F7-7F0A4D409118}"/>
              </a:ext>
            </a:extLst>
          </p:cNvPr>
          <p:cNvSpPr/>
          <p:nvPr/>
        </p:nvSpPr>
        <p:spPr>
          <a:xfrm>
            <a:off x="11051277" y="3638564"/>
            <a:ext cx="875829" cy="896370"/>
          </a:xfrm>
          <a:custGeom>
            <a:avLst/>
            <a:gdLst>
              <a:gd name="connsiteX0" fmla="*/ 0 w 875829"/>
              <a:gd name="connsiteY0" fmla="*/ 448185 h 896370"/>
              <a:gd name="connsiteX1" fmla="*/ 437915 w 875829"/>
              <a:gd name="connsiteY1" fmla="*/ 0 h 896370"/>
              <a:gd name="connsiteX2" fmla="*/ 875830 w 875829"/>
              <a:gd name="connsiteY2" fmla="*/ 448185 h 896370"/>
              <a:gd name="connsiteX3" fmla="*/ 437915 w 875829"/>
              <a:gd name="connsiteY3" fmla="*/ 896370 h 896370"/>
              <a:gd name="connsiteX4" fmla="*/ 0 w 875829"/>
              <a:gd name="connsiteY4" fmla="*/ 448185 h 896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829" h="896370" extrusionOk="0">
                <a:moveTo>
                  <a:pt x="0" y="448185"/>
                </a:moveTo>
                <a:cubicBezTo>
                  <a:pt x="-24220" y="153539"/>
                  <a:pt x="162179" y="36269"/>
                  <a:pt x="437915" y="0"/>
                </a:cubicBezTo>
                <a:cubicBezTo>
                  <a:pt x="695500" y="9470"/>
                  <a:pt x="851509" y="154501"/>
                  <a:pt x="875830" y="448185"/>
                </a:cubicBezTo>
                <a:cubicBezTo>
                  <a:pt x="819475" y="683870"/>
                  <a:pt x="680598" y="889727"/>
                  <a:pt x="437915" y="896370"/>
                </a:cubicBezTo>
                <a:cubicBezTo>
                  <a:pt x="161380" y="848567"/>
                  <a:pt x="16140" y="673615"/>
                  <a:pt x="0" y="448185"/>
                </a:cubicBezTo>
                <a:close/>
              </a:path>
            </a:pathLst>
          </a:custGeom>
          <a:noFill/>
          <a:ln w="57150">
            <a:solidFill>
              <a:srgbClr val="C53A71"/>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0">
            <a:extLst>
              <a:ext uri="{FF2B5EF4-FFF2-40B4-BE49-F238E27FC236}">
                <a16:creationId xmlns:a16="http://schemas.microsoft.com/office/drawing/2014/main" id="{C7B19F03-F56D-970B-76BA-787D7D8FF34E}"/>
              </a:ext>
            </a:extLst>
          </p:cNvPr>
          <p:cNvPicPr>
            <a:picLocks noChangeAspect="1" noChangeArrowheads="1"/>
          </p:cNvPicPr>
          <p:nvPr/>
        </p:nvPicPr>
        <p:blipFill>
          <a:blip r:embed="rId30"/>
          <a:srcRect l="13232" r="13232"/>
          <a:stretch/>
        </p:blipFill>
        <p:spPr bwMode="auto">
          <a:xfrm rot="162063">
            <a:off x="6920012" y="3188564"/>
            <a:ext cx="900000" cy="900000"/>
          </a:xfrm>
          <a:prstGeom prst="ellipse">
            <a:avLst/>
          </a:prstGeom>
          <a:noFill/>
          <a:effectLst/>
          <a:extLst>
            <a:ext uri="{909E8E84-426E-40DD-AFC4-6F175D3DCCD1}">
              <a14:hiddenFill xmlns:a14="http://schemas.microsoft.com/office/drawing/2010/main">
                <a:solidFill>
                  <a:srgbClr val="FFFFFF"/>
                </a:solidFill>
              </a14:hiddenFill>
            </a:ext>
          </a:extLst>
        </p:spPr>
      </p:pic>
      <p:sp>
        <p:nvSpPr>
          <p:cNvPr id="29" name="Oval 28">
            <a:extLst>
              <a:ext uri="{FF2B5EF4-FFF2-40B4-BE49-F238E27FC236}">
                <a16:creationId xmlns:a16="http://schemas.microsoft.com/office/drawing/2014/main" id="{A7C34A61-D25D-29AE-4CD2-6438D10B407F}"/>
              </a:ext>
            </a:extLst>
          </p:cNvPr>
          <p:cNvSpPr/>
          <p:nvPr/>
        </p:nvSpPr>
        <p:spPr>
          <a:xfrm rot="3734876">
            <a:off x="6964889" y="3165353"/>
            <a:ext cx="875829" cy="896370"/>
          </a:xfrm>
          <a:custGeom>
            <a:avLst/>
            <a:gdLst>
              <a:gd name="connsiteX0" fmla="*/ 0 w 875829"/>
              <a:gd name="connsiteY0" fmla="*/ 448185 h 896370"/>
              <a:gd name="connsiteX1" fmla="*/ 437915 w 875829"/>
              <a:gd name="connsiteY1" fmla="*/ 0 h 896370"/>
              <a:gd name="connsiteX2" fmla="*/ 875830 w 875829"/>
              <a:gd name="connsiteY2" fmla="*/ 448185 h 896370"/>
              <a:gd name="connsiteX3" fmla="*/ 437915 w 875829"/>
              <a:gd name="connsiteY3" fmla="*/ 896370 h 896370"/>
              <a:gd name="connsiteX4" fmla="*/ 0 w 875829"/>
              <a:gd name="connsiteY4" fmla="*/ 448185 h 896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829" h="896370" extrusionOk="0">
                <a:moveTo>
                  <a:pt x="0" y="448185"/>
                </a:moveTo>
                <a:cubicBezTo>
                  <a:pt x="-24220" y="153539"/>
                  <a:pt x="162179" y="36269"/>
                  <a:pt x="437915" y="0"/>
                </a:cubicBezTo>
                <a:cubicBezTo>
                  <a:pt x="695500" y="9470"/>
                  <a:pt x="851509" y="154501"/>
                  <a:pt x="875830" y="448185"/>
                </a:cubicBezTo>
                <a:cubicBezTo>
                  <a:pt x="819475" y="683870"/>
                  <a:pt x="680598" y="889727"/>
                  <a:pt x="437915" y="896370"/>
                </a:cubicBezTo>
                <a:cubicBezTo>
                  <a:pt x="161380" y="848567"/>
                  <a:pt x="16140" y="673615"/>
                  <a:pt x="0" y="448185"/>
                </a:cubicBezTo>
                <a:close/>
              </a:path>
            </a:pathLst>
          </a:custGeom>
          <a:noFill/>
          <a:ln w="57150">
            <a:solidFill>
              <a:srgbClr val="C53A71"/>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10">
            <a:extLst>
              <a:ext uri="{FF2B5EF4-FFF2-40B4-BE49-F238E27FC236}">
                <a16:creationId xmlns:a16="http://schemas.microsoft.com/office/drawing/2014/main" id="{EC591448-B988-AE9E-82BE-B170952A26EB}"/>
              </a:ext>
            </a:extLst>
          </p:cNvPr>
          <p:cNvPicPr>
            <a:picLocks noChangeAspect="1" noChangeArrowheads="1"/>
          </p:cNvPicPr>
          <p:nvPr/>
        </p:nvPicPr>
        <p:blipFill>
          <a:blip r:embed="rId31"/>
          <a:srcRect l="16430" r="16430"/>
          <a:stretch/>
        </p:blipFill>
        <p:spPr bwMode="auto">
          <a:xfrm rot="162063">
            <a:off x="7446880" y="5356894"/>
            <a:ext cx="900000" cy="900000"/>
          </a:xfrm>
          <a:prstGeom prst="ellipse">
            <a:avLst/>
          </a:prstGeom>
          <a:noFill/>
          <a:effectLst/>
          <a:extLst>
            <a:ext uri="{909E8E84-426E-40DD-AFC4-6F175D3DCCD1}">
              <a14:hiddenFill xmlns:a14="http://schemas.microsoft.com/office/drawing/2010/main">
                <a:solidFill>
                  <a:srgbClr val="FFFFFF"/>
                </a:solidFill>
              </a14:hiddenFill>
            </a:ext>
          </a:extLst>
        </p:spPr>
      </p:pic>
      <p:sp>
        <p:nvSpPr>
          <p:cNvPr id="31" name="Oval 30">
            <a:extLst>
              <a:ext uri="{FF2B5EF4-FFF2-40B4-BE49-F238E27FC236}">
                <a16:creationId xmlns:a16="http://schemas.microsoft.com/office/drawing/2014/main" id="{BB832DF0-FCC1-ECF4-301E-2085420FB599}"/>
              </a:ext>
            </a:extLst>
          </p:cNvPr>
          <p:cNvSpPr/>
          <p:nvPr/>
        </p:nvSpPr>
        <p:spPr>
          <a:xfrm rot="3734876">
            <a:off x="7491757" y="5333683"/>
            <a:ext cx="875829" cy="896370"/>
          </a:xfrm>
          <a:custGeom>
            <a:avLst/>
            <a:gdLst>
              <a:gd name="connsiteX0" fmla="*/ 0 w 875829"/>
              <a:gd name="connsiteY0" fmla="*/ 448185 h 896370"/>
              <a:gd name="connsiteX1" fmla="*/ 437915 w 875829"/>
              <a:gd name="connsiteY1" fmla="*/ 0 h 896370"/>
              <a:gd name="connsiteX2" fmla="*/ 875830 w 875829"/>
              <a:gd name="connsiteY2" fmla="*/ 448185 h 896370"/>
              <a:gd name="connsiteX3" fmla="*/ 437915 w 875829"/>
              <a:gd name="connsiteY3" fmla="*/ 896370 h 896370"/>
              <a:gd name="connsiteX4" fmla="*/ 0 w 875829"/>
              <a:gd name="connsiteY4" fmla="*/ 448185 h 896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829" h="896370" extrusionOk="0">
                <a:moveTo>
                  <a:pt x="0" y="448185"/>
                </a:moveTo>
                <a:cubicBezTo>
                  <a:pt x="-24220" y="153539"/>
                  <a:pt x="162179" y="36269"/>
                  <a:pt x="437915" y="0"/>
                </a:cubicBezTo>
                <a:cubicBezTo>
                  <a:pt x="695500" y="9470"/>
                  <a:pt x="851509" y="154501"/>
                  <a:pt x="875830" y="448185"/>
                </a:cubicBezTo>
                <a:cubicBezTo>
                  <a:pt x="819475" y="683870"/>
                  <a:pt x="680598" y="889727"/>
                  <a:pt x="437915" y="896370"/>
                </a:cubicBezTo>
                <a:cubicBezTo>
                  <a:pt x="161380" y="848567"/>
                  <a:pt x="16140" y="673615"/>
                  <a:pt x="0" y="448185"/>
                </a:cubicBezTo>
                <a:close/>
              </a:path>
            </a:pathLst>
          </a:custGeom>
          <a:noFill/>
          <a:ln w="57150">
            <a:solidFill>
              <a:srgbClr val="C53A71"/>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p14="http://schemas.microsoft.com/office/powerpoint/2010/main">
        <mc:Choice Requires="p14">
          <p:contentPart p14:bwMode="auto" r:id="rId32">
            <p14:nvContentPartPr>
              <p14:cNvPr id="32" name="Ink 31">
                <a:extLst>
                  <a:ext uri="{FF2B5EF4-FFF2-40B4-BE49-F238E27FC236}">
                    <a16:creationId xmlns:a16="http://schemas.microsoft.com/office/drawing/2014/main" id="{93A52733-9029-3B44-A851-36B47AA1FB6D}"/>
                  </a:ext>
                </a:extLst>
              </p14:cNvPr>
              <p14:cNvContentPartPr/>
              <p14:nvPr/>
            </p14:nvContentPartPr>
            <p14:xfrm rot="3686922">
              <a:off x="10354699" y="4735464"/>
              <a:ext cx="251671" cy="107417"/>
            </p14:xfrm>
          </p:contentPart>
        </mc:Choice>
        <mc:Fallback xmlns="">
          <p:pic>
            <p:nvPicPr>
              <p:cNvPr id="32" name="Ink 31">
                <a:extLst>
                  <a:ext uri="{FF2B5EF4-FFF2-40B4-BE49-F238E27FC236}">
                    <a16:creationId xmlns:a16="http://schemas.microsoft.com/office/drawing/2014/main" id="{93A52733-9029-3B44-A851-36B47AA1FB6D}"/>
                  </a:ext>
                </a:extLst>
              </p:cNvPr>
              <p:cNvPicPr/>
              <p:nvPr/>
            </p:nvPicPr>
            <p:blipFill>
              <a:blip r:embed="rId33"/>
              <a:stretch>
                <a:fillRect/>
              </a:stretch>
            </p:blipFill>
            <p:spPr>
              <a:xfrm rot="3686922">
                <a:off x="10323735" y="4704568"/>
                <a:ext cx="312879" cy="16849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3" name="Ink 32">
                <a:extLst>
                  <a:ext uri="{FF2B5EF4-FFF2-40B4-BE49-F238E27FC236}">
                    <a16:creationId xmlns:a16="http://schemas.microsoft.com/office/drawing/2014/main" id="{F422C319-4A8D-5FE8-F048-0D26E8BBA6C2}"/>
                  </a:ext>
                </a:extLst>
              </p14:cNvPr>
              <p14:cNvContentPartPr/>
              <p14:nvPr/>
            </p14:nvContentPartPr>
            <p14:xfrm>
              <a:off x="10392850" y="3268683"/>
              <a:ext cx="251671" cy="107417"/>
            </p14:xfrm>
          </p:contentPart>
        </mc:Choice>
        <mc:Fallback xmlns="">
          <p:pic>
            <p:nvPicPr>
              <p:cNvPr id="33" name="Ink 32">
                <a:extLst>
                  <a:ext uri="{FF2B5EF4-FFF2-40B4-BE49-F238E27FC236}">
                    <a16:creationId xmlns:a16="http://schemas.microsoft.com/office/drawing/2014/main" id="{F422C319-4A8D-5FE8-F048-0D26E8BBA6C2}"/>
                  </a:ext>
                </a:extLst>
              </p:cNvPr>
              <p:cNvPicPr/>
              <p:nvPr/>
            </p:nvPicPr>
            <p:blipFill>
              <a:blip r:embed="rId33"/>
              <a:stretch>
                <a:fillRect/>
              </a:stretch>
            </p:blipFill>
            <p:spPr>
              <a:xfrm>
                <a:off x="10361886" y="3237787"/>
                <a:ext cx="312879" cy="16849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4" name="Ink 33">
                <a:extLst>
                  <a:ext uri="{FF2B5EF4-FFF2-40B4-BE49-F238E27FC236}">
                    <a16:creationId xmlns:a16="http://schemas.microsoft.com/office/drawing/2014/main" id="{BDD4FBEE-18E2-D2E4-9327-30D4CFC6BAFF}"/>
                  </a:ext>
                </a:extLst>
              </p14:cNvPr>
              <p14:cNvContentPartPr/>
              <p14:nvPr/>
            </p14:nvContentPartPr>
            <p14:xfrm rot="19717955">
              <a:off x="9995710" y="2771252"/>
              <a:ext cx="252413" cy="107950"/>
            </p14:xfrm>
          </p:contentPart>
        </mc:Choice>
        <mc:Fallback xmlns="">
          <p:pic>
            <p:nvPicPr>
              <p:cNvPr id="34" name="Ink 33">
                <a:extLst>
                  <a:ext uri="{FF2B5EF4-FFF2-40B4-BE49-F238E27FC236}">
                    <a16:creationId xmlns:a16="http://schemas.microsoft.com/office/drawing/2014/main" id="{BDD4FBEE-18E2-D2E4-9327-30D4CFC6BAFF}"/>
                  </a:ext>
                </a:extLst>
              </p:cNvPr>
              <p:cNvPicPr/>
              <p:nvPr/>
            </p:nvPicPr>
            <p:blipFill>
              <a:blip r:embed="rId33"/>
              <a:stretch>
                <a:fillRect/>
              </a:stretch>
            </p:blipFill>
            <p:spPr>
              <a:xfrm rot="19717955">
                <a:off x="9964655" y="2740203"/>
                <a:ext cx="313801" cy="169326"/>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5" name="Ink 34">
                <a:extLst>
                  <a:ext uri="{FF2B5EF4-FFF2-40B4-BE49-F238E27FC236}">
                    <a16:creationId xmlns:a16="http://schemas.microsoft.com/office/drawing/2014/main" id="{97D29686-E02B-20D3-FB15-972F30F08CE5}"/>
                  </a:ext>
                </a:extLst>
              </p14:cNvPr>
              <p14:cNvContentPartPr/>
              <p14:nvPr/>
            </p14:nvContentPartPr>
            <p14:xfrm rot="18364274">
              <a:off x="9389833" y="2446846"/>
              <a:ext cx="252413" cy="107950"/>
            </p14:xfrm>
          </p:contentPart>
        </mc:Choice>
        <mc:Fallback xmlns="">
          <p:pic>
            <p:nvPicPr>
              <p:cNvPr id="35" name="Ink 34">
                <a:extLst>
                  <a:ext uri="{FF2B5EF4-FFF2-40B4-BE49-F238E27FC236}">
                    <a16:creationId xmlns:a16="http://schemas.microsoft.com/office/drawing/2014/main" id="{97D29686-E02B-20D3-FB15-972F30F08CE5}"/>
                  </a:ext>
                </a:extLst>
              </p:cNvPr>
              <p:cNvPicPr/>
              <p:nvPr/>
            </p:nvPicPr>
            <p:blipFill>
              <a:blip r:embed="rId33"/>
              <a:stretch>
                <a:fillRect/>
              </a:stretch>
            </p:blipFill>
            <p:spPr>
              <a:xfrm rot="18364274">
                <a:off x="9358778" y="2415797"/>
                <a:ext cx="313801" cy="169326"/>
              </a:xfrm>
              <a:prstGeom prst="rect">
                <a:avLst/>
              </a:prstGeom>
            </p:spPr>
          </p:pic>
        </mc:Fallback>
      </mc:AlternateContent>
      <p:sp>
        <p:nvSpPr>
          <p:cNvPr id="8" name="TextBox 7">
            <a:extLst>
              <a:ext uri="{FF2B5EF4-FFF2-40B4-BE49-F238E27FC236}">
                <a16:creationId xmlns:a16="http://schemas.microsoft.com/office/drawing/2014/main" id="{894EC5E5-CF08-49CB-E84D-598F63CE35FF}"/>
              </a:ext>
            </a:extLst>
          </p:cNvPr>
          <p:cNvSpPr txBox="1"/>
          <p:nvPr/>
        </p:nvSpPr>
        <p:spPr>
          <a:xfrm>
            <a:off x="254429" y="218975"/>
            <a:ext cx="10333256" cy="769441"/>
          </a:xfrm>
          <a:prstGeom prst="rect">
            <a:avLst/>
          </a:prstGeom>
          <a:noFill/>
        </p:spPr>
        <p:txBody>
          <a:bodyPr wrap="square">
            <a:spAutoFit/>
          </a:bodyPr>
          <a:lstStyle/>
          <a:p>
            <a:r>
              <a:rPr lang="en-GB" sz="4400">
                <a:solidFill>
                  <a:srgbClr val="011E41"/>
                </a:solidFill>
                <a:latin typeface="Museo Sans Rounded 900" panose="02000000000000000000" pitchFamily="50" charset="0"/>
              </a:rPr>
              <a:t>So what does Connect Somerset add?</a:t>
            </a:r>
          </a:p>
        </p:txBody>
      </p:sp>
    </p:spTree>
    <p:extLst>
      <p:ext uri="{BB962C8B-B14F-4D97-AF65-F5344CB8AC3E}">
        <p14:creationId xmlns:p14="http://schemas.microsoft.com/office/powerpoint/2010/main" val="88840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214176-7E62-8987-AA8B-B494D5115A93}"/>
              </a:ext>
            </a:extLst>
          </p:cNvPr>
          <p:cNvSpPr/>
          <p:nvPr/>
        </p:nvSpPr>
        <p:spPr>
          <a:xfrm>
            <a:off x="966158" y="0"/>
            <a:ext cx="11225842" cy="6858000"/>
          </a:xfrm>
          <a:prstGeom prst="rect">
            <a:avLst/>
          </a:prstGeom>
          <a:solidFill>
            <a:srgbClr val="FDFA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521EA027-88CA-004F-5B7C-FB70BB0C845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5400000">
            <a:off x="5506681" y="-3728075"/>
            <a:ext cx="3184868" cy="10480581"/>
          </a:xfrm>
          <a:prstGeom prst="rect">
            <a:avLst/>
          </a:prstGeom>
        </p:spPr>
      </p:pic>
      <p:pic>
        <p:nvPicPr>
          <p:cNvPr id="8" name="Graphic 7">
            <a:extLst>
              <a:ext uri="{FF2B5EF4-FFF2-40B4-BE49-F238E27FC236}">
                <a16:creationId xmlns:a16="http://schemas.microsoft.com/office/drawing/2014/main" id="{39D668D1-30B5-BEF2-1AE0-4B713EDEFF93}"/>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1455" y="0"/>
            <a:ext cx="2370417" cy="6872411"/>
          </a:xfrm>
          <a:prstGeom prst="rect">
            <a:avLst/>
          </a:prstGeom>
        </p:spPr>
      </p:pic>
      <p:sp>
        <p:nvSpPr>
          <p:cNvPr id="11" name="TextBox 10">
            <a:extLst>
              <a:ext uri="{FF2B5EF4-FFF2-40B4-BE49-F238E27FC236}">
                <a16:creationId xmlns:a16="http://schemas.microsoft.com/office/drawing/2014/main" id="{9DF7CE6B-36E0-E0B9-D7DE-E865E99BAD21}"/>
              </a:ext>
            </a:extLst>
          </p:cNvPr>
          <p:cNvSpPr txBox="1"/>
          <p:nvPr/>
        </p:nvSpPr>
        <p:spPr>
          <a:xfrm>
            <a:off x="2101320" y="155592"/>
            <a:ext cx="10090680" cy="584775"/>
          </a:xfrm>
          <a:prstGeom prst="rect">
            <a:avLst/>
          </a:prstGeom>
          <a:noFill/>
        </p:spPr>
        <p:txBody>
          <a:bodyPr wrap="square" rtlCol="0">
            <a:spAutoFit/>
          </a:bodyPr>
          <a:lstStyle/>
          <a:p>
            <a:pPr algn="ctr"/>
            <a:r>
              <a:rPr lang="en-GB" sz="3200">
                <a:solidFill>
                  <a:srgbClr val="011E41"/>
                </a:solidFill>
                <a:latin typeface="Museo Sans Rounded 900" panose="02000000000000000000" pitchFamily="50" charset="0"/>
              </a:rPr>
              <a:t>Early help in the community</a:t>
            </a:r>
          </a:p>
        </p:txBody>
      </p:sp>
      <p:grpSp>
        <p:nvGrpSpPr>
          <p:cNvPr id="15" name="Group 14">
            <a:extLst>
              <a:ext uri="{FF2B5EF4-FFF2-40B4-BE49-F238E27FC236}">
                <a16:creationId xmlns:a16="http://schemas.microsoft.com/office/drawing/2014/main" id="{10E0BBB2-8BA5-3984-1DD9-178362A1678F}"/>
              </a:ext>
            </a:extLst>
          </p:cNvPr>
          <p:cNvGrpSpPr/>
          <p:nvPr/>
        </p:nvGrpSpPr>
        <p:grpSpPr>
          <a:xfrm>
            <a:off x="3131032" y="3429000"/>
            <a:ext cx="8082338" cy="2594480"/>
            <a:chOff x="3322493" y="3279238"/>
            <a:chExt cx="7634120" cy="2594480"/>
          </a:xfrm>
        </p:grpSpPr>
        <p:sp>
          <p:nvSpPr>
            <p:cNvPr id="17" name="TextBox 16">
              <a:extLst>
                <a:ext uri="{FF2B5EF4-FFF2-40B4-BE49-F238E27FC236}">
                  <a16:creationId xmlns:a16="http://schemas.microsoft.com/office/drawing/2014/main" id="{C69D2ACC-FCAE-AB8A-C9C7-4396138671B8}"/>
                </a:ext>
              </a:extLst>
            </p:cNvPr>
            <p:cNvSpPr txBox="1"/>
            <p:nvPr/>
          </p:nvSpPr>
          <p:spPr>
            <a:xfrm>
              <a:off x="6417881" y="4758202"/>
              <a:ext cx="1821332" cy="523220"/>
            </a:xfrm>
            <a:prstGeom prst="rect">
              <a:avLst/>
            </a:prstGeom>
            <a:noFill/>
          </p:spPr>
          <p:txBody>
            <a:bodyPr wrap="square" rtlCol="0">
              <a:spAutoFit/>
            </a:bodyPr>
            <a:lstStyle/>
            <a:p>
              <a:pPr algn="ctr"/>
              <a:r>
                <a:rPr lang="en-GB" sz="2800" b="1">
                  <a:solidFill>
                    <a:srgbClr val="DB4F6F"/>
                  </a:solidFill>
                  <a:latin typeface="Arial Rounded MT Bold" panose="020F0704030504030204" pitchFamily="34" charset="0"/>
                </a:rPr>
                <a:t>100 Hubs</a:t>
              </a:r>
            </a:p>
          </p:txBody>
        </p:sp>
        <p:sp>
          <p:nvSpPr>
            <p:cNvPr id="24" name="TextBox 23">
              <a:extLst>
                <a:ext uri="{FF2B5EF4-FFF2-40B4-BE49-F238E27FC236}">
                  <a16:creationId xmlns:a16="http://schemas.microsoft.com/office/drawing/2014/main" id="{B70875B8-E671-3692-3D3C-99C0D43702B7}"/>
                </a:ext>
              </a:extLst>
            </p:cNvPr>
            <p:cNvSpPr txBox="1"/>
            <p:nvPr/>
          </p:nvSpPr>
          <p:spPr>
            <a:xfrm>
              <a:off x="9265977" y="4758202"/>
              <a:ext cx="1594284" cy="523220"/>
            </a:xfrm>
            <a:prstGeom prst="rect">
              <a:avLst/>
            </a:prstGeom>
            <a:noFill/>
          </p:spPr>
          <p:txBody>
            <a:bodyPr wrap="square" rtlCol="0">
              <a:spAutoFit/>
            </a:bodyPr>
            <a:lstStyle/>
            <a:p>
              <a:pPr algn="ctr"/>
              <a:r>
                <a:rPr lang="en-GB" sz="2800" b="1">
                  <a:solidFill>
                    <a:srgbClr val="5E84C3"/>
                  </a:solidFill>
                  <a:latin typeface="Arial Rounded MT Bold" panose="020F0704030504030204" pitchFamily="34" charset="0"/>
                </a:rPr>
                <a:t>Schools</a:t>
              </a:r>
            </a:p>
          </p:txBody>
        </p:sp>
        <p:sp>
          <p:nvSpPr>
            <p:cNvPr id="25" name="TextBox 24">
              <a:extLst>
                <a:ext uri="{FF2B5EF4-FFF2-40B4-BE49-F238E27FC236}">
                  <a16:creationId xmlns:a16="http://schemas.microsoft.com/office/drawing/2014/main" id="{F03754C8-E7B2-7584-665E-A0E388916233}"/>
                </a:ext>
              </a:extLst>
            </p:cNvPr>
            <p:cNvSpPr txBox="1"/>
            <p:nvPr/>
          </p:nvSpPr>
          <p:spPr>
            <a:xfrm>
              <a:off x="3387023" y="4828216"/>
              <a:ext cx="1871489" cy="523220"/>
            </a:xfrm>
            <a:prstGeom prst="rect">
              <a:avLst/>
            </a:prstGeom>
            <a:noFill/>
          </p:spPr>
          <p:txBody>
            <a:bodyPr wrap="square" rtlCol="0">
              <a:spAutoFit/>
            </a:bodyPr>
            <a:lstStyle/>
            <a:p>
              <a:pPr algn="ctr"/>
              <a:r>
                <a:rPr lang="en-GB" sz="2800" b="1">
                  <a:solidFill>
                    <a:srgbClr val="D06542"/>
                  </a:solidFill>
                  <a:latin typeface="Arial Rounded MT Bold" panose="020F0704030504030204" pitchFamily="34" charset="0"/>
                </a:rPr>
                <a:t>GPs</a:t>
              </a:r>
            </a:p>
          </p:txBody>
        </p:sp>
        <p:sp>
          <p:nvSpPr>
            <p:cNvPr id="26" name="TextBox 25">
              <a:extLst>
                <a:ext uri="{FF2B5EF4-FFF2-40B4-BE49-F238E27FC236}">
                  <a16:creationId xmlns:a16="http://schemas.microsoft.com/office/drawing/2014/main" id="{2AA15E2E-FEEA-0A4E-1771-1A6E48C37357}"/>
                </a:ext>
              </a:extLst>
            </p:cNvPr>
            <p:cNvSpPr txBox="1"/>
            <p:nvPr/>
          </p:nvSpPr>
          <p:spPr>
            <a:xfrm>
              <a:off x="3322493" y="5320850"/>
              <a:ext cx="2000548" cy="338554"/>
            </a:xfrm>
            <a:prstGeom prst="rect">
              <a:avLst/>
            </a:prstGeom>
            <a:noFill/>
          </p:spPr>
          <p:txBody>
            <a:bodyPr wrap="square" rtlCol="0">
              <a:spAutoFit/>
            </a:bodyPr>
            <a:lstStyle/>
            <a:p>
              <a:pPr algn="ctr"/>
              <a:r>
                <a:rPr lang="en-GB" sz="1600" b="1">
                  <a:solidFill>
                    <a:srgbClr val="D06542"/>
                  </a:solidFill>
                  <a:latin typeface="Arial Rounded MT Bold" panose="020F0704030504030204" pitchFamily="34" charset="0"/>
                </a:rPr>
                <a:t>Social prescribing</a:t>
              </a:r>
            </a:p>
          </p:txBody>
        </p:sp>
        <p:sp>
          <p:nvSpPr>
            <p:cNvPr id="27" name="TextBox 26">
              <a:extLst>
                <a:ext uri="{FF2B5EF4-FFF2-40B4-BE49-F238E27FC236}">
                  <a16:creationId xmlns:a16="http://schemas.microsoft.com/office/drawing/2014/main" id="{A03FD01F-9915-042D-6AD1-47FE53933DB7}"/>
                </a:ext>
              </a:extLst>
            </p:cNvPr>
            <p:cNvSpPr txBox="1"/>
            <p:nvPr/>
          </p:nvSpPr>
          <p:spPr>
            <a:xfrm>
              <a:off x="6409733" y="5240494"/>
              <a:ext cx="1829480" cy="584775"/>
            </a:xfrm>
            <a:prstGeom prst="rect">
              <a:avLst/>
            </a:prstGeom>
            <a:noFill/>
          </p:spPr>
          <p:txBody>
            <a:bodyPr wrap="square" rtlCol="0">
              <a:spAutoFit/>
            </a:bodyPr>
            <a:lstStyle/>
            <a:p>
              <a:pPr algn="ctr"/>
              <a:r>
                <a:rPr lang="en-GB" sz="1600" b="1">
                  <a:solidFill>
                    <a:srgbClr val="DB4F6F"/>
                  </a:solidFill>
                  <a:latin typeface="Arial Rounded MT Bold" panose="020F0704030504030204" pitchFamily="34" charset="0"/>
                </a:rPr>
                <a:t>Drop-ins in rural areas e.g. SEND</a:t>
              </a:r>
            </a:p>
          </p:txBody>
        </p:sp>
        <p:sp>
          <p:nvSpPr>
            <p:cNvPr id="28" name="TextBox 27">
              <a:extLst>
                <a:ext uri="{FF2B5EF4-FFF2-40B4-BE49-F238E27FC236}">
                  <a16:creationId xmlns:a16="http://schemas.microsoft.com/office/drawing/2014/main" id="{6985E99C-B3B6-E81D-3440-96F86F576B01}"/>
                </a:ext>
              </a:extLst>
            </p:cNvPr>
            <p:cNvSpPr txBox="1"/>
            <p:nvPr/>
          </p:nvSpPr>
          <p:spPr>
            <a:xfrm>
              <a:off x="9192113" y="5288943"/>
              <a:ext cx="1764500" cy="584775"/>
            </a:xfrm>
            <a:prstGeom prst="rect">
              <a:avLst/>
            </a:prstGeom>
            <a:noFill/>
          </p:spPr>
          <p:txBody>
            <a:bodyPr wrap="square">
              <a:spAutoFit/>
            </a:bodyPr>
            <a:lstStyle/>
            <a:p>
              <a:pPr algn="ctr"/>
              <a:r>
                <a:rPr lang="en-GB" sz="1600" b="1">
                  <a:solidFill>
                    <a:srgbClr val="5E84C3"/>
                  </a:solidFill>
                  <a:latin typeface="Arial Rounded MT Bold" panose="020F0704030504030204" pitchFamily="34" charset="0"/>
                </a:rPr>
                <a:t>Team around </a:t>
              </a:r>
              <a:br>
                <a:rPr lang="en-GB" sz="1600" b="1">
                  <a:solidFill>
                    <a:srgbClr val="5E84C3"/>
                  </a:solidFill>
                  <a:latin typeface="Arial Rounded MT Bold" panose="020F0704030504030204" pitchFamily="34" charset="0"/>
                </a:rPr>
              </a:br>
              <a:r>
                <a:rPr lang="en-GB" sz="1600" b="1">
                  <a:solidFill>
                    <a:srgbClr val="5E84C3"/>
                  </a:solidFill>
                  <a:latin typeface="Arial Rounded MT Bold" panose="020F0704030504030204" pitchFamily="34" charset="0"/>
                </a:rPr>
                <a:t>the School</a:t>
              </a:r>
            </a:p>
          </p:txBody>
        </p:sp>
        <p:pic>
          <p:nvPicPr>
            <p:cNvPr id="59" name="Graphic 58">
              <a:extLst>
                <a:ext uri="{FF2B5EF4-FFF2-40B4-BE49-F238E27FC236}">
                  <a16:creationId xmlns:a16="http://schemas.microsoft.com/office/drawing/2014/main" id="{9594B1AB-FB4D-C9CD-5E8F-6042CE8A69B8}"/>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506968" y="3382123"/>
              <a:ext cx="1642240" cy="1364161"/>
            </a:xfrm>
            <a:prstGeom prst="rect">
              <a:avLst/>
            </a:prstGeom>
          </p:spPr>
        </p:pic>
        <p:pic>
          <p:nvPicPr>
            <p:cNvPr id="63" name="Graphic 62">
              <a:extLst>
                <a:ext uri="{FF2B5EF4-FFF2-40B4-BE49-F238E27FC236}">
                  <a16:creationId xmlns:a16="http://schemas.microsoft.com/office/drawing/2014/main" id="{4A947FD7-32C0-9689-717A-63F445FC2C2A}"/>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170436" y="4133083"/>
              <a:ext cx="311741" cy="274877"/>
            </a:xfrm>
            <a:prstGeom prst="rect">
              <a:avLst/>
            </a:prstGeom>
          </p:spPr>
        </p:pic>
        <p:pic>
          <p:nvPicPr>
            <p:cNvPr id="64" name="Graphic 63">
              <a:extLst>
                <a:ext uri="{FF2B5EF4-FFF2-40B4-BE49-F238E27FC236}">
                  <a16:creationId xmlns:a16="http://schemas.microsoft.com/office/drawing/2014/main" id="{7088CDE6-836A-6664-4F3F-0C9E69C45C00}"/>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643384" y="3337701"/>
              <a:ext cx="1364162" cy="1364162"/>
            </a:xfrm>
            <a:prstGeom prst="rect">
              <a:avLst/>
            </a:prstGeom>
          </p:spPr>
        </p:pic>
        <p:pic>
          <p:nvPicPr>
            <p:cNvPr id="65" name="Graphic 64">
              <a:extLst>
                <a:ext uri="{FF2B5EF4-FFF2-40B4-BE49-F238E27FC236}">
                  <a16:creationId xmlns:a16="http://schemas.microsoft.com/office/drawing/2014/main" id="{7CA6A3DC-FE82-AA2A-637B-9F52E3E9ABBF}"/>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7176439" y="4278084"/>
              <a:ext cx="316610" cy="301200"/>
            </a:xfrm>
            <a:prstGeom prst="rect">
              <a:avLst/>
            </a:prstGeom>
          </p:spPr>
        </p:pic>
        <p:pic>
          <p:nvPicPr>
            <p:cNvPr id="66" name="Graphic 65">
              <a:extLst>
                <a:ext uri="{FF2B5EF4-FFF2-40B4-BE49-F238E27FC236}">
                  <a16:creationId xmlns:a16="http://schemas.microsoft.com/office/drawing/2014/main" id="{F211EE3F-5152-CB37-8D54-7EAE01FA6E79}"/>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9363034" y="3279238"/>
              <a:ext cx="1422659" cy="1422659"/>
            </a:xfrm>
            <a:prstGeom prst="rect">
              <a:avLst/>
            </a:prstGeom>
          </p:spPr>
        </p:pic>
        <p:pic>
          <p:nvPicPr>
            <p:cNvPr id="67" name="Graphic 66">
              <a:extLst>
                <a:ext uri="{FF2B5EF4-FFF2-40B4-BE49-F238E27FC236}">
                  <a16:creationId xmlns:a16="http://schemas.microsoft.com/office/drawing/2014/main" id="{698D92CD-B498-F4ED-848A-35DAE35CFED7}"/>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9950768" y="4220677"/>
              <a:ext cx="224703" cy="224703"/>
            </a:xfrm>
            <a:prstGeom prst="rect">
              <a:avLst/>
            </a:prstGeom>
          </p:spPr>
        </p:pic>
        <p:sp>
          <p:nvSpPr>
            <p:cNvPr id="70" name="TextBox 69">
              <a:extLst>
                <a:ext uri="{FF2B5EF4-FFF2-40B4-BE49-F238E27FC236}">
                  <a16:creationId xmlns:a16="http://schemas.microsoft.com/office/drawing/2014/main" id="{90A6816B-D4E0-85E2-D676-D3C5ED9EC76E}"/>
                </a:ext>
              </a:extLst>
            </p:cNvPr>
            <p:cNvSpPr txBox="1"/>
            <p:nvPr/>
          </p:nvSpPr>
          <p:spPr>
            <a:xfrm>
              <a:off x="6789243" y="3829732"/>
              <a:ext cx="1061049" cy="338554"/>
            </a:xfrm>
            <a:prstGeom prst="rect">
              <a:avLst/>
            </a:prstGeom>
            <a:noFill/>
          </p:spPr>
          <p:txBody>
            <a:bodyPr wrap="square">
              <a:spAutoFit/>
            </a:bodyPr>
            <a:lstStyle/>
            <a:p>
              <a:pPr algn="ctr"/>
              <a:r>
                <a:rPr lang="en-GB" sz="1600">
                  <a:solidFill>
                    <a:schemeClr val="bg1"/>
                  </a:solidFill>
                  <a:latin typeface="Arial Rounded MT Bold" panose="020F0704030504030204" pitchFamily="34" charset="0"/>
                </a:rPr>
                <a:t>Hub</a:t>
              </a:r>
            </a:p>
          </p:txBody>
        </p:sp>
        <p:pic>
          <p:nvPicPr>
            <p:cNvPr id="72" name="Graphic 71">
              <a:extLst>
                <a:ext uri="{FF2B5EF4-FFF2-40B4-BE49-F238E27FC236}">
                  <a16:creationId xmlns:a16="http://schemas.microsoft.com/office/drawing/2014/main" id="{0850F397-89D5-FB62-FCDD-F6C0EC75B0E4}"/>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5650714" y="3958497"/>
              <a:ext cx="448466" cy="479814"/>
            </a:xfrm>
            <a:prstGeom prst="rect">
              <a:avLst/>
            </a:prstGeom>
          </p:spPr>
        </p:pic>
        <p:pic>
          <p:nvPicPr>
            <p:cNvPr id="74" name="Graphic 73">
              <a:extLst>
                <a:ext uri="{FF2B5EF4-FFF2-40B4-BE49-F238E27FC236}">
                  <a16:creationId xmlns:a16="http://schemas.microsoft.com/office/drawing/2014/main" id="{1E37FBB5-C14E-0380-0D56-BDE5114E3E8D}"/>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8380395" y="3959048"/>
              <a:ext cx="448466" cy="479814"/>
            </a:xfrm>
            <a:prstGeom prst="rect">
              <a:avLst/>
            </a:prstGeom>
          </p:spPr>
        </p:pic>
        <p:cxnSp>
          <p:nvCxnSpPr>
            <p:cNvPr id="75" name="Straight Connector 74">
              <a:extLst>
                <a:ext uri="{FF2B5EF4-FFF2-40B4-BE49-F238E27FC236}">
                  <a16:creationId xmlns:a16="http://schemas.microsoft.com/office/drawing/2014/main" id="{EC058DD5-6003-EA31-DD06-330AE3456DD9}"/>
                </a:ext>
              </a:extLst>
            </p:cNvPr>
            <p:cNvCxnSpPr>
              <a:cxnSpLocks/>
            </p:cNvCxnSpPr>
            <p:nvPr/>
          </p:nvCxnSpPr>
          <p:spPr>
            <a:xfrm>
              <a:off x="5286830" y="4198404"/>
              <a:ext cx="283051" cy="0"/>
            </a:xfrm>
            <a:prstGeom prst="line">
              <a:avLst/>
            </a:prstGeom>
            <a:ln w="28575" cap="rnd">
              <a:solidFill>
                <a:srgbClr val="41B29F"/>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79A0B53-E2EE-9445-D26D-B58BAC9A194D}"/>
                </a:ext>
              </a:extLst>
            </p:cNvPr>
            <p:cNvCxnSpPr>
              <a:cxnSpLocks/>
            </p:cNvCxnSpPr>
            <p:nvPr/>
          </p:nvCxnSpPr>
          <p:spPr>
            <a:xfrm>
              <a:off x="6228791" y="4198404"/>
              <a:ext cx="283051" cy="0"/>
            </a:xfrm>
            <a:prstGeom prst="line">
              <a:avLst/>
            </a:prstGeom>
            <a:ln w="28575" cap="rnd">
              <a:solidFill>
                <a:srgbClr val="41B29F"/>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5D6FA51-ACA7-7476-C542-722639AEFE17}"/>
                </a:ext>
              </a:extLst>
            </p:cNvPr>
            <p:cNvCxnSpPr>
              <a:cxnSpLocks/>
            </p:cNvCxnSpPr>
            <p:nvPr/>
          </p:nvCxnSpPr>
          <p:spPr>
            <a:xfrm>
              <a:off x="8011757" y="4218325"/>
              <a:ext cx="283051" cy="0"/>
            </a:xfrm>
            <a:prstGeom prst="line">
              <a:avLst/>
            </a:prstGeom>
            <a:ln w="28575" cap="rnd">
              <a:solidFill>
                <a:srgbClr val="41B29F"/>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4BE4324-0EA8-0159-D0F0-4E831338008D}"/>
                </a:ext>
              </a:extLst>
            </p:cNvPr>
            <p:cNvCxnSpPr>
              <a:cxnSpLocks/>
            </p:cNvCxnSpPr>
            <p:nvPr/>
          </p:nvCxnSpPr>
          <p:spPr>
            <a:xfrm>
              <a:off x="8947341" y="4216207"/>
              <a:ext cx="283051" cy="0"/>
            </a:xfrm>
            <a:prstGeom prst="line">
              <a:avLst/>
            </a:prstGeom>
            <a:ln w="28575" cap="rnd">
              <a:solidFill>
                <a:srgbClr val="41B29F"/>
              </a:solidFill>
              <a:prstDash val="sysDot"/>
            </a:ln>
          </p:spPr>
          <p:style>
            <a:lnRef idx="1">
              <a:schemeClr val="accent1"/>
            </a:lnRef>
            <a:fillRef idx="0">
              <a:schemeClr val="accent1"/>
            </a:fillRef>
            <a:effectRef idx="0">
              <a:schemeClr val="accent1"/>
            </a:effectRef>
            <a:fontRef idx="minor">
              <a:schemeClr val="tx1"/>
            </a:fontRef>
          </p:style>
        </p:cxnSp>
      </p:grpSp>
      <p:sp>
        <p:nvSpPr>
          <p:cNvPr id="79" name="TextBox 78">
            <a:extLst>
              <a:ext uri="{FF2B5EF4-FFF2-40B4-BE49-F238E27FC236}">
                <a16:creationId xmlns:a16="http://schemas.microsoft.com/office/drawing/2014/main" id="{C4D6B40D-E5A9-8B3B-1523-BE8C34CFDD2A}"/>
              </a:ext>
            </a:extLst>
          </p:cNvPr>
          <p:cNvSpPr txBox="1"/>
          <p:nvPr/>
        </p:nvSpPr>
        <p:spPr>
          <a:xfrm>
            <a:off x="159091" y="276361"/>
            <a:ext cx="1731684" cy="769441"/>
          </a:xfrm>
          <a:prstGeom prst="rect">
            <a:avLst/>
          </a:prstGeom>
          <a:noFill/>
        </p:spPr>
        <p:txBody>
          <a:bodyPr wrap="square" rtlCol="0">
            <a:spAutoFit/>
          </a:bodyPr>
          <a:lstStyle/>
          <a:p>
            <a:pPr algn="ctr"/>
            <a:r>
              <a:rPr lang="en-GB" sz="4400">
                <a:solidFill>
                  <a:schemeClr val="bg1"/>
                </a:solidFill>
                <a:latin typeface="Museo Sans Rounded 1000" panose="02000000000000000000" pitchFamily="2" charset="0"/>
              </a:rPr>
              <a:t>Key</a:t>
            </a:r>
          </a:p>
        </p:txBody>
      </p:sp>
      <p:pic>
        <p:nvPicPr>
          <p:cNvPr id="80" name="Graphic 79">
            <a:extLst>
              <a:ext uri="{FF2B5EF4-FFF2-40B4-BE49-F238E27FC236}">
                <a16:creationId xmlns:a16="http://schemas.microsoft.com/office/drawing/2014/main" id="{7777873D-47B5-8780-12C6-357C4E84A894}"/>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273024" y="1197605"/>
            <a:ext cx="368656" cy="394425"/>
          </a:xfrm>
          <a:prstGeom prst="rect">
            <a:avLst/>
          </a:prstGeom>
        </p:spPr>
      </p:pic>
      <p:sp>
        <p:nvSpPr>
          <p:cNvPr id="81" name="TextBox 80">
            <a:extLst>
              <a:ext uri="{FF2B5EF4-FFF2-40B4-BE49-F238E27FC236}">
                <a16:creationId xmlns:a16="http://schemas.microsoft.com/office/drawing/2014/main" id="{27211771-C947-FD17-7634-49FF2637EAFD}"/>
              </a:ext>
            </a:extLst>
          </p:cNvPr>
          <p:cNvSpPr txBox="1"/>
          <p:nvPr/>
        </p:nvSpPr>
        <p:spPr>
          <a:xfrm>
            <a:off x="776771" y="1147431"/>
            <a:ext cx="1316672" cy="461665"/>
          </a:xfrm>
          <a:prstGeom prst="rect">
            <a:avLst/>
          </a:prstGeom>
          <a:noFill/>
        </p:spPr>
        <p:txBody>
          <a:bodyPr wrap="square">
            <a:spAutoFit/>
          </a:bodyPr>
          <a:lstStyle/>
          <a:p>
            <a:r>
              <a:rPr lang="en-GB" sz="1200">
                <a:solidFill>
                  <a:schemeClr val="bg1"/>
                </a:solidFill>
                <a:latin typeface="Arial Rounded MT Bold" panose="020F0704030504030204" pitchFamily="34" charset="0"/>
              </a:rPr>
              <a:t>Anchors in the community</a:t>
            </a:r>
          </a:p>
        </p:txBody>
      </p:sp>
      <p:pic>
        <p:nvPicPr>
          <p:cNvPr id="82" name="Graphic 81">
            <a:extLst>
              <a:ext uri="{FF2B5EF4-FFF2-40B4-BE49-F238E27FC236}">
                <a16:creationId xmlns:a16="http://schemas.microsoft.com/office/drawing/2014/main" id="{3B009364-7FB0-CEEC-7A0B-D5FA1C1B2ECA}"/>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338066" y="5231651"/>
            <a:ext cx="1314395" cy="1229045"/>
          </a:xfrm>
          <a:prstGeom prst="rect">
            <a:avLst/>
          </a:prstGeom>
        </p:spPr>
      </p:pic>
      <p:sp>
        <p:nvSpPr>
          <p:cNvPr id="83" name="TextBox 82">
            <a:extLst>
              <a:ext uri="{FF2B5EF4-FFF2-40B4-BE49-F238E27FC236}">
                <a16:creationId xmlns:a16="http://schemas.microsoft.com/office/drawing/2014/main" id="{74345EE2-375D-31E3-3086-692CE3053FC9}"/>
              </a:ext>
            </a:extLst>
          </p:cNvPr>
          <p:cNvSpPr txBox="1"/>
          <p:nvPr/>
        </p:nvSpPr>
        <p:spPr>
          <a:xfrm>
            <a:off x="858336" y="1953412"/>
            <a:ext cx="1168352" cy="646331"/>
          </a:xfrm>
          <a:prstGeom prst="rect">
            <a:avLst/>
          </a:prstGeom>
          <a:noFill/>
        </p:spPr>
        <p:txBody>
          <a:bodyPr wrap="square">
            <a:spAutoFit/>
          </a:bodyPr>
          <a:lstStyle/>
          <a:p>
            <a:r>
              <a:rPr lang="en-GB" sz="1200">
                <a:solidFill>
                  <a:schemeClr val="bg1"/>
                </a:solidFill>
                <a:latin typeface="Arial Rounded MT Bold" panose="020F0704030504030204" pitchFamily="34" charset="0"/>
              </a:rPr>
              <a:t>Universal early help offer</a:t>
            </a:r>
          </a:p>
        </p:txBody>
      </p:sp>
      <p:sp>
        <p:nvSpPr>
          <p:cNvPr id="85" name="TextBox 84">
            <a:extLst>
              <a:ext uri="{FF2B5EF4-FFF2-40B4-BE49-F238E27FC236}">
                <a16:creationId xmlns:a16="http://schemas.microsoft.com/office/drawing/2014/main" id="{0D3F064B-D1DC-5215-7345-8EA3FC5CAE6D}"/>
              </a:ext>
            </a:extLst>
          </p:cNvPr>
          <p:cNvSpPr txBox="1"/>
          <p:nvPr/>
        </p:nvSpPr>
        <p:spPr>
          <a:xfrm>
            <a:off x="2691812" y="2316852"/>
            <a:ext cx="929228" cy="276999"/>
          </a:xfrm>
          <a:prstGeom prst="rect">
            <a:avLst/>
          </a:prstGeom>
          <a:noFill/>
        </p:spPr>
        <p:txBody>
          <a:bodyPr wrap="square">
            <a:spAutoFit/>
          </a:bodyPr>
          <a:lstStyle/>
          <a:p>
            <a:pPr algn="ctr"/>
            <a:r>
              <a:rPr lang="en-GB" sz="1200">
                <a:solidFill>
                  <a:srgbClr val="41B29F"/>
                </a:solidFill>
                <a:latin typeface="Arial Rounded MT Bold" panose="020F0704030504030204" pitchFamily="34" charset="0"/>
              </a:rPr>
              <a:t>#Help4All</a:t>
            </a:r>
          </a:p>
        </p:txBody>
      </p:sp>
      <p:sp>
        <p:nvSpPr>
          <p:cNvPr id="89" name="TextBox 88">
            <a:extLst>
              <a:ext uri="{FF2B5EF4-FFF2-40B4-BE49-F238E27FC236}">
                <a16:creationId xmlns:a16="http://schemas.microsoft.com/office/drawing/2014/main" id="{D3530DE3-C216-98F9-4B7C-7D7FF5E5266B}"/>
              </a:ext>
            </a:extLst>
          </p:cNvPr>
          <p:cNvSpPr txBox="1"/>
          <p:nvPr/>
        </p:nvSpPr>
        <p:spPr>
          <a:xfrm>
            <a:off x="3791416" y="1944624"/>
            <a:ext cx="1831138" cy="830997"/>
          </a:xfrm>
          <a:prstGeom prst="rect">
            <a:avLst/>
          </a:prstGeom>
          <a:noFill/>
        </p:spPr>
        <p:txBody>
          <a:bodyPr wrap="square">
            <a:spAutoFit/>
          </a:bodyPr>
          <a:lstStyle/>
          <a:p>
            <a:pPr algn="ctr"/>
            <a:r>
              <a:rPr lang="en-GB" sz="1200">
                <a:solidFill>
                  <a:srgbClr val="DB4F6F"/>
                </a:solidFill>
                <a:latin typeface="Arial Rounded MT Bold" panose="020F0704030504030204" pitchFamily="34" charset="77"/>
              </a:rPr>
              <a:t>Shared data </a:t>
            </a:r>
            <a:br>
              <a:rPr lang="en-GB" sz="1200">
                <a:solidFill>
                  <a:srgbClr val="DB4F6F"/>
                </a:solidFill>
                <a:latin typeface="Arial Rounded MT Bold" panose="020F0704030504030204" pitchFamily="34" charset="77"/>
              </a:rPr>
            </a:br>
            <a:r>
              <a:rPr lang="en-GB" sz="1200">
                <a:solidFill>
                  <a:srgbClr val="DB4F6F"/>
                </a:solidFill>
                <a:latin typeface="Arial Rounded MT Bold" panose="020F0704030504030204" pitchFamily="34" charset="77"/>
              </a:rPr>
              <a:t>Case management</a:t>
            </a:r>
          </a:p>
          <a:p>
            <a:pPr algn="ctr"/>
            <a:r>
              <a:rPr lang="en-GB" sz="1200">
                <a:solidFill>
                  <a:srgbClr val="DB4F6F"/>
                </a:solidFill>
                <a:latin typeface="Arial Rounded MT Bold" panose="020F0704030504030204" pitchFamily="34" charset="77"/>
              </a:rPr>
              <a:t>Community resources </a:t>
            </a:r>
            <a:br>
              <a:rPr lang="en-GB" sz="1200">
                <a:solidFill>
                  <a:srgbClr val="DB4F6F"/>
                </a:solidFill>
                <a:latin typeface="Arial Rounded MT Bold" panose="020F0704030504030204" pitchFamily="34" charset="77"/>
              </a:rPr>
            </a:br>
            <a:r>
              <a:rPr lang="en-GB" sz="1200">
                <a:solidFill>
                  <a:srgbClr val="DB4F6F"/>
                </a:solidFill>
                <a:latin typeface="Arial Rounded MT Bold" panose="020F0704030504030204" pitchFamily="34" charset="77"/>
              </a:rPr>
              <a:t>Transform</a:t>
            </a:r>
          </a:p>
        </p:txBody>
      </p:sp>
      <p:sp>
        <p:nvSpPr>
          <p:cNvPr id="91" name="TextBox 90">
            <a:extLst>
              <a:ext uri="{FF2B5EF4-FFF2-40B4-BE49-F238E27FC236}">
                <a16:creationId xmlns:a16="http://schemas.microsoft.com/office/drawing/2014/main" id="{C341CD9E-82A0-4D30-131D-07F6B871F68D}"/>
              </a:ext>
            </a:extLst>
          </p:cNvPr>
          <p:cNvSpPr txBox="1"/>
          <p:nvPr/>
        </p:nvSpPr>
        <p:spPr>
          <a:xfrm>
            <a:off x="5597183" y="1765033"/>
            <a:ext cx="1904688" cy="1200329"/>
          </a:xfrm>
          <a:prstGeom prst="rect">
            <a:avLst/>
          </a:prstGeom>
          <a:noFill/>
        </p:spPr>
        <p:txBody>
          <a:bodyPr wrap="square">
            <a:spAutoFit/>
          </a:bodyPr>
          <a:lstStyle/>
          <a:p>
            <a:pPr algn="ctr"/>
            <a:r>
              <a:rPr lang="en-GB" sz="1200">
                <a:solidFill>
                  <a:srgbClr val="5E84C3"/>
                </a:solidFill>
                <a:latin typeface="Arial Rounded MT Bold" panose="020F0704030504030204" pitchFamily="34" charset="77"/>
              </a:rPr>
              <a:t>Relationship based</a:t>
            </a:r>
            <a:br>
              <a:rPr lang="en-GB" sz="1200">
                <a:solidFill>
                  <a:srgbClr val="5E84C3"/>
                </a:solidFill>
                <a:latin typeface="Arial Rounded MT Bold" panose="020F0704030504030204" pitchFamily="34" charset="77"/>
              </a:rPr>
            </a:br>
            <a:r>
              <a:rPr lang="en-GB" sz="1200">
                <a:solidFill>
                  <a:srgbClr val="5E84C3"/>
                </a:solidFill>
                <a:latin typeface="Arial Rounded MT Bold" panose="020F0704030504030204" pitchFamily="34" charset="77"/>
              </a:rPr>
              <a:t>Trauma aware</a:t>
            </a:r>
            <a:br>
              <a:rPr lang="en-GB" sz="1200">
                <a:solidFill>
                  <a:srgbClr val="5E84C3"/>
                </a:solidFill>
                <a:latin typeface="Arial Rounded MT Bold" panose="020F0704030504030204" pitchFamily="34" charset="77"/>
              </a:rPr>
            </a:br>
            <a:r>
              <a:rPr lang="en-GB" sz="1200">
                <a:solidFill>
                  <a:srgbClr val="5E84C3"/>
                </a:solidFill>
                <a:latin typeface="Arial Rounded MT Bold" panose="020F0704030504030204" pitchFamily="34" charset="77"/>
              </a:rPr>
              <a:t>Whole family working</a:t>
            </a:r>
          </a:p>
          <a:p>
            <a:pPr algn="ctr"/>
            <a:r>
              <a:rPr lang="en-GB" sz="1200">
                <a:solidFill>
                  <a:srgbClr val="5E84C3"/>
                </a:solidFill>
                <a:latin typeface="Arial Rounded MT Bold" panose="020F0704030504030204" pitchFamily="34" charset="77"/>
              </a:rPr>
              <a:t>Safeguarding</a:t>
            </a:r>
          </a:p>
          <a:p>
            <a:pPr algn="ctr"/>
            <a:r>
              <a:rPr lang="en-GB" sz="1200">
                <a:solidFill>
                  <a:srgbClr val="5E84C3"/>
                </a:solidFill>
                <a:latin typeface="Arial Rounded MT Bold" panose="020F0704030504030204" pitchFamily="34" charset="77"/>
              </a:rPr>
              <a:t>Personalised support</a:t>
            </a:r>
          </a:p>
          <a:p>
            <a:pPr algn="ctr"/>
            <a:r>
              <a:rPr lang="en-GB" sz="1200">
                <a:solidFill>
                  <a:srgbClr val="5E84C3"/>
                </a:solidFill>
                <a:latin typeface="Arial Rounded MT Bold" panose="020F0704030504030204" pitchFamily="34" charset="77"/>
              </a:rPr>
              <a:t>Key worker</a:t>
            </a:r>
          </a:p>
        </p:txBody>
      </p:sp>
      <p:sp>
        <p:nvSpPr>
          <p:cNvPr id="92" name="TextBox 91">
            <a:extLst>
              <a:ext uri="{FF2B5EF4-FFF2-40B4-BE49-F238E27FC236}">
                <a16:creationId xmlns:a16="http://schemas.microsoft.com/office/drawing/2014/main" id="{065D944F-163F-C163-EDEC-DDE8B69079D1}"/>
              </a:ext>
            </a:extLst>
          </p:cNvPr>
          <p:cNvSpPr txBox="1"/>
          <p:nvPr/>
        </p:nvSpPr>
        <p:spPr>
          <a:xfrm>
            <a:off x="7841216" y="2158951"/>
            <a:ext cx="1261044" cy="276999"/>
          </a:xfrm>
          <a:prstGeom prst="rect">
            <a:avLst/>
          </a:prstGeom>
          <a:noFill/>
        </p:spPr>
        <p:txBody>
          <a:bodyPr wrap="square">
            <a:spAutoFit/>
          </a:bodyPr>
          <a:lstStyle/>
          <a:p>
            <a:pPr algn="ctr"/>
            <a:r>
              <a:rPr lang="en-GB" sz="1200">
                <a:solidFill>
                  <a:srgbClr val="DB4F6F"/>
                </a:solidFill>
                <a:latin typeface="Arial Rounded MT Bold" panose="020F0704030504030204" pitchFamily="34" charset="77"/>
              </a:rPr>
              <a:t>12 Champions</a:t>
            </a:r>
          </a:p>
        </p:txBody>
      </p:sp>
      <p:pic>
        <p:nvPicPr>
          <p:cNvPr id="93" name="Graphic 92">
            <a:extLst>
              <a:ext uri="{FF2B5EF4-FFF2-40B4-BE49-F238E27FC236}">
                <a16:creationId xmlns:a16="http://schemas.microsoft.com/office/drawing/2014/main" id="{C3666A23-9F95-5C74-CCDB-E7FFF63F1E1A}"/>
              </a:ext>
            </a:extLst>
          </p:cNvPr>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9739696" y="1250174"/>
            <a:ext cx="732247" cy="611014"/>
          </a:xfrm>
          <a:prstGeom prst="rect">
            <a:avLst/>
          </a:prstGeom>
        </p:spPr>
      </p:pic>
      <p:sp>
        <p:nvSpPr>
          <p:cNvPr id="94" name="TextBox 93">
            <a:extLst>
              <a:ext uri="{FF2B5EF4-FFF2-40B4-BE49-F238E27FC236}">
                <a16:creationId xmlns:a16="http://schemas.microsoft.com/office/drawing/2014/main" id="{D2F487E5-F3B3-EEE9-BC28-51F4891F8CD1}"/>
              </a:ext>
            </a:extLst>
          </p:cNvPr>
          <p:cNvSpPr txBox="1"/>
          <p:nvPr/>
        </p:nvSpPr>
        <p:spPr>
          <a:xfrm>
            <a:off x="9413687" y="2160819"/>
            <a:ext cx="1384264" cy="461665"/>
          </a:xfrm>
          <a:prstGeom prst="rect">
            <a:avLst/>
          </a:prstGeom>
          <a:noFill/>
        </p:spPr>
        <p:txBody>
          <a:bodyPr wrap="square">
            <a:spAutoFit/>
          </a:bodyPr>
          <a:lstStyle/>
          <a:p>
            <a:pPr algn="ctr"/>
            <a:r>
              <a:rPr lang="en-GB" sz="1200">
                <a:solidFill>
                  <a:srgbClr val="3BB29F"/>
                </a:solidFill>
                <a:latin typeface="Arial Rounded MT Bold" panose="020F0704030504030204" pitchFamily="34" charset="77"/>
              </a:rPr>
              <a:t>Investment in</a:t>
            </a:r>
          </a:p>
          <a:p>
            <a:pPr algn="ctr"/>
            <a:r>
              <a:rPr lang="en-GB" sz="1200">
                <a:solidFill>
                  <a:srgbClr val="3BB29F"/>
                </a:solidFill>
                <a:latin typeface="Arial Rounded MT Bold" panose="020F0704030504030204" pitchFamily="34" charset="77"/>
              </a:rPr>
              <a:t>communities</a:t>
            </a:r>
          </a:p>
        </p:txBody>
      </p:sp>
      <p:pic>
        <p:nvPicPr>
          <p:cNvPr id="95" name="Graphic 94">
            <a:extLst>
              <a:ext uri="{FF2B5EF4-FFF2-40B4-BE49-F238E27FC236}">
                <a16:creationId xmlns:a16="http://schemas.microsoft.com/office/drawing/2014/main" id="{E72007F2-566F-09DB-5DA5-88444A0C09DB}"/>
              </a:ext>
            </a:extLst>
          </p:cNvPr>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11127136" y="1181101"/>
            <a:ext cx="542713" cy="713060"/>
          </a:xfrm>
          <a:prstGeom prst="rect">
            <a:avLst/>
          </a:prstGeom>
        </p:spPr>
      </p:pic>
      <p:sp>
        <p:nvSpPr>
          <p:cNvPr id="96" name="TextBox 95">
            <a:extLst>
              <a:ext uri="{FF2B5EF4-FFF2-40B4-BE49-F238E27FC236}">
                <a16:creationId xmlns:a16="http://schemas.microsoft.com/office/drawing/2014/main" id="{811D6086-10FD-CC26-953B-2BA3895AC31A}"/>
              </a:ext>
            </a:extLst>
          </p:cNvPr>
          <p:cNvSpPr txBox="1"/>
          <p:nvPr/>
        </p:nvSpPr>
        <p:spPr>
          <a:xfrm>
            <a:off x="10835361" y="2162824"/>
            <a:ext cx="1115812" cy="476010"/>
          </a:xfrm>
          <a:prstGeom prst="rect">
            <a:avLst/>
          </a:prstGeom>
          <a:noFill/>
        </p:spPr>
        <p:txBody>
          <a:bodyPr wrap="square">
            <a:spAutoFit/>
          </a:bodyPr>
          <a:lstStyle/>
          <a:p>
            <a:pPr algn="ctr"/>
            <a:r>
              <a:rPr lang="en-GB" sz="1200">
                <a:solidFill>
                  <a:srgbClr val="5E84C3"/>
                </a:solidFill>
                <a:latin typeface="Arial Rounded MT Bold" panose="020F0704030504030204" pitchFamily="34" charset="77"/>
              </a:rPr>
              <a:t>Identify who needs help</a:t>
            </a:r>
          </a:p>
        </p:txBody>
      </p:sp>
      <p:pic>
        <p:nvPicPr>
          <p:cNvPr id="97" name="Graphic 96">
            <a:extLst>
              <a:ext uri="{FF2B5EF4-FFF2-40B4-BE49-F238E27FC236}">
                <a16:creationId xmlns:a16="http://schemas.microsoft.com/office/drawing/2014/main" id="{0CC2F934-B379-20D6-36AA-62349D8C6D97}"/>
              </a:ext>
            </a:extLst>
          </p:cNvPr>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4324675" y="975130"/>
            <a:ext cx="905168" cy="904127"/>
          </a:xfrm>
          <a:prstGeom prst="rect">
            <a:avLst/>
          </a:prstGeom>
        </p:spPr>
      </p:pic>
      <p:pic>
        <p:nvPicPr>
          <p:cNvPr id="98" name="Graphic 97" descr="Badge Heart with solid fill">
            <a:extLst>
              <a:ext uri="{FF2B5EF4-FFF2-40B4-BE49-F238E27FC236}">
                <a16:creationId xmlns:a16="http://schemas.microsoft.com/office/drawing/2014/main" id="{4B0B654A-603B-5CC1-B420-04997FDB2AD8}"/>
              </a:ext>
            </a:extLst>
          </p:cNvPr>
          <p:cNvPicPr>
            <a:picLocks noChangeAspect="1"/>
          </p:cNvPicPr>
          <p:nvPr/>
        </p:nvPicPr>
        <p:blipFill>
          <a:blip r:embed="rId30">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6133832" y="836222"/>
            <a:ext cx="914400" cy="914400"/>
          </a:xfrm>
          <a:prstGeom prst="rect">
            <a:avLst/>
          </a:prstGeom>
        </p:spPr>
      </p:pic>
      <p:sp>
        <p:nvSpPr>
          <p:cNvPr id="99" name="TextBox 98">
            <a:extLst>
              <a:ext uri="{FF2B5EF4-FFF2-40B4-BE49-F238E27FC236}">
                <a16:creationId xmlns:a16="http://schemas.microsoft.com/office/drawing/2014/main" id="{29D599D0-D5D9-6EAD-C9C4-26169C885607}"/>
              </a:ext>
            </a:extLst>
          </p:cNvPr>
          <p:cNvSpPr txBox="1"/>
          <p:nvPr/>
        </p:nvSpPr>
        <p:spPr>
          <a:xfrm>
            <a:off x="161173" y="3297349"/>
            <a:ext cx="1940147" cy="830997"/>
          </a:xfrm>
          <a:prstGeom prst="rect">
            <a:avLst/>
          </a:prstGeom>
          <a:noFill/>
        </p:spPr>
        <p:txBody>
          <a:bodyPr wrap="square" rtlCol="0">
            <a:spAutoFit/>
          </a:bodyPr>
          <a:lstStyle/>
          <a:p>
            <a:pPr algn="ctr"/>
            <a:r>
              <a:rPr lang="en-GB" sz="1200">
                <a:solidFill>
                  <a:schemeClr val="bg1"/>
                </a:solidFill>
                <a:latin typeface="Arial Rounded MT Bold" panose="020F0704030504030204" pitchFamily="34" charset="0"/>
              </a:rPr>
              <a:t>Professionals &amp;</a:t>
            </a:r>
          </a:p>
          <a:p>
            <a:pPr algn="ctr"/>
            <a:r>
              <a:rPr lang="en-GB" sz="1200">
                <a:solidFill>
                  <a:schemeClr val="bg1"/>
                </a:solidFill>
                <a:latin typeface="Arial Rounded MT Bold" panose="020F0704030504030204" pitchFamily="34" charset="0"/>
              </a:rPr>
              <a:t>Community in same</a:t>
            </a:r>
          </a:p>
          <a:p>
            <a:pPr algn="ctr"/>
            <a:r>
              <a:rPr lang="en-GB" sz="1200">
                <a:solidFill>
                  <a:schemeClr val="bg1"/>
                </a:solidFill>
                <a:latin typeface="Arial Rounded MT Bold" panose="020F0704030504030204" pitchFamily="34" charset="0"/>
              </a:rPr>
              <a:t>Connect Somerset team</a:t>
            </a:r>
          </a:p>
        </p:txBody>
      </p:sp>
      <p:sp>
        <p:nvSpPr>
          <p:cNvPr id="100" name="TextBox 99">
            <a:extLst>
              <a:ext uri="{FF2B5EF4-FFF2-40B4-BE49-F238E27FC236}">
                <a16:creationId xmlns:a16="http://schemas.microsoft.com/office/drawing/2014/main" id="{18371D71-C18D-863C-E610-4DF5234CF38E}"/>
              </a:ext>
            </a:extLst>
          </p:cNvPr>
          <p:cNvSpPr txBox="1"/>
          <p:nvPr/>
        </p:nvSpPr>
        <p:spPr>
          <a:xfrm>
            <a:off x="2919094" y="6281559"/>
            <a:ext cx="8360044" cy="307777"/>
          </a:xfrm>
          <a:prstGeom prst="rect">
            <a:avLst/>
          </a:prstGeom>
          <a:noFill/>
        </p:spPr>
        <p:txBody>
          <a:bodyPr wrap="square" rtlCol="0">
            <a:spAutoFit/>
          </a:bodyPr>
          <a:lstStyle/>
          <a:p>
            <a:pPr algn="ctr"/>
            <a:r>
              <a:rPr lang="en-GB" sz="1400">
                <a:solidFill>
                  <a:srgbClr val="011E41"/>
                </a:solidFill>
                <a:latin typeface="Arial Rounded MT Bold" panose="020F0704030504030204" pitchFamily="34" charset="0"/>
              </a:rPr>
              <a:t>Hubs        One Team        Warm Welcome         Community Café        Local Community Network</a:t>
            </a:r>
          </a:p>
        </p:txBody>
      </p:sp>
      <p:grpSp>
        <p:nvGrpSpPr>
          <p:cNvPr id="101" name="Group 100">
            <a:extLst>
              <a:ext uri="{FF2B5EF4-FFF2-40B4-BE49-F238E27FC236}">
                <a16:creationId xmlns:a16="http://schemas.microsoft.com/office/drawing/2014/main" id="{5003AA64-A6DB-2E67-B932-794086613FD5}"/>
              </a:ext>
            </a:extLst>
          </p:cNvPr>
          <p:cNvGrpSpPr/>
          <p:nvPr/>
        </p:nvGrpSpPr>
        <p:grpSpPr>
          <a:xfrm>
            <a:off x="809608" y="2900045"/>
            <a:ext cx="641746" cy="372726"/>
            <a:chOff x="1107373" y="2696133"/>
            <a:chExt cx="543321" cy="315561"/>
          </a:xfrm>
        </p:grpSpPr>
        <p:sp>
          <p:nvSpPr>
            <p:cNvPr id="103" name="Freeform: Shape 102">
              <a:extLst>
                <a:ext uri="{FF2B5EF4-FFF2-40B4-BE49-F238E27FC236}">
                  <a16:creationId xmlns:a16="http://schemas.microsoft.com/office/drawing/2014/main" id="{2CCFF648-BB30-1E07-46BE-E7E4CB73F0F8}"/>
                </a:ext>
              </a:extLst>
            </p:cNvPr>
            <p:cNvSpPr/>
            <p:nvPr/>
          </p:nvSpPr>
          <p:spPr>
            <a:xfrm>
              <a:off x="1107373" y="2834931"/>
              <a:ext cx="167877" cy="174270"/>
            </a:xfrm>
            <a:custGeom>
              <a:avLst/>
              <a:gdLst>
                <a:gd name="connsiteX0" fmla="*/ 124995 w 167877"/>
                <a:gd name="connsiteY0" fmla="*/ 117671 h 174270"/>
                <a:gd name="connsiteX1" fmla="*/ 167877 w 167877"/>
                <a:gd name="connsiteY1" fmla="*/ 42186 h 174270"/>
                <a:gd name="connsiteX2" fmla="*/ 60 w 167877"/>
                <a:gd name="connsiteY2" fmla="*/ 86927 h 174270"/>
                <a:gd name="connsiteX3" fmla="*/ 131421 w 167877"/>
                <a:gd name="connsiteY3" fmla="*/ 168008 h 174270"/>
                <a:gd name="connsiteX4" fmla="*/ 124987 w 167877"/>
                <a:gd name="connsiteY4" fmla="*/ 117671 h 17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877" h="174270">
                  <a:moveTo>
                    <a:pt x="124995" y="117671"/>
                  </a:moveTo>
                  <a:cubicBezTo>
                    <a:pt x="132800" y="95703"/>
                    <a:pt x="149969" y="66835"/>
                    <a:pt x="167877" y="42186"/>
                  </a:cubicBezTo>
                  <a:cubicBezTo>
                    <a:pt x="123310" y="-27380"/>
                    <a:pt x="3348" y="-9846"/>
                    <a:pt x="60" y="86927"/>
                  </a:cubicBezTo>
                  <a:cubicBezTo>
                    <a:pt x="-2481" y="161698"/>
                    <a:pt x="76160" y="187519"/>
                    <a:pt x="131421" y="168008"/>
                  </a:cubicBezTo>
                  <a:cubicBezTo>
                    <a:pt x="117913" y="159988"/>
                    <a:pt x="115273" y="145027"/>
                    <a:pt x="124987" y="117671"/>
                  </a:cubicBezTo>
                  <a:close/>
                </a:path>
              </a:pathLst>
            </a:custGeom>
            <a:solidFill>
              <a:srgbClr val="DA4E64"/>
            </a:solidFill>
            <a:ln w="567" cap="flat">
              <a:noFill/>
              <a:prstDash val="solid"/>
              <a:miter/>
            </a:ln>
          </p:spPr>
          <p:txBody>
            <a:bodyPr rtlCol="0" anchor="ctr"/>
            <a:lstStyle/>
            <a:p>
              <a:endParaRPr lang="en-GB"/>
            </a:p>
          </p:txBody>
        </p:sp>
        <p:sp>
          <p:nvSpPr>
            <p:cNvPr id="104" name="Freeform: Shape 103">
              <a:extLst>
                <a:ext uri="{FF2B5EF4-FFF2-40B4-BE49-F238E27FC236}">
                  <a16:creationId xmlns:a16="http://schemas.microsoft.com/office/drawing/2014/main" id="{FED841C9-36EB-3777-45B8-6B0D1AD18CB0}"/>
                </a:ext>
              </a:extLst>
            </p:cNvPr>
            <p:cNvSpPr/>
            <p:nvPr/>
          </p:nvSpPr>
          <p:spPr>
            <a:xfrm>
              <a:off x="1526192" y="2802955"/>
              <a:ext cx="124502" cy="206508"/>
            </a:xfrm>
            <a:custGeom>
              <a:avLst/>
              <a:gdLst>
                <a:gd name="connsiteX0" fmla="*/ 81447 w 124502"/>
                <a:gd name="connsiteY0" fmla="*/ 1582 h 206508"/>
                <a:gd name="connsiteX1" fmla="*/ 0 w 124502"/>
                <a:gd name="connsiteY1" fmla="*/ 42737 h 206508"/>
                <a:gd name="connsiteX2" fmla="*/ 48279 w 124502"/>
                <a:gd name="connsiteY2" fmla="*/ 93522 h 206508"/>
                <a:gd name="connsiteX3" fmla="*/ 27124 w 124502"/>
                <a:gd name="connsiteY3" fmla="*/ 144341 h 206508"/>
                <a:gd name="connsiteX4" fmla="*/ 4575 w 124502"/>
                <a:gd name="connsiteY4" fmla="*/ 181154 h 206508"/>
                <a:gd name="connsiteX5" fmla="*/ 9980 w 124502"/>
                <a:gd name="connsiteY5" fmla="*/ 191466 h 206508"/>
                <a:gd name="connsiteX6" fmla="*/ 53111 w 124502"/>
                <a:gd name="connsiteY6" fmla="*/ 206493 h 206508"/>
                <a:gd name="connsiteX7" fmla="*/ 108521 w 124502"/>
                <a:gd name="connsiteY7" fmla="*/ 202350 h 206508"/>
                <a:gd name="connsiteX8" fmla="*/ 119082 w 124502"/>
                <a:gd name="connsiteY8" fmla="*/ 187215 h 206508"/>
                <a:gd name="connsiteX9" fmla="*/ 81439 w 124502"/>
                <a:gd name="connsiteY9" fmla="*/ 1582 h 20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02" h="206508">
                  <a:moveTo>
                    <a:pt x="81447" y="1582"/>
                  </a:moveTo>
                  <a:cubicBezTo>
                    <a:pt x="49001" y="-3068"/>
                    <a:pt x="11001" y="295"/>
                    <a:pt x="0" y="42737"/>
                  </a:cubicBezTo>
                  <a:cubicBezTo>
                    <a:pt x="24019" y="55390"/>
                    <a:pt x="47806" y="68549"/>
                    <a:pt x="48279" y="93522"/>
                  </a:cubicBezTo>
                  <a:cubicBezTo>
                    <a:pt x="48785" y="120148"/>
                    <a:pt x="33633" y="135317"/>
                    <a:pt x="27124" y="144341"/>
                  </a:cubicBezTo>
                  <a:cubicBezTo>
                    <a:pt x="22508" y="150743"/>
                    <a:pt x="11515" y="169921"/>
                    <a:pt x="4575" y="181154"/>
                  </a:cubicBezTo>
                  <a:cubicBezTo>
                    <a:pt x="6044" y="185015"/>
                    <a:pt x="7813" y="188460"/>
                    <a:pt x="9980" y="191466"/>
                  </a:cubicBezTo>
                  <a:cubicBezTo>
                    <a:pt x="21852" y="207954"/>
                    <a:pt x="37834" y="206335"/>
                    <a:pt x="53111" y="206493"/>
                  </a:cubicBezTo>
                  <a:cubicBezTo>
                    <a:pt x="76399" y="206726"/>
                    <a:pt x="97662" y="204276"/>
                    <a:pt x="108521" y="202350"/>
                  </a:cubicBezTo>
                  <a:cubicBezTo>
                    <a:pt x="113710" y="201437"/>
                    <a:pt x="117961" y="195376"/>
                    <a:pt x="119082" y="187215"/>
                  </a:cubicBezTo>
                  <a:cubicBezTo>
                    <a:pt x="124786" y="145703"/>
                    <a:pt x="137646" y="9627"/>
                    <a:pt x="81439" y="1582"/>
                  </a:cubicBezTo>
                  <a:close/>
                </a:path>
              </a:pathLst>
            </a:custGeom>
            <a:solidFill>
              <a:srgbClr val="D06542"/>
            </a:solidFill>
            <a:ln w="567" cap="flat">
              <a:noFill/>
              <a:prstDash val="solid"/>
              <a:miter/>
            </a:ln>
          </p:spPr>
          <p:txBody>
            <a:bodyPr rtlCol="0" anchor="ctr"/>
            <a:lstStyle/>
            <a:p>
              <a:endParaRPr lang="en-GB"/>
            </a:p>
          </p:txBody>
        </p:sp>
        <p:sp>
          <p:nvSpPr>
            <p:cNvPr id="105" name="Freeform: Shape 104">
              <a:extLst>
                <a:ext uri="{FF2B5EF4-FFF2-40B4-BE49-F238E27FC236}">
                  <a16:creationId xmlns:a16="http://schemas.microsoft.com/office/drawing/2014/main" id="{2B69F42B-0BD6-4C36-97C0-D4702C56DFA3}"/>
                </a:ext>
              </a:extLst>
            </p:cNvPr>
            <p:cNvSpPr/>
            <p:nvPr/>
          </p:nvSpPr>
          <p:spPr>
            <a:xfrm>
              <a:off x="1355021" y="2796311"/>
              <a:ext cx="175762" cy="213869"/>
            </a:xfrm>
            <a:custGeom>
              <a:avLst/>
              <a:gdLst>
                <a:gd name="connsiteX0" fmla="*/ 171180 w 175762"/>
                <a:gd name="connsiteY0" fmla="*/ 49381 h 213869"/>
                <a:gd name="connsiteX1" fmla="*/ 166406 w 175762"/>
                <a:gd name="connsiteY1" fmla="*/ 46865 h 213869"/>
                <a:gd name="connsiteX2" fmla="*/ 105765 w 175762"/>
                <a:gd name="connsiteY2" fmla="*/ 8641 h 213869"/>
                <a:gd name="connsiteX3" fmla="*/ 55352 w 175762"/>
                <a:gd name="connsiteY3" fmla="*/ 3336 h 213869"/>
                <a:gd name="connsiteX4" fmla="*/ 25430 w 175762"/>
                <a:gd name="connsiteY4" fmla="*/ 27587 h 213869"/>
                <a:gd name="connsiteX5" fmla="*/ 0 w 175762"/>
                <a:gd name="connsiteY5" fmla="*/ 57509 h 213869"/>
                <a:gd name="connsiteX6" fmla="*/ 55909 w 175762"/>
                <a:gd name="connsiteY6" fmla="*/ 197794 h 213869"/>
                <a:gd name="connsiteX7" fmla="*/ 39852 w 175762"/>
                <a:gd name="connsiteY7" fmla="*/ 209758 h 213869"/>
                <a:gd name="connsiteX8" fmla="*/ 53235 w 175762"/>
                <a:gd name="connsiteY8" fmla="*/ 213785 h 213869"/>
                <a:gd name="connsiteX9" fmla="*/ 123823 w 175762"/>
                <a:gd name="connsiteY9" fmla="*/ 212631 h 213869"/>
                <a:gd name="connsiteX10" fmla="*/ 169993 w 175762"/>
                <a:gd name="connsiteY10" fmla="*/ 196184 h 213869"/>
                <a:gd name="connsiteX11" fmla="*/ 175763 w 175762"/>
                <a:gd name="connsiteY11" fmla="*/ 187790 h 213869"/>
                <a:gd name="connsiteX12" fmla="*/ 168075 w 175762"/>
                <a:gd name="connsiteY12" fmla="*/ 80465 h 213869"/>
                <a:gd name="connsiteX13" fmla="*/ 171188 w 175762"/>
                <a:gd name="connsiteY13" fmla="*/ 49373 h 21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762" h="213869">
                  <a:moveTo>
                    <a:pt x="171180" y="49381"/>
                  </a:moveTo>
                  <a:cubicBezTo>
                    <a:pt x="169586" y="48542"/>
                    <a:pt x="167992" y="47704"/>
                    <a:pt x="166406" y="46865"/>
                  </a:cubicBezTo>
                  <a:cubicBezTo>
                    <a:pt x="140876" y="33390"/>
                    <a:pt x="127542" y="22365"/>
                    <a:pt x="105765" y="8641"/>
                  </a:cubicBezTo>
                  <a:cubicBezTo>
                    <a:pt x="83988" y="-5083"/>
                    <a:pt x="68520" y="1102"/>
                    <a:pt x="55352" y="3336"/>
                  </a:cubicBezTo>
                  <a:cubicBezTo>
                    <a:pt x="42193" y="5569"/>
                    <a:pt x="25430" y="27587"/>
                    <a:pt x="25430" y="27587"/>
                  </a:cubicBezTo>
                  <a:cubicBezTo>
                    <a:pt x="20192" y="33797"/>
                    <a:pt x="11964" y="43187"/>
                    <a:pt x="0" y="57509"/>
                  </a:cubicBezTo>
                  <a:cubicBezTo>
                    <a:pt x="30777" y="98058"/>
                    <a:pt x="67848" y="168321"/>
                    <a:pt x="55909" y="197794"/>
                  </a:cubicBezTo>
                  <a:cubicBezTo>
                    <a:pt x="54522" y="201207"/>
                    <a:pt x="47050" y="206205"/>
                    <a:pt x="39852" y="209758"/>
                  </a:cubicBezTo>
                  <a:cubicBezTo>
                    <a:pt x="46278" y="212589"/>
                    <a:pt x="51467" y="213486"/>
                    <a:pt x="53235" y="213785"/>
                  </a:cubicBezTo>
                  <a:cubicBezTo>
                    <a:pt x="57561" y="214532"/>
                    <a:pt x="87591" y="210007"/>
                    <a:pt x="123823" y="212631"/>
                  </a:cubicBezTo>
                  <a:cubicBezTo>
                    <a:pt x="160055" y="215254"/>
                    <a:pt x="167369" y="197936"/>
                    <a:pt x="169993" y="196184"/>
                  </a:cubicBezTo>
                  <a:cubicBezTo>
                    <a:pt x="170756" y="195677"/>
                    <a:pt x="172923" y="192398"/>
                    <a:pt x="175763" y="187790"/>
                  </a:cubicBezTo>
                  <a:cubicBezTo>
                    <a:pt x="167377" y="165706"/>
                    <a:pt x="169212" y="129657"/>
                    <a:pt x="168075" y="80465"/>
                  </a:cubicBezTo>
                  <a:cubicBezTo>
                    <a:pt x="167792" y="68285"/>
                    <a:pt x="168938" y="58032"/>
                    <a:pt x="171188" y="49373"/>
                  </a:cubicBezTo>
                  <a:close/>
                </a:path>
              </a:pathLst>
            </a:custGeom>
            <a:solidFill>
              <a:srgbClr val="41B29F"/>
            </a:solidFill>
            <a:ln w="567" cap="flat">
              <a:noFill/>
              <a:prstDash val="solid"/>
              <a:miter/>
            </a:ln>
          </p:spPr>
          <p:txBody>
            <a:bodyPr rtlCol="0" anchor="ctr"/>
            <a:lstStyle/>
            <a:p>
              <a:endParaRPr lang="en-GB"/>
            </a:p>
          </p:txBody>
        </p:sp>
        <p:sp>
          <p:nvSpPr>
            <p:cNvPr id="107" name="Freeform: Shape 106">
              <a:extLst>
                <a:ext uri="{FF2B5EF4-FFF2-40B4-BE49-F238E27FC236}">
                  <a16:creationId xmlns:a16="http://schemas.microsoft.com/office/drawing/2014/main" id="{70D1C540-FC5A-94EA-90F0-3C61787F86BD}"/>
                </a:ext>
              </a:extLst>
            </p:cNvPr>
            <p:cNvSpPr/>
            <p:nvPr/>
          </p:nvSpPr>
          <p:spPr>
            <a:xfrm>
              <a:off x="1523045" y="2845692"/>
              <a:ext cx="51446" cy="138417"/>
            </a:xfrm>
            <a:custGeom>
              <a:avLst/>
              <a:gdLst>
                <a:gd name="connsiteX0" fmla="*/ 51434 w 51446"/>
                <a:gd name="connsiteY0" fmla="*/ 50786 h 138417"/>
                <a:gd name="connsiteX1" fmla="*/ 3155 w 51446"/>
                <a:gd name="connsiteY1" fmla="*/ 0 h 138417"/>
                <a:gd name="connsiteX2" fmla="*/ 42 w 51446"/>
                <a:gd name="connsiteY2" fmla="*/ 31092 h 138417"/>
                <a:gd name="connsiteX3" fmla="*/ 7730 w 51446"/>
                <a:gd name="connsiteY3" fmla="*/ 138417 h 138417"/>
                <a:gd name="connsiteX4" fmla="*/ 30279 w 51446"/>
                <a:gd name="connsiteY4" fmla="*/ 101605 h 138417"/>
                <a:gd name="connsiteX5" fmla="*/ 51434 w 51446"/>
                <a:gd name="connsiteY5" fmla="*/ 50786 h 13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46" h="138417">
                  <a:moveTo>
                    <a:pt x="51434" y="50786"/>
                  </a:moveTo>
                  <a:cubicBezTo>
                    <a:pt x="50953" y="25820"/>
                    <a:pt x="27166" y="12661"/>
                    <a:pt x="3155" y="0"/>
                  </a:cubicBezTo>
                  <a:cubicBezTo>
                    <a:pt x="914" y="8659"/>
                    <a:pt x="-240" y="18913"/>
                    <a:pt x="42" y="31092"/>
                  </a:cubicBezTo>
                  <a:cubicBezTo>
                    <a:pt x="1179" y="80276"/>
                    <a:pt x="-647" y="116325"/>
                    <a:pt x="7730" y="138417"/>
                  </a:cubicBezTo>
                  <a:cubicBezTo>
                    <a:pt x="14671" y="127184"/>
                    <a:pt x="25663" y="108006"/>
                    <a:pt x="30279" y="101605"/>
                  </a:cubicBezTo>
                  <a:cubicBezTo>
                    <a:pt x="36789" y="92580"/>
                    <a:pt x="51941" y="77411"/>
                    <a:pt x="51434" y="50786"/>
                  </a:cubicBezTo>
                  <a:close/>
                </a:path>
              </a:pathLst>
            </a:custGeom>
            <a:solidFill>
              <a:srgbClr val="F3B29F"/>
            </a:solidFill>
            <a:ln w="567" cap="flat">
              <a:noFill/>
              <a:prstDash val="solid"/>
              <a:miter/>
            </a:ln>
          </p:spPr>
          <p:txBody>
            <a:bodyPr rtlCol="0" anchor="ctr"/>
            <a:lstStyle/>
            <a:p>
              <a:endParaRPr lang="en-GB"/>
            </a:p>
          </p:txBody>
        </p:sp>
        <p:sp>
          <p:nvSpPr>
            <p:cNvPr id="110" name="Freeform: Shape 109">
              <a:extLst>
                <a:ext uri="{FF2B5EF4-FFF2-40B4-BE49-F238E27FC236}">
                  <a16:creationId xmlns:a16="http://schemas.microsoft.com/office/drawing/2014/main" id="{01084067-B6AB-5808-BD30-AA95D74AE421}"/>
                </a:ext>
              </a:extLst>
            </p:cNvPr>
            <p:cNvSpPr/>
            <p:nvPr/>
          </p:nvSpPr>
          <p:spPr>
            <a:xfrm>
              <a:off x="1238795" y="2825829"/>
              <a:ext cx="156069" cy="185865"/>
            </a:xfrm>
            <a:custGeom>
              <a:avLst/>
              <a:gdLst>
                <a:gd name="connsiteX0" fmla="*/ 127077 w 156069"/>
                <a:gd name="connsiteY0" fmla="*/ 151680 h 185865"/>
                <a:gd name="connsiteX1" fmla="*/ 105640 w 156069"/>
                <a:gd name="connsiteY1" fmla="*/ 79781 h 185865"/>
                <a:gd name="connsiteX2" fmla="*/ 112780 w 156069"/>
                <a:gd name="connsiteY2" fmla="*/ 32109 h 185865"/>
                <a:gd name="connsiteX3" fmla="*/ 116209 w 156069"/>
                <a:gd name="connsiteY3" fmla="*/ 27999 h 185865"/>
                <a:gd name="connsiteX4" fmla="*/ 90696 w 156069"/>
                <a:gd name="connsiteY4" fmla="*/ 701 h 185865"/>
                <a:gd name="connsiteX5" fmla="*/ 36456 w 156069"/>
                <a:gd name="connsiteY5" fmla="*/ 51296 h 185865"/>
                <a:gd name="connsiteX6" fmla="*/ 51940 w 156069"/>
                <a:gd name="connsiteY6" fmla="*/ 96045 h 185865"/>
                <a:gd name="connsiteX7" fmla="*/ 0 w 156069"/>
                <a:gd name="connsiteY7" fmla="*/ 177118 h 185865"/>
                <a:gd name="connsiteX8" fmla="*/ 143516 w 156069"/>
                <a:gd name="connsiteY8" fmla="*/ 184549 h 185865"/>
                <a:gd name="connsiteX9" fmla="*/ 156069 w 156069"/>
                <a:gd name="connsiteY9" fmla="*/ 180248 h 185865"/>
                <a:gd name="connsiteX10" fmla="*/ 127077 w 156069"/>
                <a:gd name="connsiteY10" fmla="*/ 151680 h 18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069" h="185865">
                  <a:moveTo>
                    <a:pt x="127077" y="151680"/>
                  </a:moveTo>
                  <a:cubicBezTo>
                    <a:pt x="113901" y="124116"/>
                    <a:pt x="107376" y="89138"/>
                    <a:pt x="105640" y="79781"/>
                  </a:cubicBezTo>
                  <a:cubicBezTo>
                    <a:pt x="103913" y="70424"/>
                    <a:pt x="98932" y="48780"/>
                    <a:pt x="112780" y="32109"/>
                  </a:cubicBezTo>
                  <a:cubicBezTo>
                    <a:pt x="113959" y="30689"/>
                    <a:pt x="115097" y="29327"/>
                    <a:pt x="116209" y="27999"/>
                  </a:cubicBezTo>
                  <a:cubicBezTo>
                    <a:pt x="106504" y="15205"/>
                    <a:pt x="97413" y="5367"/>
                    <a:pt x="90696" y="701"/>
                  </a:cubicBezTo>
                  <a:cubicBezTo>
                    <a:pt x="83191" y="-4505"/>
                    <a:pt x="59221" y="19979"/>
                    <a:pt x="36456" y="51296"/>
                  </a:cubicBezTo>
                  <a:cubicBezTo>
                    <a:pt x="44285" y="63517"/>
                    <a:pt x="49806" y="78403"/>
                    <a:pt x="51940" y="96045"/>
                  </a:cubicBezTo>
                  <a:cubicBezTo>
                    <a:pt x="57054" y="138354"/>
                    <a:pt x="32587" y="165611"/>
                    <a:pt x="0" y="177118"/>
                  </a:cubicBezTo>
                  <a:cubicBezTo>
                    <a:pt x="21736" y="190028"/>
                    <a:pt x="71617" y="184947"/>
                    <a:pt x="143516" y="184549"/>
                  </a:cubicBezTo>
                  <a:cubicBezTo>
                    <a:pt x="146098" y="184532"/>
                    <a:pt x="151013" y="182747"/>
                    <a:pt x="156069" y="180248"/>
                  </a:cubicBezTo>
                  <a:cubicBezTo>
                    <a:pt x="146762" y="176147"/>
                    <a:pt x="134873" y="167994"/>
                    <a:pt x="127077" y="151680"/>
                  </a:cubicBezTo>
                  <a:close/>
                </a:path>
              </a:pathLst>
            </a:custGeom>
            <a:solidFill>
              <a:srgbClr val="5D85C4"/>
            </a:solidFill>
            <a:ln w="567"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947341EB-3F2F-8EC1-6050-76B05EE0DFDB}"/>
                </a:ext>
              </a:extLst>
            </p:cNvPr>
            <p:cNvSpPr/>
            <p:nvPr/>
          </p:nvSpPr>
          <p:spPr>
            <a:xfrm>
              <a:off x="1226551" y="2877125"/>
              <a:ext cx="64877" cy="125822"/>
            </a:xfrm>
            <a:custGeom>
              <a:avLst/>
              <a:gdLst>
                <a:gd name="connsiteX0" fmla="*/ 64192 w 64877"/>
                <a:gd name="connsiteY0" fmla="*/ 44750 h 125822"/>
                <a:gd name="connsiteX1" fmla="*/ 48708 w 64877"/>
                <a:gd name="connsiteY1" fmla="*/ 0 h 125822"/>
                <a:gd name="connsiteX2" fmla="*/ 5826 w 64877"/>
                <a:gd name="connsiteY2" fmla="*/ 75485 h 125822"/>
                <a:gd name="connsiteX3" fmla="*/ 12260 w 64877"/>
                <a:gd name="connsiteY3" fmla="*/ 125823 h 125822"/>
                <a:gd name="connsiteX4" fmla="*/ 64200 w 64877"/>
                <a:gd name="connsiteY4" fmla="*/ 44750 h 125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77" h="125822">
                  <a:moveTo>
                    <a:pt x="64192" y="44750"/>
                  </a:moveTo>
                  <a:cubicBezTo>
                    <a:pt x="62058" y="27107"/>
                    <a:pt x="56537" y="12221"/>
                    <a:pt x="48708" y="0"/>
                  </a:cubicBezTo>
                  <a:cubicBezTo>
                    <a:pt x="30791" y="24641"/>
                    <a:pt x="13630" y="53517"/>
                    <a:pt x="5826" y="75485"/>
                  </a:cubicBezTo>
                  <a:cubicBezTo>
                    <a:pt x="-3896" y="102842"/>
                    <a:pt x="-1248" y="117803"/>
                    <a:pt x="12260" y="125823"/>
                  </a:cubicBezTo>
                  <a:cubicBezTo>
                    <a:pt x="44847" y="114316"/>
                    <a:pt x="69314" y="87059"/>
                    <a:pt x="64200" y="44750"/>
                  </a:cubicBezTo>
                  <a:close/>
                </a:path>
              </a:pathLst>
            </a:custGeom>
            <a:solidFill>
              <a:srgbClr val="73C4B8"/>
            </a:solidFill>
            <a:ln w="567" cap="flat">
              <a:noFill/>
              <a:prstDash val="solid"/>
              <a:miter/>
            </a:ln>
          </p:spPr>
          <p:txBody>
            <a:bodyPr rtlCol="0" anchor="ctr"/>
            <a:lstStyle/>
            <a:p>
              <a:endParaRPr lang="en-GB"/>
            </a:p>
          </p:txBody>
        </p:sp>
        <p:sp>
          <p:nvSpPr>
            <p:cNvPr id="115" name="Freeform: Shape 114">
              <a:extLst>
                <a:ext uri="{FF2B5EF4-FFF2-40B4-BE49-F238E27FC236}">
                  <a16:creationId xmlns:a16="http://schemas.microsoft.com/office/drawing/2014/main" id="{999ED2E5-185A-CEC1-E95A-BEE325D7255F}"/>
                </a:ext>
              </a:extLst>
            </p:cNvPr>
            <p:cNvSpPr/>
            <p:nvPr/>
          </p:nvSpPr>
          <p:spPr>
            <a:xfrm>
              <a:off x="1342146" y="2853820"/>
              <a:ext cx="71076" cy="152249"/>
            </a:xfrm>
            <a:custGeom>
              <a:avLst/>
              <a:gdLst>
                <a:gd name="connsiteX0" fmla="*/ 68784 w 71076"/>
                <a:gd name="connsiteY0" fmla="*/ 140286 h 152249"/>
                <a:gd name="connsiteX1" fmla="*/ 12875 w 71076"/>
                <a:gd name="connsiteY1" fmla="*/ 0 h 152249"/>
                <a:gd name="connsiteX2" fmla="*/ 9446 w 71076"/>
                <a:gd name="connsiteY2" fmla="*/ 4110 h 152249"/>
                <a:gd name="connsiteX3" fmla="*/ 2306 w 71076"/>
                <a:gd name="connsiteY3" fmla="*/ 51782 h 152249"/>
                <a:gd name="connsiteX4" fmla="*/ 23743 w 71076"/>
                <a:gd name="connsiteY4" fmla="*/ 123681 h 152249"/>
                <a:gd name="connsiteX5" fmla="*/ 52735 w 71076"/>
                <a:gd name="connsiteY5" fmla="*/ 152249 h 152249"/>
                <a:gd name="connsiteX6" fmla="*/ 68792 w 71076"/>
                <a:gd name="connsiteY6" fmla="*/ 140286 h 15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76" h="152249">
                  <a:moveTo>
                    <a:pt x="68784" y="140286"/>
                  </a:moveTo>
                  <a:cubicBezTo>
                    <a:pt x="80723" y="110804"/>
                    <a:pt x="43652" y="40549"/>
                    <a:pt x="12875" y="0"/>
                  </a:cubicBezTo>
                  <a:cubicBezTo>
                    <a:pt x="11762" y="1337"/>
                    <a:pt x="10625" y="2690"/>
                    <a:pt x="9446" y="4110"/>
                  </a:cubicBezTo>
                  <a:cubicBezTo>
                    <a:pt x="-4411" y="20789"/>
                    <a:pt x="571" y="42425"/>
                    <a:pt x="2306" y="51782"/>
                  </a:cubicBezTo>
                  <a:cubicBezTo>
                    <a:pt x="4033" y="61139"/>
                    <a:pt x="10567" y="96117"/>
                    <a:pt x="23743" y="123681"/>
                  </a:cubicBezTo>
                  <a:cubicBezTo>
                    <a:pt x="31539" y="139987"/>
                    <a:pt x="43428" y="148148"/>
                    <a:pt x="52735" y="152249"/>
                  </a:cubicBezTo>
                  <a:cubicBezTo>
                    <a:pt x="59933" y="148696"/>
                    <a:pt x="67405" y="143698"/>
                    <a:pt x="68792" y="140286"/>
                  </a:cubicBezTo>
                  <a:close/>
                </a:path>
              </a:pathLst>
            </a:custGeom>
            <a:solidFill>
              <a:srgbClr val="9E87BE"/>
            </a:solidFill>
            <a:ln w="567" cap="flat">
              <a:no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825E8284-7769-48EB-2E50-B4586681D53F}"/>
                </a:ext>
              </a:extLst>
            </p:cNvPr>
            <p:cNvSpPr/>
            <p:nvPr/>
          </p:nvSpPr>
          <p:spPr>
            <a:xfrm>
              <a:off x="1151404" y="2724397"/>
              <a:ext cx="99038" cy="93793"/>
            </a:xfrm>
            <a:custGeom>
              <a:avLst/>
              <a:gdLst>
                <a:gd name="connsiteX0" fmla="*/ 98674 w 99038"/>
                <a:gd name="connsiteY0" fmla="*/ 46789 h 93793"/>
                <a:gd name="connsiteX1" fmla="*/ 32 w 99038"/>
                <a:gd name="connsiteY1" fmla="*/ 46789 h 93793"/>
                <a:gd name="connsiteX2" fmla="*/ 98674 w 99038"/>
                <a:gd name="connsiteY2" fmla="*/ 46789 h 93793"/>
              </a:gdLst>
              <a:ahLst/>
              <a:cxnLst>
                <a:cxn ang="0">
                  <a:pos x="connsiteX0" y="connsiteY0"/>
                </a:cxn>
                <a:cxn ang="0">
                  <a:pos x="connsiteX1" y="connsiteY1"/>
                </a:cxn>
                <a:cxn ang="0">
                  <a:pos x="connsiteX2" y="connsiteY2"/>
                </a:cxn>
              </a:cxnLst>
              <a:rect l="l" t="t" r="r" b="b"/>
              <a:pathLst>
                <a:path w="99038" h="93793">
                  <a:moveTo>
                    <a:pt x="98674" y="46789"/>
                  </a:moveTo>
                  <a:cubicBezTo>
                    <a:pt x="106096" y="108160"/>
                    <a:pt x="-2143" y="110751"/>
                    <a:pt x="32" y="46789"/>
                  </a:cubicBezTo>
                  <a:cubicBezTo>
                    <a:pt x="2108" y="-14441"/>
                    <a:pt x="90986" y="-16741"/>
                    <a:pt x="98674" y="46789"/>
                  </a:cubicBezTo>
                  <a:close/>
                </a:path>
              </a:pathLst>
            </a:custGeom>
            <a:solidFill>
              <a:srgbClr val="FFFFFF"/>
            </a:solidFill>
            <a:ln w="567" cap="flat">
              <a:no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AA190B84-5D5D-0366-EC14-0A86A9541C76}"/>
                </a:ext>
              </a:extLst>
            </p:cNvPr>
            <p:cNvSpPr/>
            <p:nvPr/>
          </p:nvSpPr>
          <p:spPr>
            <a:xfrm>
              <a:off x="1151404" y="2724397"/>
              <a:ext cx="99038" cy="93793"/>
            </a:xfrm>
            <a:custGeom>
              <a:avLst/>
              <a:gdLst>
                <a:gd name="connsiteX0" fmla="*/ 98674 w 99038"/>
                <a:gd name="connsiteY0" fmla="*/ 46789 h 93793"/>
                <a:gd name="connsiteX1" fmla="*/ 32 w 99038"/>
                <a:gd name="connsiteY1" fmla="*/ 46789 h 93793"/>
                <a:gd name="connsiteX2" fmla="*/ 98674 w 99038"/>
                <a:gd name="connsiteY2" fmla="*/ 46789 h 93793"/>
              </a:gdLst>
              <a:ahLst/>
              <a:cxnLst>
                <a:cxn ang="0">
                  <a:pos x="connsiteX0" y="connsiteY0"/>
                </a:cxn>
                <a:cxn ang="0">
                  <a:pos x="connsiteX1" y="connsiteY1"/>
                </a:cxn>
                <a:cxn ang="0">
                  <a:pos x="connsiteX2" y="connsiteY2"/>
                </a:cxn>
              </a:cxnLst>
              <a:rect l="l" t="t" r="r" b="b"/>
              <a:pathLst>
                <a:path w="99038" h="93793">
                  <a:moveTo>
                    <a:pt x="98674" y="46789"/>
                  </a:moveTo>
                  <a:cubicBezTo>
                    <a:pt x="106096" y="108160"/>
                    <a:pt x="-2143" y="110751"/>
                    <a:pt x="32" y="46789"/>
                  </a:cubicBezTo>
                  <a:cubicBezTo>
                    <a:pt x="2108" y="-14441"/>
                    <a:pt x="90986" y="-16741"/>
                    <a:pt x="98674" y="46789"/>
                  </a:cubicBezTo>
                  <a:close/>
                </a:path>
              </a:pathLst>
            </a:custGeom>
            <a:solidFill>
              <a:srgbClr val="DA4E64"/>
            </a:solidFill>
            <a:ln w="567" cap="flat">
              <a:no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D18C3D2F-EA49-B28F-68BE-F41EE61E120E}"/>
                </a:ext>
              </a:extLst>
            </p:cNvPr>
            <p:cNvSpPr/>
            <p:nvPr/>
          </p:nvSpPr>
          <p:spPr>
            <a:xfrm>
              <a:off x="1161150" y="2738187"/>
              <a:ext cx="77206" cy="73682"/>
            </a:xfrm>
            <a:custGeom>
              <a:avLst/>
              <a:gdLst>
                <a:gd name="connsiteX0" fmla="*/ 72307 w 77206"/>
                <a:gd name="connsiteY0" fmla="*/ 49014 h 73682"/>
                <a:gd name="connsiteX1" fmla="*/ 57653 w 77206"/>
                <a:gd name="connsiteY1" fmla="*/ 65785 h 73682"/>
                <a:gd name="connsiteX2" fmla="*/ 50521 w 77206"/>
                <a:gd name="connsiteY2" fmla="*/ 71638 h 73682"/>
                <a:gd name="connsiteX3" fmla="*/ 42052 w 77206"/>
                <a:gd name="connsiteY3" fmla="*/ 73672 h 73682"/>
                <a:gd name="connsiteX4" fmla="*/ 18756 w 77206"/>
                <a:gd name="connsiteY4" fmla="*/ 66590 h 73682"/>
                <a:gd name="connsiteX5" fmla="*/ 5605 w 77206"/>
                <a:gd name="connsiteY5" fmla="*/ 57566 h 73682"/>
                <a:gd name="connsiteX6" fmla="*/ 100 w 77206"/>
                <a:gd name="connsiteY6" fmla="*/ 43327 h 73682"/>
                <a:gd name="connsiteX7" fmla="*/ 2001 w 77206"/>
                <a:gd name="connsiteY7" fmla="*/ 28009 h 73682"/>
                <a:gd name="connsiteX8" fmla="*/ 5588 w 77206"/>
                <a:gd name="connsiteY8" fmla="*/ 18378 h 73682"/>
                <a:gd name="connsiteX9" fmla="*/ 8917 w 77206"/>
                <a:gd name="connsiteY9" fmla="*/ 12401 h 73682"/>
                <a:gd name="connsiteX10" fmla="*/ 38217 w 77206"/>
                <a:gd name="connsiteY10" fmla="*/ 163 h 73682"/>
                <a:gd name="connsiteX11" fmla="*/ 67707 w 77206"/>
                <a:gd name="connsiteY11" fmla="*/ 14352 h 73682"/>
                <a:gd name="connsiteX12" fmla="*/ 75345 w 77206"/>
                <a:gd name="connsiteY12" fmla="*/ 23617 h 73682"/>
                <a:gd name="connsiteX13" fmla="*/ 74756 w 77206"/>
                <a:gd name="connsiteY13" fmla="*/ 43485 h 73682"/>
                <a:gd name="connsiteX14" fmla="*/ 72315 w 77206"/>
                <a:gd name="connsiteY14" fmla="*/ 49031 h 7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206" h="73682">
                  <a:moveTo>
                    <a:pt x="72307" y="49014"/>
                  </a:moveTo>
                  <a:cubicBezTo>
                    <a:pt x="67715" y="54851"/>
                    <a:pt x="62817" y="60447"/>
                    <a:pt x="57653" y="65785"/>
                  </a:cubicBezTo>
                  <a:cubicBezTo>
                    <a:pt x="55502" y="68002"/>
                    <a:pt x="53261" y="70202"/>
                    <a:pt x="50521" y="71638"/>
                  </a:cubicBezTo>
                  <a:cubicBezTo>
                    <a:pt x="47922" y="72991"/>
                    <a:pt x="44975" y="73589"/>
                    <a:pt x="42052" y="73672"/>
                  </a:cubicBezTo>
                  <a:cubicBezTo>
                    <a:pt x="33850" y="73905"/>
                    <a:pt x="26095" y="70260"/>
                    <a:pt x="18756" y="66590"/>
                  </a:cubicBezTo>
                  <a:cubicBezTo>
                    <a:pt x="13965" y="64191"/>
                    <a:pt x="9067" y="61650"/>
                    <a:pt x="5605" y="57566"/>
                  </a:cubicBezTo>
                  <a:cubicBezTo>
                    <a:pt x="2259" y="53622"/>
                    <a:pt x="507" y="48483"/>
                    <a:pt x="100" y="43327"/>
                  </a:cubicBezTo>
                  <a:cubicBezTo>
                    <a:pt x="-307" y="38171"/>
                    <a:pt x="565" y="32982"/>
                    <a:pt x="2001" y="28009"/>
                  </a:cubicBezTo>
                  <a:cubicBezTo>
                    <a:pt x="2956" y="24713"/>
                    <a:pt x="4152" y="21492"/>
                    <a:pt x="5588" y="18378"/>
                  </a:cubicBezTo>
                  <a:cubicBezTo>
                    <a:pt x="6543" y="16303"/>
                    <a:pt x="7606" y="14269"/>
                    <a:pt x="8917" y="12401"/>
                  </a:cubicBezTo>
                  <a:cubicBezTo>
                    <a:pt x="15285" y="3318"/>
                    <a:pt x="27174" y="-908"/>
                    <a:pt x="38217" y="163"/>
                  </a:cubicBezTo>
                  <a:cubicBezTo>
                    <a:pt x="49259" y="1226"/>
                    <a:pt x="59438" y="6954"/>
                    <a:pt x="67707" y="14352"/>
                  </a:cubicBezTo>
                  <a:cubicBezTo>
                    <a:pt x="70712" y="17033"/>
                    <a:pt x="73544" y="20014"/>
                    <a:pt x="75345" y="23617"/>
                  </a:cubicBezTo>
                  <a:cubicBezTo>
                    <a:pt x="78749" y="30450"/>
                    <a:pt x="76831" y="36137"/>
                    <a:pt x="74756" y="43485"/>
                  </a:cubicBezTo>
                  <a:cubicBezTo>
                    <a:pt x="74241" y="45295"/>
                    <a:pt x="73411" y="47511"/>
                    <a:pt x="72315" y="49031"/>
                  </a:cubicBezTo>
                </a:path>
              </a:pathLst>
            </a:custGeom>
            <a:noFill/>
            <a:ln w="2964" cap="flat">
              <a:solidFill>
                <a:srgbClr val="011E41"/>
              </a:solidFill>
              <a:prstDash val="solid"/>
              <a:miter/>
            </a:ln>
          </p:spPr>
          <p:txBody>
            <a:bodyPr rtlCol="0" anchor="ctr"/>
            <a:lstStyle/>
            <a:p>
              <a:endParaRPr lang="en-GB"/>
            </a:p>
          </p:txBody>
        </p:sp>
        <p:sp>
          <p:nvSpPr>
            <p:cNvPr id="119" name="Freeform: Shape 118">
              <a:extLst>
                <a:ext uri="{FF2B5EF4-FFF2-40B4-BE49-F238E27FC236}">
                  <a16:creationId xmlns:a16="http://schemas.microsoft.com/office/drawing/2014/main" id="{7571C5D6-61D4-331E-E373-1618C4B59F39}"/>
                </a:ext>
              </a:extLst>
            </p:cNvPr>
            <p:cNvSpPr/>
            <p:nvPr/>
          </p:nvSpPr>
          <p:spPr>
            <a:xfrm>
              <a:off x="1539715" y="2709222"/>
              <a:ext cx="85008" cy="84752"/>
            </a:xfrm>
            <a:custGeom>
              <a:avLst/>
              <a:gdLst>
                <a:gd name="connsiteX0" fmla="*/ 20110 w 85008"/>
                <a:gd name="connsiteY0" fmla="*/ 79291 h 84752"/>
                <a:gd name="connsiteX1" fmla="*/ 64711 w 85008"/>
                <a:gd name="connsiteY1" fmla="*/ 5856 h 84752"/>
                <a:gd name="connsiteX2" fmla="*/ 20110 w 85008"/>
                <a:gd name="connsiteY2" fmla="*/ 79291 h 84752"/>
              </a:gdLst>
              <a:ahLst/>
              <a:cxnLst>
                <a:cxn ang="0">
                  <a:pos x="connsiteX0" y="connsiteY0"/>
                </a:cxn>
                <a:cxn ang="0">
                  <a:pos x="connsiteX1" y="connsiteY1"/>
                </a:cxn>
                <a:cxn ang="0">
                  <a:pos x="connsiteX2" y="connsiteY2"/>
                </a:cxn>
              </a:cxnLst>
              <a:rect l="l" t="t" r="r" b="b"/>
              <a:pathLst>
                <a:path w="85008" h="84752">
                  <a:moveTo>
                    <a:pt x="20110" y="79291"/>
                  </a:moveTo>
                  <a:cubicBezTo>
                    <a:pt x="-29787" y="54442"/>
                    <a:pt x="23946" y="-21492"/>
                    <a:pt x="64711" y="5856"/>
                  </a:cubicBezTo>
                  <a:cubicBezTo>
                    <a:pt x="110997" y="36907"/>
                    <a:pt x="70398" y="104331"/>
                    <a:pt x="20110" y="79291"/>
                  </a:cubicBezTo>
                  <a:close/>
                </a:path>
              </a:pathLst>
            </a:custGeom>
            <a:solidFill>
              <a:srgbClr val="D06542"/>
            </a:solidFill>
            <a:ln w="567" cap="flat">
              <a:noFill/>
              <a:prstDash val="solid"/>
              <a:miter/>
            </a:ln>
          </p:spPr>
          <p:txBody>
            <a:bodyPr rtlCol="0" anchor="ctr"/>
            <a:lstStyle/>
            <a:p>
              <a:endParaRPr lang="en-GB"/>
            </a:p>
          </p:txBody>
        </p:sp>
        <p:sp>
          <p:nvSpPr>
            <p:cNvPr id="120" name="Freeform: Shape 119">
              <a:extLst>
                <a:ext uri="{FF2B5EF4-FFF2-40B4-BE49-F238E27FC236}">
                  <a16:creationId xmlns:a16="http://schemas.microsoft.com/office/drawing/2014/main" id="{F0A37F7F-78CF-4586-6A74-3636AD313D3B}"/>
                </a:ext>
              </a:extLst>
            </p:cNvPr>
            <p:cNvSpPr/>
            <p:nvPr/>
          </p:nvSpPr>
          <p:spPr>
            <a:xfrm>
              <a:off x="1550306" y="2720639"/>
              <a:ext cx="66281" cy="64317"/>
            </a:xfrm>
            <a:custGeom>
              <a:avLst/>
              <a:gdLst>
                <a:gd name="connsiteX0" fmla="*/ 38096 w 66281"/>
                <a:gd name="connsiteY0" fmla="*/ 932 h 64317"/>
                <a:gd name="connsiteX1" fmla="*/ 55307 w 66281"/>
                <a:gd name="connsiteY1" fmla="*/ 9550 h 64317"/>
                <a:gd name="connsiteX2" fmla="*/ 61750 w 66281"/>
                <a:gd name="connsiteY2" fmla="*/ 14241 h 64317"/>
                <a:gd name="connsiteX3" fmla="*/ 65295 w 66281"/>
                <a:gd name="connsiteY3" fmla="*/ 20883 h 64317"/>
                <a:gd name="connsiteX4" fmla="*/ 64432 w 66281"/>
                <a:gd name="connsiteY4" fmla="*/ 41904 h 64317"/>
                <a:gd name="connsiteX5" fmla="*/ 59741 w 66281"/>
                <a:gd name="connsiteY5" fmla="*/ 54864 h 64317"/>
                <a:gd name="connsiteX6" fmla="*/ 49022 w 66281"/>
                <a:gd name="connsiteY6" fmla="*/ 62561 h 64317"/>
                <a:gd name="connsiteX7" fmla="*/ 35797 w 66281"/>
                <a:gd name="connsiteY7" fmla="*/ 64296 h 64317"/>
                <a:gd name="connsiteX8" fmla="*/ 26963 w 66281"/>
                <a:gd name="connsiteY8" fmla="*/ 63391 h 64317"/>
                <a:gd name="connsiteX9" fmla="*/ 21234 w 66281"/>
                <a:gd name="connsiteY9" fmla="*/ 61905 h 64317"/>
                <a:gd name="connsiteX10" fmla="*/ 345 w 66281"/>
                <a:gd name="connsiteY10" fmla="*/ 43880 h 64317"/>
                <a:gd name="connsiteX11" fmla="*/ 7975 w 66281"/>
                <a:gd name="connsiteY11" fmla="*/ 16242 h 64317"/>
                <a:gd name="connsiteX12" fmla="*/ 14360 w 66281"/>
                <a:gd name="connsiteY12" fmla="*/ 5714 h 64317"/>
                <a:gd name="connsiteX13" fmla="*/ 32932 w 66281"/>
                <a:gd name="connsiteY13" fmla="*/ 77 h 64317"/>
                <a:gd name="connsiteX14" fmla="*/ 38105 w 66281"/>
                <a:gd name="connsiteY14" fmla="*/ 907 h 6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281" h="64317">
                  <a:moveTo>
                    <a:pt x="38096" y="932"/>
                  </a:moveTo>
                  <a:cubicBezTo>
                    <a:pt x="46249" y="1646"/>
                    <a:pt x="49720" y="6387"/>
                    <a:pt x="55307" y="9550"/>
                  </a:cubicBezTo>
                  <a:cubicBezTo>
                    <a:pt x="57632" y="10870"/>
                    <a:pt x="59957" y="12265"/>
                    <a:pt x="61750" y="14241"/>
                  </a:cubicBezTo>
                  <a:cubicBezTo>
                    <a:pt x="63452" y="16117"/>
                    <a:pt x="64590" y="18450"/>
                    <a:pt x="65295" y="20883"/>
                  </a:cubicBezTo>
                  <a:cubicBezTo>
                    <a:pt x="67271" y="27691"/>
                    <a:pt x="65910" y="34972"/>
                    <a:pt x="64432" y="41904"/>
                  </a:cubicBezTo>
                  <a:cubicBezTo>
                    <a:pt x="63469" y="46429"/>
                    <a:pt x="62398" y="51078"/>
                    <a:pt x="59741" y="54864"/>
                  </a:cubicBezTo>
                  <a:cubicBezTo>
                    <a:pt x="57167" y="58526"/>
                    <a:pt x="53248" y="61108"/>
                    <a:pt x="49022" y="62561"/>
                  </a:cubicBezTo>
                  <a:cubicBezTo>
                    <a:pt x="44797" y="64022"/>
                    <a:pt x="40263" y="64420"/>
                    <a:pt x="35797" y="64296"/>
                  </a:cubicBezTo>
                  <a:cubicBezTo>
                    <a:pt x="32833" y="64213"/>
                    <a:pt x="29877" y="63914"/>
                    <a:pt x="26963" y="63391"/>
                  </a:cubicBezTo>
                  <a:cubicBezTo>
                    <a:pt x="25020" y="63042"/>
                    <a:pt x="23086" y="62594"/>
                    <a:pt x="21234" y="61905"/>
                  </a:cubicBezTo>
                  <a:cubicBezTo>
                    <a:pt x="12251" y="58551"/>
                    <a:pt x="1856" y="53353"/>
                    <a:pt x="345" y="43880"/>
                  </a:cubicBezTo>
                  <a:cubicBezTo>
                    <a:pt x="-1265" y="33743"/>
                    <a:pt x="3010" y="25175"/>
                    <a:pt x="7975" y="16242"/>
                  </a:cubicBezTo>
                  <a:cubicBezTo>
                    <a:pt x="8922" y="14540"/>
                    <a:pt x="13065" y="7175"/>
                    <a:pt x="14360" y="5714"/>
                  </a:cubicBezTo>
                  <a:cubicBezTo>
                    <a:pt x="19914" y="-529"/>
                    <a:pt x="25527" y="-89"/>
                    <a:pt x="32932" y="77"/>
                  </a:cubicBezTo>
                  <a:cubicBezTo>
                    <a:pt x="34551" y="110"/>
                    <a:pt x="36594" y="326"/>
                    <a:pt x="38105" y="907"/>
                  </a:cubicBezTo>
                </a:path>
              </a:pathLst>
            </a:custGeom>
            <a:noFill/>
            <a:ln w="2964" cap="flat">
              <a:solidFill>
                <a:srgbClr val="011E41"/>
              </a:solidFill>
              <a:prstDash val="solid"/>
              <a:miter/>
            </a:ln>
          </p:spPr>
          <p:txBody>
            <a:bodyPr rtlCol="0" anchor="ctr"/>
            <a:lstStyle/>
            <a:p>
              <a:endParaRPr lang="en-GB"/>
            </a:p>
          </p:txBody>
        </p:sp>
        <p:sp>
          <p:nvSpPr>
            <p:cNvPr id="121" name="Freeform: Shape 120">
              <a:extLst>
                <a:ext uri="{FF2B5EF4-FFF2-40B4-BE49-F238E27FC236}">
                  <a16:creationId xmlns:a16="http://schemas.microsoft.com/office/drawing/2014/main" id="{A04A8880-63BA-D41C-12A5-C39F09788B2D}"/>
                </a:ext>
              </a:extLst>
            </p:cNvPr>
            <p:cNvSpPr/>
            <p:nvPr/>
          </p:nvSpPr>
          <p:spPr>
            <a:xfrm>
              <a:off x="1393920" y="2696133"/>
              <a:ext cx="89353" cy="89879"/>
            </a:xfrm>
            <a:custGeom>
              <a:avLst/>
              <a:gdLst>
                <a:gd name="connsiteX0" fmla="*/ 48417 w 89353"/>
                <a:gd name="connsiteY0" fmla="*/ 8 h 89879"/>
                <a:gd name="connsiteX1" fmla="*/ 40704 w 89353"/>
                <a:gd name="connsiteY1" fmla="*/ 89126 h 89879"/>
                <a:gd name="connsiteX2" fmla="*/ 48417 w 89353"/>
                <a:gd name="connsiteY2" fmla="*/ 8 h 89879"/>
              </a:gdLst>
              <a:ahLst/>
              <a:cxnLst>
                <a:cxn ang="0">
                  <a:pos x="connsiteX0" y="connsiteY0"/>
                </a:cxn>
                <a:cxn ang="0">
                  <a:pos x="connsiteX1" y="connsiteY1"/>
                </a:cxn>
                <a:cxn ang="0">
                  <a:pos x="connsiteX2" y="connsiteY2"/>
                </a:cxn>
              </a:cxnLst>
              <a:rect l="l" t="t" r="r" b="b"/>
              <a:pathLst>
                <a:path w="89353" h="89879">
                  <a:moveTo>
                    <a:pt x="48417" y="8"/>
                  </a:moveTo>
                  <a:cubicBezTo>
                    <a:pt x="107323" y="905"/>
                    <a:pt x="100822" y="99421"/>
                    <a:pt x="40704" y="89126"/>
                  </a:cubicBezTo>
                  <a:cubicBezTo>
                    <a:pt x="-16840" y="79271"/>
                    <a:pt x="-12564" y="-922"/>
                    <a:pt x="48417" y="8"/>
                  </a:cubicBezTo>
                  <a:close/>
                </a:path>
              </a:pathLst>
            </a:custGeom>
            <a:solidFill>
              <a:srgbClr val="41B29F"/>
            </a:solidFill>
            <a:ln w="567" cap="flat">
              <a:noFill/>
              <a:prstDash val="solid"/>
              <a:miter/>
            </a:ln>
          </p:spPr>
          <p:txBody>
            <a:bodyPr rtlCol="0" anchor="ctr"/>
            <a:lstStyle/>
            <a:p>
              <a:endParaRPr lang="en-GB"/>
            </a:p>
          </p:txBody>
        </p:sp>
        <p:sp>
          <p:nvSpPr>
            <p:cNvPr id="122" name="Freeform: Shape 121">
              <a:extLst>
                <a:ext uri="{FF2B5EF4-FFF2-40B4-BE49-F238E27FC236}">
                  <a16:creationId xmlns:a16="http://schemas.microsoft.com/office/drawing/2014/main" id="{4F7454EC-70EE-C4C5-ECCF-3A3F8C1FEA54}"/>
                </a:ext>
              </a:extLst>
            </p:cNvPr>
            <p:cNvSpPr/>
            <p:nvPr/>
          </p:nvSpPr>
          <p:spPr>
            <a:xfrm>
              <a:off x="1404573" y="2705061"/>
              <a:ext cx="71471" cy="71566"/>
            </a:xfrm>
            <a:custGeom>
              <a:avLst/>
              <a:gdLst>
                <a:gd name="connsiteX0" fmla="*/ 57890 w 71471"/>
                <a:gd name="connsiteY0" fmla="*/ 6921 h 71566"/>
                <a:gd name="connsiteX1" fmla="*/ 68011 w 71471"/>
                <a:gd name="connsiteY1" fmla="*/ 25145 h 71566"/>
                <a:gd name="connsiteX2" fmla="*/ 71249 w 71471"/>
                <a:gd name="connsiteY2" fmla="*/ 33314 h 71566"/>
                <a:gd name="connsiteX3" fmla="*/ 70634 w 71471"/>
                <a:gd name="connsiteY3" fmla="*/ 41592 h 71566"/>
                <a:gd name="connsiteX4" fmla="*/ 59659 w 71471"/>
                <a:gd name="connsiteY4" fmla="*/ 60903 h 71566"/>
                <a:gd name="connsiteX5" fmla="*/ 45412 w 71471"/>
                <a:gd name="connsiteY5" fmla="*/ 69978 h 71566"/>
                <a:gd name="connsiteX6" fmla="*/ 30891 w 71471"/>
                <a:gd name="connsiteY6" fmla="*/ 70833 h 71566"/>
                <a:gd name="connsiteX7" fmla="*/ 17540 w 71471"/>
                <a:gd name="connsiteY7" fmla="*/ 64648 h 71566"/>
                <a:gd name="connsiteX8" fmla="*/ 9844 w 71471"/>
                <a:gd name="connsiteY8" fmla="*/ 58595 h 71566"/>
                <a:gd name="connsiteX9" fmla="*/ 1699 w 71471"/>
                <a:gd name="connsiteY9" fmla="*/ 46939 h 71566"/>
                <a:gd name="connsiteX10" fmla="*/ 2803 w 71471"/>
                <a:gd name="connsiteY10" fmla="*/ 23684 h 71566"/>
                <a:gd name="connsiteX11" fmla="*/ 18578 w 71471"/>
                <a:gd name="connsiteY11" fmla="*/ 4787 h 71566"/>
                <a:gd name="connsiteX12" fmla="*/ 29122 w 71471"/>
                <a:gd name="connsiteY12" fmla="*/ 1425 h 71566"/>
                <a:gd name="connsiteX13" fmla="*/ 47437 w 71471"/>
                <a:gd name="connsiteY13" fmla="*/ 1001 h 71566"/>
                <a:gd name="connsiteX14" fmla="*/ 57907 w 71471"/>
                <a:gd name="connsiteY14" fmla="*/ 6921 h 71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471" h="71566">
                  <a:moveTo>
                    <a:pt x="57890" y="6921"/>
                  </a:moveTo>
                  <a:cubicBezTo>
                    <a:pt x="63544" y="12085"/>
                    <a:pt x="64673" y="18901"/>
                    <a:pt x="68011" y="25145"/>
                  </a:cubicBezTo>
                  <a:cubicBezTo>
                    <a:pt x="69397" y="27743"/>
                    <a:pt x="70742" y="30417"/>
                    <a:pt x="71249" y="33314"/>
                  </a:cubicBezTo>
                  <a:cubicBezTo>
                    <a:pt x="71722" y="36062"/>
                    <a:pt x="71407" y="38910"/>
                    <a:pt x="70634" y="41592"/>
                  </a:cubicBezTo>
                  <a:cubicBezTo>
                    <a:pt x="68459" y="49097"/>
                    <a:pt x="65122" y="55316"/>
                    <a:pt x="59659" y="60903"/>
                  </a:cubicBezTo>
                  <a:cubicBezTo>
                    <a:pt x="56089" y="64548"/>
                    <a:pt x="50127" y="68018"/>
                    <a:pt x="45412" y="69978"/>
                  </a:cubicBezTo>
                  <a:cubicBezTo>
                    <a:pt x="40862" y="71871"/>
                    <a:pt x="35689" y="71962"/>
                    <a:pt x="30891" y="70833"/>
                  </a:cubicBezTo>
                  <a:cubicBezTo>
                    <a:pt x="26092" y="69704"/>
                    <a:pt x="21633" y="67396"/>
                    <a:pt x="17540" y="64648"/>
                  </a:cubicBezTo>
                  <a:cubicBezTo>
                    <a:pt x="14825" y="62829"/>
                    <a:pt x="12252" y="60804"/>
                    <a:pt x="9844" y="58595"/>
                  </a:cubicBezTo>
                  <a:cubicBezTo>
                    <a:pt x="8242" y="57126"/>
                    <a:pt x="2197" y="49056"/>
                    <a:pt x="1699" y="46939"/>
                  </a:cubicBezTo>
                  <a:cubicBezTo>
                    <a:pt x="-127" y="39209"/>
                    <a:pt x="-1373" y="33397"/>
                    <a:pt x="2803" y="23684"/>
                  </a:cubicBezTo>
                  <a:cubicBezTo>
                    <a:pt x="6980" y="13970"/>
                    <a:pt x="9454" y="10134"/>
                    <a:pt x="18578" y="4787"/>
                  </a:cubicBezTo>
                  <a:cubicBezTo>
                    <a:pt x="21891" y="2845"/>
                    <a:pt x="25328" y="2006"/>
                    <a:pt x="29122" y="1425"/>
                  </a:cubicBezTo>
                  <a:cubicBezTo>
                    <a:pt x="36312" y="329"/>
                    <a:pt x="40322" y="-925"/>
                    <a:pt x="47437" y="1001"/>
                  </a:cubicBezTo>
                  <a:cubicBezTo>
                    <a:pt x="49164" y="1466"/>
                    <a:pt x="56844" y="5485"/>
                    <a:pt x="57907" y="6921"/>
                  </a:cubicBezTo>
                  <a:close/>
                </a:path>
              </a:pathLst>
            </a:custGeom>
            <a:noFill/>
            <a:ln w="2964" cap="flat">
              <a:solidFill>
                <a:srgbClr val="011E41"/>
              </a:solidFill>
              <a:prstDash val="solid"/>
              <a:miter/>
            </a:ln>
          </p:spPr>
          <p:txBody>
            <a:bodyPr rtlCol="0" anchor="ctr"/>
            <a:lstStyle/>
            <a:p>
              <a:endParaRPr lang="en-GB"/>
            </a:p>
          </p:txBody>
        </p:sp>
        <p:sp>
          <p:nvSpPr>
            <p:cNvPr id="123" name="Freeform: Shape 122">
              <a:extLst>
                <a:ext uri="{FF2B5EF4-FFF2-40B4-BE49-F238E27FC236}">
                  <a16:creationId xmlns:a16="http://schemas.microsoft.com/office/drawing/2014/main" id="{3AF88743-FB53-FE40-0F92-4602F4D33BF8}"/>
                </a:ext>
              </a:extLst>
            </p:cNvPr>
            <p:cNvSpPr/>
            <p:nvPr/>
          </p:nvSpPr>
          <p:spPr>
            <a:xfrm>
              <a:off x="1358063" y="2814598"/>
              <a:ext cx="194140" cy="179779"/>
            </a:xfrm>
            <a:custGeom>
              <a:avLst/>
              <a:gdLst>
                <a:gd name="connsiteX0" fmla="*/ 44215 w 194140"/>
                <a:gd name="connsiteY0" fmla="*/ 18416 h 179779"/>
                <a:gd name="connsiteX1" fmla="*/ 110319 w 194140"/>
                <a:gd name="connsiteY1" fmla="*/ 9806 h 179779"/>
                <a:gd name="connsiteX2" fmla="*/ 194141 w 194140"/>
                <a:gd name="connsiteY2" fmla="*/ 92689 h 179779"/>
                <a:gd name="connsiteX3" fmla="*/ 148394 w 194140"/>
                <a:gd name="connsiteY3" fmla="*/ 171695 h 179779"/>
                <a:gd name="connsiteX4" fmla="*/ 57059 w 194140"/>
                <a:gd name="connsiteY4" fmla="*/ 175904 h 179779"/>
                <a:gd name="connsiteX5" fmla="*/ 35863 w 194140"/>
                <a:gd name="connsiteY5" fmla="*/ 169769 h 179779"/>
                <a:gd name="connsiteX6" fmla="*/ 412 w 194140"/>
                <a:gd name="connsiteY6" fmla="*/ 83191 h 179779"/>
                <a:gd name="connsiteX7" fmla="*/ 44215 w 194140"/>
                <a:gd name="connsiteY7" fmla="*/ 18408 h 17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140" h="179779">
                  <a:moveTo>
                    <a:pt x="44215" y="18416"/>
                  </a:moveTo>
                  <a:cubicBezTo>
                    <a:pt x="55573" y="4111"/>
                    <a:pt x="86251" y="-10061"/>
                    <a:pt x="110319" y="9806"/>
                  </a:cubicBezTo>
                  <a:cubicBezTo>
                    <a:pt x="133234" y="36731"/>
                    <a:pt x="192497" y="54100"/>
                    <a:pt x="194141" y="92689"/>
                  </a:cubicBezTo>
                  <a:cubicBezTo>
                    <a:pt x="188130" y="127053"/>
                    <a:pt x="165331" y="152873"/>
                    <a:pt x="148394" y="171695"/>
                  </a:cubicBezTo>
                  <a:cubicBezTo>
                    <a:pt x="135194" y="186357"/>
                    <a:pt x="74013" y="176767"/>
                    <a:pt x="57059" y="175904"/>
                  </a:cubicBezTo>
                  <a:cubicBezTo>
                    <a:pt x="52866" y="175688"/>
                    <a:pt x="43335" y="176485"/>
                    <a:pt x="35863" y="169769"/>
                  </a:cubicBezTo>
                  <a:cubicBezTo>
                    <a:pt x="16992" y="152807"/>
                    <a:pt x="4131" y="99887"/>
                    <a:pt x="412" y="83191"/>
                  </a:cubicBezTo>
                  <a:cubicBezTo>
                    <a:pt x="-4246" y="62286"/>
                    <a:pt x="31911" y="26735"/>
                    <a:pt x="44215" y="18408"/>
                  </a:cubicBezTo>
                  <a:close/>
                </a:path>
              </a:pathLst>
            </a:custGeom>
            <a:noFill/>
            <a:ln w="2964" cap="flat">
              <a:solidFill>
                <a:srgbClr val="011E41"/>
              </a:solidFill>
              <a:prstDash val="solid"/>
              <a:miter/>
            </a:ln>
          </p:spPr>
          <p:txBody>
            <a:bodyPr rtlCol="0" anchor="ctr"/>
            <a:lstStyle/>
            <a:p>
              <a:endParaRPr lang="en-GB"/>
            </a:p>
          </p:txBody>
        </p:sp>
        <p:sp>
          <p:nvSpPr>
            <p:cNvPr id="124" name="Freeform: Shape 123">
              <a:extLst>
                <a:ext uri="{FF2B5EF4-FFF2-40B4-BE49-F238E27FC236}">
                  <a16:creationId xmlns:a16="http://schemas.microsoft.com/office/drawing/2014/main" id="{5B2C4732-F33B-ACD8-6A40-CBE02E1DAF12}"/>
                </a:ext>
              </a:extLst>
            </p:cNvPr>
            <p:cNvSpPr/>
            <p:nvPr/>
          </p:nvSpPr>
          <p:spPr>
            <a:xfrm>
              <a:off x="1128627" y="2847568"/>
              <a:ext cx="144576" cy="149008"/>
            </a:xfrm>
            <a:custGeom>
              <a:avLst/>
              <a:gdLst>
                <a:gd name="connsiteX0" fmla="*/ 84190 w 144576"/>
                <a:gd name="connsiteY0" fmla="*/ 148870 h 149008"/>
                <a:gd name="connsiteX1" fmla="*/ 40004 w 144576"/>
                <a:gd name="connsiteY1" fmla="*/ 139381 h 149008"/>
                <a:gd name="connsiteX2" fmla="*/ 22602 w 144576"/>
                <a:gd name="connsiteY2" fmla="*/ 132498 h 149008"/>
                <a:gd name="connsiteX3" fmla="*/ 10647 w 144576"/>
                <a:gd name="connsiteY3" fmla="*/ 119472 h 149008"/>
                <a:gd name="connsiteX4" fmla="*/ 269 w 144576"/>
                <a:gd name="connsiteY4" fmla="*/ 71168 h 149008"/>
                <a:gd name="connsiteX5" fmla="*/ 3324 w 144576"/>
                <a:gd name="connsiteY5" fmla="*/ 38947 h 149008"/>
                <a:gd name="connsiteX6" fmla="*/ 23167 w 144576"/>
                <a:gd name="connsiteY6" fmla="*/ 15152 h 149008"/>
                <a:gd name="connsiteX7" fmla="*/ 52217 w 144576"/>
                <a:gd name="connsiteY7" fmla="*/ 3437 h 149008"/>
                <a:gd name="connsiteX8" fmla="*/ 72840 w 144576"/>
                <a:gd name="connsiteY8" fmla="*/ 307 h 149008"/>
                <a:gd name="connsiteX9" fmla="*/ 86730 w 144576"/>
                <a:gd name="connsiteY9" fmla="*/ 324 h 149008"/>
                <a:gd name="connsiteX10" fmla="*/ 137309 w 144576"/>
                <a:gd name="connsiteY10" fmla="*/ 40250 h 149008"/>
                <a:gd name="connsiteX11" fmla="*/ 141186 w 144576"/>
                <a:gd name="connsiteY11" fmla="*/ 106545 h 149008"/>
                <a:gd name="connsiteX12" fmla="*/ 132261 w 144576"/>
                <a:gd name="connsiteY12" fmla="*/ 129219 h 149008"/>
                <a:gd name="connsiteX13" fmla="*/ 96436 w 144576"/>
                <a:gd name="connsiteY13" fmla="*/ 147733 h 149008"/>
                <a:gd name="connsiteX14" fmla="*/ 84190 w 144576"/>
                <a:gd name="connsiteY14" fmla="*/ 148870 h 14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4576" h="149008">
                  <a:moveTo>
                    <a:pt x="84190" y="148870"/>
                  </a:moveTo>
                  <a:cubicBezTo>
                    <a:pt x="69312" y="146471"/>
                    <a:pt x="54558" y="143308"/>
                    <a:pt x="40004" y="139381"/>
                  </a:cubicBezTo>
                  <a:cubicBezTo>
                    <a:pt x="33952" y="137754"/>
                    <a:pt x="27833" y="135944"/>
                    <a:pt x="22602" y="132498"/>
                  </a:cubicBezTo>
                  <a:cubicBezTo>
                    <a:pt x="17637" y="129227"/>
                    <a:pt x="13677" y="124586"/>
                    <a:pt x="10647" y="119472"/>
                  </a:cubicBezTo>
                  <a:cubicBezTo>
                    <a:pt x="2162" y="105150"/>
                    <a:pt x="983" y="87798"/>
                    <a:pt x="269" y="71168"/>
                  </a:cubicBezTo>
                  <a:cubicBezTo>
                    <a:pt x="-196" y="60309"/>
                    <a:pt x="-504" y="49117"/>
                    <a:pt x="3324" y="38947"/>
                  </a:cubicBezTo>
                  <a:cubicBezTo>
                    <a:pt x="7018" y="29125"/>
                    <a:pt x="14416" y="20955"/>
                    <a:pt x="23167" y="15152"/>
                  </a:cubicBezTo>
                  <a:cubicBezTo>
                    <a:pt x="31917" y="9357"/>
                    <a:pt x="41988" y="5787"/>
                    <a:pt x="52217" y="3437"/>
                  </a:cubicBezTo>
                  <a:cubicBezTo>
                    <a:pt x="59000" y="1877"/>
                    <a:pt x="65899" y="830"/>
                    <a:pt x="72840" y="307"/>
                  </a:cubicBezTo>
                  <a:cubicBezTo>
                    <a:pt x="77465" y="-41"/>
                    <a:pt x="82114" y="-166"/>
                    <a:pt x="86730" y="324"/>
                  </a:cubicBezTo>
                  <a:cubicBezTo>
                    <a:pt x="109122" y="2674"/>
                    <a:pt x="128326" y="19611"/>
                    <a:pt x="137309" y="40250"/>
                  </a:cubicBezTo>
                  <a:cubicBezTo>
                    <a:pt x="146292" y="60890"/>
                    <a:pt x="146159" y="84585"/>
                    <a:pt x="141186" y="106545"/>
                  </a:cubicBezTo>
                  <a:cubicBezTo>
                    <a:pt x="139376" y="114515"/>
                    <a:pt x="136894" y="122485"/>
                    <a:pt x="132261" y="129219"/>
                  </a:cubicBezTo>
                  <a:cubicBezTo>
                    <a:pt x="123485" y="141988"/>
                    <a:pt x="111513" y="144196"/>
                    <a:pt x="96436" y="147733"/>
                  </a:cubicBezTo>
                  <a:cubicBezTo>
                    <a:pt x="92725" y="148605"/>
                    <a:pt x="87976" y="149319"/>
                    <a:pt x="84190" y="148870"/>
                  </a:cubicBezTo>
                </a:path>
              </a:pathLst>
            </a:custGeom>
            <a:noFill/>
            <a:ln w="2964" cap="flat">
              <a:solidFill>
                <a:srgbClr val="011E41"/>
              </a:solidFill>
              <a:prstDash val="solid"/>
              <a:miter/>
            </a:ln>
          </p:spPr>
          <p:txBody>
            <a:bodyPr rtlCol="0" anchor="ctr"/>
            <a:lstStyle/>
            <a:p>
              <a:endParaRPr lang="en-GB"/>
            </a:p>
          </p:txBody>
        </p:sp>
        <p:sp>
          <p:nvSpPr>
            <p:cNvPr id="125" name="Freeform: Shape 124">
              <a:extLst>
                <a:ext uri="{FF2B5EF4-FFF2-40B4-BE49-F238E27FC236}">
                  <a16:creationId xmlns:a16="http://schemas.microsoft.com/office/drawing/2014/main" id="{4EB12AB1-8F48-2975-C519-2DDA2151BC0F}"/>
                </a:ext>
              </a:extLst>
            </p:cNvPr>
            <p:cNvSpPr/>
            <p:nvPr/>
          </p:nvSpPr>
          <p:spPr>
            <a:xfrm>
              <a:off x="1272577" y="2718929"/>
              <a:ext cx="99019" cy="95076"/>
            </a:xfrm>
            <a:custGeom>
              <a:avLst/>
              <a:gdLst>
                <a:gd name="connsiteX0" fmla="*/ 98641 w 99019"/>
                <a:gd name="connsiteY0" fmla="*/ 47243 h 95076"/>
                <a:gd name="connsiteX1" fmla="*/ 0 w 99019"/>
                <a:gd name="connsiteY1" fmla="*/ 47243 h 95076"/>
                <a:gd name="connsiteX2" fmla="*/ 98641 w 99019"/>
                <a:gd name="connsiteY2" fmla="*/ 47243 h 95076"/>
              </a:gdLst>
              <a:ahLst/>
              <a:cxnLst>
                <a:cxn ang="0">
                  <a:pos x="connsiteX0" y="connsiteY0"/>
                </a:cxn>
                <a:cxn ang="0">
                  <a:pos x="connsiteX1" y="connsiteY1"/>
                </a:cxn>
                <a:cxn ang="0">
                  <a:pos x="connsiteX2" y="connsiteY2"/>
                </a:cxn>
              </a:cxnLst>
              <a:rect l="l" t="t" r="r" b="b"/>
              <a:pathLst>
                <a:path w="99019" h="95076">
                  <a:moveTo>
                    <a:pt x="98641" y="47243"/>
                  </a:moveTo>
                  <a:cubicBezTo>
                    <a:pt x="106130" y="110797"/>
                    <a:pt x="8" y="111246"/>
                    <a:pt x="0" y="47243"/>
                  </a:cubicBezTo>
                  <a:cubicBezTo>
                    <a:pt x="0" y="-8300"/>
                    <a:pt x="90389" y="-22780"/>
                    <a:pt x="98641" y="47243"/>
                  </a:cubicBezTo>
                  <a:close/>
                </a:path>
              </a:pathLst>
            </a:custGeom>
            <a:solidFill>
              <a:srgbClr val="5D85C4"/>
            </a:solidFill>
            <a:ln w="567" cap="flat">
              <a:noFill/>
              <a:prstDash val="solid"/>
              <a:miter/>
            </a:ln>
          </p:spPr>
          <p:txBody>
            <a:bodyPr rtlCol="0" anchor="ctr"/>
            <a:lstStyle/>
            <a:p>
              <a:endParaRPr lang="en-GB"/>
            </a:p>
          </p:txBody>
        </p:sp>
        <p:sp>
          <p:nvSpPr>
            <p:cNvPr id="126" name="Freeform: Shape 125">
              <a:extLst>
                <a:ext uri="{FF2B5EF4-FFF2-40B4-BE49-F238E27FC236}">
                  <a16:creationId xmlns:a16="http://schemas.microsoft.com/office/drawing/2014/main" id="{17E35A40-B624-123E-1407-F5C18A4152E2}"/>
                </a:ext>
              </a:extLst>
            </p:cNvPr>
            <p:cNvSpPr/>
            <p:nvPr/>
          </p:nvSpPr>
          <p:spPr>
            <a:xfrm>
              <a:off x="1284342" y="2727000"/>
              <a:ext cx="77635" cy="75918"/>
            </a:xfrm>
            <a:custGeom>
              <a:avLst/>
              <a:gdLst>
                <a:gd name="connsiteX0" fmla="*/ 2549 w 77635"/>
                <a:gd name="connsiteY0" fmla="*/ 57013 h 75918"/>
                <a:gd name="connsiteX1" fmla="*/ 631 w 77635"/>
                <a:gd name="connsiteY1" fmla="*/ 33509 h 75918"/>
                <a:gd name="connsiteX2" fmla="*/ 1444 w 77635"/>
                <a:gd name="connsiteY2" fmla="*/ 23779 h 75918"/>
                <a:gd name="connsiteX3" fmla="*/ 12370 w 77635"/>
                <a:gd name="connsiteY3" fmla="*/ 10669 h 75918"/>
                <a:gd name="connsiteX4" fmla="*/ 28718 w 77635"/>
                <a:gd name="connsiteY4" fmla="*/ 3380 h 75918"/>
                <a:gd name="connsiteX5" fmla="*/ 45281 w 77635"/>
                <a:gd name="connsiteY5" fmla="*/ 51 h 75918"/>
                <a:gd name="connsiteX6" fmla="*/ 60159 w 77635"/>
                <a:gd name="connsiteY6" fmla="*/ 6377 h 75918"/>
                <a:gd name="connsiteX7" fmla="*/ 70388 w 77635"/>
                <a:gd name="connsiteY7" fmla="*/ 19130 h 75918"/>
                <a:gd name="connsiteX8" fmla="*/ 75062 w 77635"/>
                <a:gd name="connsiteY8" fmla="*/ 28960 h 75918"/>
                <a:gd name="connsiteX9" fmla="*/ 77146 w 77635"/>
                <a:gd name="connsiteY9" fmla="*/ 35900 h 75918"/>
                <a:gd name="connsiteX10" fmla="*/ 64958 w 77635"/>
                <a:gd name="connsiteY10" fmla="*/ 68047 h 75918"/>
                <a:gd name="connsiteX11" fmla="*/ 36514 w 77635"/>
                <a:gd name="connsiteY11" fmla="*/ 75893 h 75918"/>
                <a:gd name="connsiteX12" fmla="*/ 25721 w 77635"/>
                <a:gd name="connsiteY12" fmla="*/ 75403 h 75918"/>
                <a:gd name="connsiteX13" fmla="*/ 10519 w 77635"/>
                <a:gd name="connsiteY13" fmla="*/ 64926 h 75918"/>
                <a:gd name="connsiteX14" fmla="*/ 2549 w 77635"/>
                <a:gd name="connsiteY14" fmla="*/ 57013 h 7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635" h="75918">
                  <a:moveTo>
                    <a:pt x="2549" y="57013"/>
                  </a:moveTo>
                  <a:cubicBezTo>
                    <a:pt x="-1885" y="48014"/>
                    <a:pt x="863" y="41372"/>
                    <a:pt x="631" y="33509"/>
                  </a:cubicBezTo>
                  <a:cubicBezTo>
                    <a:pt x="531" y="30238"/>
                    <a:pt x="515" y="26909"/>
                    <a:pt x="1444" y="23779"/>
                  </a:cubicBezTo>
                  <a:cubicBezTo>
                    <a:pt x="2333" y="20807"/>
                    <a:pt x="10278" y="12953"/>
                    <a:pt x="12370" y="10669"/>
                  </a:cubicBezTo>
                  <a:cubicBezTo>
                    <a:pt x="18249" y="4268"/>
                    <a:pt x="20515" y="6236"/>
                    <a:pt x="28718" y="3380"/>
                  </a:cubicBezTo>
                  <a:cubicBezTo>
                    <a:pt x="34073" y="1512"/>
                    <a:pt x="39619" y="-331"/>
                    <a:pt x="45281" y="51"/>
                  </a:cubicBezTo>
                  <a:cubicBezTo>
                    <a:pt x="50744" y="416"/>
                    <a:pt x="55942" y="2882"/>
                    <a:pt x="60159" y="6377"/>
                  </a:cubicBezTo>
                  <a:cubicBezTo>
                    <a:pt x="64377" y="9872"/>
                    <a:pt x="67673" y="14372"/>
                    <a:pt x="70388" y="19130"/>
                  </a:cubicBezTo>
                  <a:cubicBezTo>
                    <a:pt x="72190" y="22284"/>
                    <a:pt x="73750" y="25572"/>
                    <a:pt x="75062" y="28960"/>
                  </a:cubicBezTo>
                  <a:cubicBezTo>
                    <a:pt x="75934" y="31218"/>
                    <a:pt x="76698" y="33526"/>
                    <a:pt x="77146" y="35900"/>
                  </a:cubicBezTo>
                  <a:cubicBezTo>
                    <a:pt x="79346" y="47441"/>
                    <a:pt x="73916" y="60451"/>
                    <a:pt x="64958" y="68047"/>
                  </a:cubicBezTo>
                  <a:cubicBezTo>
                    <a:pt x="55369" y="76184"/>
                    <a:pt x="49017" y="75411"/>
                    <a:pt x="36514" y="75893"/>
                  </a:cubicBezTo>
                  <a:cubicBezTo>
                    <a:pt x="34131" y="75984"/>
                    <a:pt x="28070" y="75835"/>
                    <a:pt x="25721" y="75403"/>
                  </a:cubicBezTo>
                  <a:cubicBezTo>
                    <a:pt x="15650" y="73552"/>
                    <a:pt x="15052" y="72788"/>
                    <a:pt x="10519" y="64926"/>
                  </a:cubicBezTo>
                  <a:cubicBezTo>
                    <a:pt x="9523" y="63207"/>
                    <a:pt x="2897" y="58973"/>
                    <a:pt x="2549" y="57013"/>
                  </a:cubicBezTo>
                </a:path>
              </a:pathLst>
            </a:custGeom>
            <a:noFill/>
            <a:ln w="2964" cap="flat">
              <a:solidFill>
                <a:srgbClr val="011E41"/>
              </a:solidFill>
              <a:prstDash val="solid"/>
              <a:miter/>
            </a:ln>
          </p:spPr>
          <p:txBody>
            <a:bodyPr rtlCol="0" anchor="ctr"/>
            <a:lstStyle/>
            <a:p>
              <a:endParaRPr lang="en-GB"/>
            </a:p>
          </p:txBody>
        </p:sp>
        <p:sp>
          <p:nvSpPr>
            <p:cNvPr id="127" name="Freeform: Shape 126">
              <a:extLst>
                <a:ext uri="{FF2B5EF4-FFF2-40B4-BE49-F238E27FC236}">
                  <a16:creationId xmlns:a16="http://schemas.microsoft.com/office/drawing/2014/main" id="{B8EA6F58-650D-0D36-FAD5-C5F3E6A8FDCB}"/>
                </a:ext>
              </a:extLst>
            </p:cNvPr>
            <p:cNvSpPr/>
            <p:nvPr/>
          </p:nvSpPr>
          <p:spPr>
            <a:xfrm>
              <a:off x="1250311" y="2846866"/>
              <a:ext cx="145710" cy="148148"/>
            </a:xfrm>
            <a:custGeom>
              <a:avLst/>
              <a:gdLst>
                <a:gd name="connsiteX0" fmla="*/ 53218 w 145710"/>
                <a:gd name="connsiteY0" fmla="*/ 146185 h 148148"/>
                <a:gd name="connsiteX1" fmla="*/ 26102 w 145710"/>
                <a:gd name="connsiteY1" fmla="*/ 143686 h 148148"/>
                <a:gd name="connsiteX2" fmla="*/ 2979 w 145710"/>
                <a:gd name="connsiteY2" fmla="*/ 131240 h 148148"/>
                <a:gd name="connsiteX3" fmla="*/ 15 w 145710"/>
                <a:gd name="connsiteY3" fmla="*/ 116611 h 148148"/>
                <a:gd name="connsiteX4" fmla="*/ 9953 w 145710"/>
                <a:gd name="connsiteY4" fmla="*/ 85743 h 148148"/>
                <a:gd name="connsiteX5" fmla="*/ 22415 w 145710"/>
                <a:gd name="connsiteY5" fmla="*/ 69354 h 148148"/>
                <a:gd name="connsiteX6" fmla="*/ 35990 w 145710"/>
                <a:gd name="connsiteY6" fmla="*/ 39549 h 148148"/>
                <a:gd name="connsiteX7" fmla="*/ 48892 w 145710"/>
                <a:gd name="connsiteY7" fmla="*/ 19598 h 148148"/>
                <a:gd name="connsiteX8" fmla="*/ 68104 w 145710"/>
                <a:gd name="connsiteY8" fmla="*/ 1358 h 148148"/>
                <a:gd name="connsiteX9" fmla="*/ 78598 w 145710"/>
                <a:gd name="connsiteY9" fmla="*/ 835 h 148148"/>
                <a:gd name="connsiteX10" fmla="*/ 85331 w 145710"/>
                <a:gd name="connsiteY10" fmla="*/ 7153 h 148148"/>
                <a:gd name="connsiteX11" fmla="*/ 134582 w 145710"/>
                <a:gd name="connsiteY11" fmla="*/ 85560 h 148148"/>
                <a:gd name="connsiteX12" fmla="*/ 145341 w 145710"/>
                <a:gd name="connsiteY12" fmla="*/ 112087 h 148148"/>
                <a:gd name="connsiteX13" fmla="*/ 141771 w 145710"/>
                <a:gd name="connsiteY13" fmla="*/ 130850 h 148148"/>
                <a:gd name="connsiteX14" fmla="*/ 114755 w 145710"/>
                <a:gd name="connsiteY14" fmla="*/ 142947 h 148148"/>
                <a:gd name="connsiteX15" fmla="*/ 68062 w 145710"/>
                <a:gd name="connsiteY15" fmla="*/ 147181 h 148148"/>
                <a:gd name="connsiteX16" fmla="*/ 53218 w 145710"/>
                <a:gd name="connsiteY16" fmla="*/ 146185 h 148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5710" h="148148">
                  <a:moveTo>
                    <a:pt x="53218" y="146185"/>
                  </a:moveTo>
                  <a:cubicBezTo>
                    <a:pt x="44400" y="143960"/>
                    <a:pt x="35135" y="144732"/>
                    <a:pt x="26102" y="143686"/>
                  </a:cubicBezTo>
                  <a:cubicBezTo>
                    <a:pt x="17069" y="142648"/>
                    <a:pt x="7471" y="139144"/>
                    <a:pt x="2979" y="131240"/>
                  </a:cubicBezTo>
                  <a:cubicBezTo>
                    <a:pt x="489" y="126865"/>
                    <a:pt x="-109" y="121651"/>
                    <a:pt x="15" y="116611"/>
                  </a:cubicBezTo>
                  <a:cubicBezTo>
                    <a:pt x="281" y="105652"/>
                    <a:pt x="3776" y="94793"/>
                    <a:pt x="9953" y="85743"/>
                  </a:cubicBezTo>
                  <a:cubicBezTo>
                    <a:pt x="13822" y="80073"/>
                    <a:pt x="18696" y="75124"/>
                    <a:pt x="22415" y="69354"/>
                  </a:cubicBezTo>
                  <a:cubicBezTo>
                    <a:pt x="28335" y="60163"/>
                    <a:pt x="31075" y="49312"/>
                    <a:pt x="35990" y="39549"/>
                  </a:cubicBezTo>
                  <a:cubicBezTo>
                    <a:pt x="39552" y="32467"/>
                    <a:pt x="44234" y="26016"/>
                    <a:pt x="48892" y="19598"/>
                  </a:cubicBezTo>
                  <a:cubicBezTo>
                    <a:pt x="54147" y="12350"/>
                    <a:pt x="59826" y="4770"/>
                    <a:pt x="68104" y="1358"/>
                  </a:cubicBezTo>
                  <a:cubicBezTo>
                    <a:pt x="71433" y="-12"/>
                    <a:pt x="75302" y="-610"/>
                    <a:pt x="78598" y="835"/>
                  </a:cubicBezTo>
                  <a:cubicBezTo>
                    <a:pt x="81446" y="2088"/>
                    <a:pt x="83463" y="4654"/>
                    <a:pt x="85331" y="7153"/>
                  </a:cubicBezTo>
                  <a:cubicBezTo>
                    <a:pt x="103838" y="31886"/>
                    <a:pt x="119537" y="58586"/>
                    <a:pt x="134582" y="85560"/>
                  </a:cubicBezTo>
                  <a:cubicBezTo>
                    <a:pt x="139256" y="93946"/>
                    <a:pt x="143947" y="102589"/>
                    <a:pt x="145341" y="112087"/>
                  </a:cubicBezTo>
                  <a:cubicBezTo>
                    <a:pt x="146288" y="118538"/>
                    <a:pt x="145524" y="125512"/>
                    <a:pt x="141771" y="130850"/>
                  </a:cubicBezTo>
                  <a:cubicBezTo>
                    <a:pt x="135926" y="139152"/>
                    <a:pt x="124793" y="141377"/>
                    <a:pt x="114755" y="142947"/>
                  </a:cubicBezTo>
                  <a:cubicBezTo>
                    <a:pt x="97245" y="145678"/>
                    <a:pt x="85539" y="150120"/>
                    <a:pt x="68062" y="147181"/>
                  </a:cubicBezTo>
                  <a:cubicBezTo>
                    <a:pt x="63787" y="146467"/>
                    <a:pt x="58656" y="147770"/>
                    <a:pt x="53218" y="146185"/>
                  </a:cubicBezTo>
                </a:path>
              </a:pathLst>
            </a:custGeom>
            <a:noFill/>
            <a:ln w="2964" cap="flat">
              <a:solidFill>
                <a:srgbClr val="011E41"/>
              </a:solidFill>
              <a:prstDash val="solid"/>
              <a:miter/>
            </a:ln>
          </p:spPr>
          <p:txBody>
            <a:bodyPr rtlCol="0" anchor="ctr"/>
            <a:lstStyle/>
            <a:p>
              <a:endParaRPr lang="en-GB"/>
            </a:p>
          </p:txBody>
        </p:sp>
        <p:sp>
          <p:nvSpPr>
            <p:cNvPr id="128" name="Freeform: Shape 127">
              <a:extLst>
                <a:ext uri="{FF2B5EF4-FFF2-40B4-BE49-F238E27FC236}">
                  <a16:creationId xmlns:a16="http://schemas.microsoft.com/office/drawing/2014/main" id="{D07D4E5C-1EF9-2887-AAE6-ED2A3F081DA5}"/>
                </a:ext>
              </a:extLst>
            </p:cNvPr>
            <p:cNvSpPr/>
            <p:nvPr/>
          </p:nvSpPr>
          <p:spPr>
            <a:xfrm>
              <a:off x="1534311" y="2814034"/>
              <a:ext cx="103206" cy="183289"/>
            </a:xfrm>
            <a:custGeom>
              <a:avLst/>
              <a:gdLst>
                <a:gd name="connsiteX0" fmla="*/ 101 w 103206"/>
                <a:gd name="connsiteY0" fmla="*/ 58076 h 183289"/>
                <a:gd name="connsiteX1" fmla="*/ 3322 w 103206"/>
                <a:gd name="connsiteY1" fmla="*/ 27839 h 183289"/>
                <a:gd name="connsiteX2" fmla="*/ 33801 w 103206"/>
                <a:gd name="connsiteY2" fmla="*/ 582 h 183289"/>
                <a:gd name="connsiteX3" fmla="*/ 85101 w 103206"/>
                <a:gd name="connsiteY3" fmla="*/ 7772 h 183289"/>
                <a:gd name="connsiteX4" fmla="*/ 101457 w 103206"/>
                <a:gd name="connsiteY4" fmla="*/ 39985 h 183289"/>
                <a:gd name="connsiteX5" fmla="*/ 102694 w 103206"/>
                <a:gd name="connsiteY5" fmla="*/ 110863 h 183289"/>
                <a:gd name="connsiteX6" fmla="*/ 101706 w 103206"/>
                <a:gd name="connsiteY6" fmla="*/ 165136 h 183289"/>
                <a:gd name="connsiteX7" fmla="*/ 73951 w 103206"/>
                <a:gd name="connsiteY7" fmla="*/ 182728 h 183289"/>
                <a:gd name="connsiteX8" fmla="*/ 10263 w 103206"/>
                <a:gd name="connsiteY8" fmla="*/ 171329 h 183289"/>
                <a:gd name="connsiteX9" fmla="*/ 1 w 103206"/>
                <a:gd name="connsiteY9" fmla="*/ 114333 h 183289"/>
                <a:gd name="connsiteX10" fmla="*/ 101 w 103206"/>
                <a:gd name="connsiteY10" fmla="*/ 58076 h 18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206" h="183289">
                  <a:moveTo>
                    <a:pt x="101" y="58076"/>
                  </a:moveTo>
                  <a:cubicBezTo>
                    <a:pt x="101" y="58076"/>
                    <a:pt x="-887" y="36266"/>
                    <a:pt x="3322" y="27839"/>
                  </a:cubicBezTo>
                  <a:cubicBezTo>
                    <a:pt x="7532" y="19412"/>
                    <a:pt x="12986" y="3056"/>
                    <a:pt x="33801" y="582"/>
                  </a:cubicBezTo>
                  <a:cubicBezTo>
                    <a:pt x="54615" y="-1892"/>
                    <a:pt x="78484" y="4094"/>
                    <a:pt x="85101" y="7772"/>
                  </a:cubicBezTo>
                  <a:cubicBezTo>
                    <a:pt x="91793" y="11491"/>
                    <a:pt x="100220" y="21405"/>
                    <a:pt x="101457" y="39985"/>
                  </a:cubicBezTo>
                  <a:cubicBezTo>
                    <a:pt x="102694" y="58574"/>
                    <a:pt x="103931" y="100950"/>
                    <a:pt x="102694" y="110863"/>
                  </a:cubicBezTo>
                  <a:cubicBezTo>
                    <a:pt x="101457" y="120776"/>
                    <a:pt x="102196" y="157946"/>
                    <a:pt x="101706" y="165136"/>
                  </a:cubicBezTo>
                  <a:cubicBezTo>
                    <a:pt x="101208" y="172325"/>
                    <a:pt x="96999" y="183725"/>
                    <a:pt x="73951" y="182728"/>
                  </a:cubicBezTo>
                  <a:cubicBezTo>
                    <a:pt x="50904" y="181740"/>
                    <a:pt x="14722" y="188673"/>
                    <a:pt x="10263" y="171329"/>
                  </a:cubicBezTo>
                  <a:cubicBezTo>
                    <a:pt x="5805" y="153985"/>
                    <a:pt x="-98" y="159183"/>
                    <a:pt x="1" y="114333"/>
                  </a:cubicBezTo>
                  <a:cubicBezTo>
                    <a:pt x="101" y="69484"/>
                    <a:pt x="101" y="58076"/>
                    <a:pt x="101" y="58076"/>
                  </a:cubicBezTo>
                  <a:close/>
                </a:path>
              </a:pathLst>
            </a:custGeom>
            <a:noFill/>
            <a:ln w="2964" cap="flat">
              <a:solidFill>
                <a:srgbClr val="011E41"/>
              </a:solidFill>
              <a:prstDash val="solid"/>
              <a:miter/>
            </a:ln>
          </p:spPr>
          <p:txBody>
            <a:bodyPr rtlCol="0" anchor="ctr"/>
            <a:lstStyle/>
            <a:p>
              <a:endParaRPr lang="en-GB"/>
            </a:p>
          </p:txBody>
        </p:sp>
      </p:grpSp>
      <p:pic>
        <p:nvPicPr>
          <p:cNvPr id="129" name="Picture 128" descr="A map of different colored states&#10;&#10;Description automatically generated">
            <a:extLst>
              <a:ext uri="{FF2B5EF4-FFF2-40B4-BE49-F238E27FC236}">
                <a16:creationId xmlns:a16="http://schemas.microsoft.com/office/drawing/2014/main" id="{0E431622-BCFA-534F-92F4-CDE383315D08}"/>
              </a:ext>
            </a:extLst>
          </p:cNvPr>
          <p:cNvPicPr>
            <a:picLocks noChangeAspect="1"/>
          </p:cNvPicPr>
          <p:nvPr/>
        </p:nvPicPr>
        <p:blipFill rotWithShape="1">
          <a:blip r:embed="rId3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455702" y="1057479"/>
            <a:ext cx="1733807" cy="1024641"/>
          </a:xfrm>
          <a:prstGeom prst="rect">
            <a:avLst/>
          </a:prstGeom>
        </p:spPr>
      </p:pic>
      <p:grpSp>
        <p:nvGrpSpPr>
          <p:cNvPr id="130" name="Group 129">
            <a:extLst>
              <a:ext uri="{FF2B5EF4-FFF2-40B4-BE49-F238E27FC236}">
                <a16:creationId xmlns:a16="http://schemas.microsoft.com/office/drawing/2014/main" id="{09C7556B-B012-5BC6-98FF-FEE7D6FC8589}"/>
              </a:ext>
            </a:extLst>
          </p:cNvPr>
          <p:cNvGrpSpPr/>
          <p:nvPr/>
        </p:nvGrpSpPr>
        <p:grpSpPr>
          <a:xfrm>
            <a:off x="2726432" y="1129855"/>
            <a:ext cx="868035" cy="1150171"/>
            <a:chOff x="2726432" y="1129855"/>
            <a:chExt cx="868035" cy="1150171"/>
          </a:xfrm>
        </p:grpSpPr>
        <p:pic>
          <p:nvPicPr>
            <p:cNvPr id="131" name="Graphic 130">
              <a:extLst>
                <a:ext uri="{FF2B5EF4-FFF2-40B4-BE49-F238E27FC236}">
                  <a16:creationId xmlns:a16="http://schemas.microsoft.com/office/drawing/2014/main" id="{B56A0128-6186-2712-E769-7081FDA3B116}"/>
                </a:ext>
              </a:extLst>
            </p:cNvPr>
            <p:cNvPicPr>
              <a:picLocks noChangeAspect="1"/>
            </p:cNvPicPr>
            <p:nvPr/>
          </p:nvPicPr>
          <p:blipFill>
            <a:blip r:embed="rId33" cstate="email">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2726432" y="1129855"/>
              <a:ext cx="868035" cy="1150171"/>
            </a:xfrm>
            <a:prstGeom prst="rect">
              <a:avLst/>
            </a:prstGeom>
          </p:spPr>
        </p:pic>
        <p:pic>
          <p:nvPicPr>
            <p:cNvPr id="132" name="Picture 131">
              <a:extLst>
                <a:ext uri="{FF2B5EF4-FFF2-40B4-BE49-F238E27FC236}">
                  <a16:creationId xmlns:a16="http://schemas.microsoft.com/office/drawing/2014/main" id="{9C1A01B6-ACDF-FDED-F622-DA96D767D093}"/>
                </a:ext>
              </a:extLst>
            </p:cNvPr>
            <p:cNvPicPr>
              <a:picLocks noChangeAspect="1"/>
            </p:cNvPicPr>
            <p:nvPr/>
          </p:nvPicPr>
          <p:blipFill rotWithShape="1">
            <a:blip r:embed="rId35"/>
            <a:srcRect l="27651" t="36573" r="54290" b="31534"/>
            <a:stretch/>
          </p:blipFill>
          <p:spPr>
            <a:xfrm>
              <a:off x="2834848" y="1181101"/>
              <a:ext cx="296184" cy="335845"/>
            </a:xfrm>
            <a:prstGeom prst="rect">
              <a:avLst/>
            </a:prstGeom>
            <a:effectLst/>
          </p:spPr>
        </p:pic>
        <p:pic>
          <p:nvPicPr>
            <p:cNvPr id="133" name="Picture 132">
              <a:extLst>
                <a:ext uri="{FF2B5EF4-FFF2-40B4-BE49-F238E27FC236}">
                  <a16:creationId xmlns:a16="http://schemas.microsoft.com/office/drawing/2014/main" id="{BDD9F3DE-9912-557D-5E60-A409C81710DB}"/>
                </a:ext>
              </a:extLst>
            </p:cNvPr>
            <p:cNvPicPr>
              <a:picLocks noChangeAspect="1"/>
            </p:cNvPicPr>
            <p:nvPr/>
          </p:nvPicPr>
          <p:blipFill rotWithShape="1">
            <a:blip r:embed="rId35"/>
            <a:srcRect l="41036" t="66182" r="40480" b="6334"/>
            <a:stretch/>
          </p:blipFill>
          <p:spPr>
            <a:xfrm>
              <a:off x="2833346" y="1537631"/>
              <a:ext cx="303155" cy="289423"/>
            </a:xfrm>
            <a:prstGeom prst="rect">
              <a:avLst/>
            </a:prstGeom>
            <a:effectLst/>
          </p:spPr>
        </p:pic>
        <p:pic>
          <p:nvPicPr>
            <p:cNvPr id="134" name="Picture 133">
              <a:extLst>
                <a:ext uri="{FF2B5EF4-FFF2-40B4-BE49-F238E27FC236}">
                  <a16:creationId xmlns:a16="http://schemas.microsoft.com/office/drawing/2014/main" id="{D03FAFEF-D211-5FBB-7DCF-AA6862A2E44E}"/>
                </a:ext>
              </a:extLst>
            </p:cNvPr>
            <p:cNvPicPr>
              <a:picLocks noChangeAspect="1"/>
            </p:cNvPicPr>
            <p:nvPr/>
          </p:nvPicPr>
          <p:blipFill rotWithShape="1">
            <a:blip r:embed="rId35"/>
            <a:srcRect l="75866" t="40336" r="5650" b="32180"/>
            <a:stretch/>
          </p:blipFill>
          <p:spPr>
            <a:xfrm>
              <a:off x="2827877" y="1895962"/>
              <a:ext cx="303155" cy="289422"/>
            </a:xfrm>
            <a:prstGeom prst="rect">
              <a:avLst/>
            </a:prstGeom>
            <a:effectLst/>
          </p:spPr>
        </p:pic>
      </p:grpSp>
      <p:grpSp>
        <p:nvGrpSpPr>
          <p:cNvPr id="135" name="Group 134">
            <a:extLst>
              <a:ext uri="{FF2B5EF4-FFF2-40B4-BE49-F238E27FC236}">
                <a16:creationId xmlns:a16="http://schemas.microsoft.com/office/drawing/2014/main" id="{86F86BF3-DC4A-BDA4-F070-E7367CF97804}"/>
              </a:ext>
            </a:extLst>
          </p:cNvPr>
          <p:cNvGrpSpPr/>
          <p:nvPr/>
        </p:nvGrpSpPr>
        <p:grpSpPr>
          <a:xfrm>
            <a:off x="208473" y="1982993"/>
            <a:ext cx="479487" cy="623403"/>
            <a:chOff x="208473" y="1982993"/>
            <a:chExt cx="479487" cy="623403"/>
          </a:xfrm>
        </p:grpSpPr>
        <p:sp>
          <p:nvSpPr>
            <p:cNvPr id="136" name="Rectangle 135">
              <a:extLst>
                <a:ext uri="{FF2B5EF4-FFF2-40B4-BE49-F238E27FC236}">
                  <a16:creationId xmlns:a16="http://schemas.microsoft.com/office/drawing/2014/main" id="{AEC24DA1-8EC0-EE05-8A75-489401ED4CA4}"/>
                </a:ext>
              </a:extLst>
            </p:cNvPr>
            <p:cNvSpPr/>
            <p:nvPr/>
          </p:nvSpPr>
          <p:spPr>
            <a:xfrm>
              <a:off x="215375" y="1997242"/>
              <a:ext cx="472585" cy="5966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7" name="Group 136">
              <a:extLst>
                <a:ext uri="{FF2B5EF4-FFF2-40B4-BE49-F238E27FC236}">
                  <a16:creationId xmlns:a16="http://schemas.microsoft.com/office/drawing/2014/main" id="{15A8B2AE-77E0-CE41-839C-CA51B830DC5E}"/>
                </a:ext>
              </a:extLst>
            </p:cNvPr>
            <p:cNvGrpSpPr/>
            <p:nvPr/>
          </p:nvGrpSpPr>
          <p:grpSpPr>
            <a:xfrm>
              <a:off x="208473" y="1982993"/>
              <a:ext cx="478855" cy="623403"/>
              <a:chOff x="2726432" y="1129855"/>
              <a:chExt cx="868035" cy="1150171"/>
            </a:xfrm>
          </p:grpSpPr>
          <p:pic>
            <p:nvPicPr>
              <p:cNvPr id="138" name="Graphic 137">
                <a:extLst>
                  <a:ext uri="{FF2B5EF4-FFF2-40B4-BE49-F238E27FC236}">
                    <a16:creationId xmlns:a16="http://schemas.microsoft.com/office/drawing/2014/main" id="{3887B87E-11C8-20DC-26E6-A589149846E2}"/>
                  </a:ext>
                </a:extLst>
              </p:cNvPr>
              <p:cNvPicPr>
                <a:picLocks noChangeAspect="1"/>
              </p:cNvPicPr>
              <p:nvPr/>
            </p:nvPicPr>
            <p:blipFill>
              <a:blip r:embed="rId33" cstate="email">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2726432" y="1129855"/>
                <a:ext cx="868035" cy="1150171"/>
              </a:xfrm>
              <a:prstGeom prst="rect">
                <a:avLst/>
              </a:prstGeom>
            </p:spPr>
          </p:pic>
          <p:pic>
            <p:nvPicPr>
              <p:cNvPr id="139" name="Picture 138">
                <a:extLst>
                  <a:ext uri="{FF2B5EF4-FFF2-40B4-BE49-F238E27FC236}">
                    <a16:creationId xmlns:a16="http://schemas.microsoft.com/office/drawing/2014/main" id="{F3DD79BC-1E0B-4DED-4079-7FBE068B5642}"/>
                  </a:ext>
                </a:extLst>
              </p:cNvPr>
              <p:cNvPicPr>
                <a:picLocks noChangeAspect="1"/>
              </p:cNvPicPr>
              <p:nvPr/>
            </p:nvPicPr>
            <p:blipFill rotWithShape="1">
              <a:blip r:embed="rId35"/>
              <a:srcRect l="27651" t="36573" r="54290" b="31534"/>
              <a:stretch/>
            </p:blipFill>
            <p:spPr>
              <a:xfrm>
                <a:off x="2834848" y="1181101"/>
                <a:ext cx="296184" cy="335845"/>
              </a:xfrm>
              <a:prstGeom prst="rect">
                <a:avLst/>
              </a:prstGeom>
              <a:effectLst/>
            </p:spPr>
          </p:pic>
          <p:pic>
            <p:nvPicPr>
              <p:cNvPr id="140" name="Picture 139">
                <a:extLst>
                  <a:ext uri="{FF2B5EF4-FFF2-40B4-BE49-F238E27FC236}">
                    <a16:creationId xmlns:a16="http://schemas.microsoft.com/office/drawing/2014/main" id="{051D0C83-4D12-F49F-CC10-960C330232BF}"/>
                  </a:ext>
                </a:extLst>
              </p:cNvPr>
              <p:cNvPicPr>
                <a:picLocks noChangeAspect="1"/>
              </p:cNvPicPr>
              <p:nvPr/>
            </p:nvPicPr>
            <p:blipFill rotWithShape="1">
              <a:blip r:embed="rId35"/>
              <a:srcRect l="41036" t="66182" r="40480" b="6334"/>
              <a:stretch/>
            </p:blipFill>
            <p:spPr>
              <a:xfrm>
                <a:off x="2840966" y="1537631"/>
                <a:ext cx="303155" cy="289423"/>
              </a:xfrm>
              <a:prstGeom prst="rect">
                <a:avLst/>
              </a:prstGeom>
              <a:effectLst/>
            </p:spPr>
          </p:pic>
          <p:pic>
            <p:nvPicPr>
              <p:cNvPr id="141" name="Picture 140">
                <a:extLst>
                  <a:ext uri="{FF2B5EF4-FFF2-40B4-BE49-F238E27FC236}">
                    <a16:creationId xmlns:a16="http://schemas.microsoft.com/office/drawing/2014/main" id="{8D105EFC-C06D-B442-C8D5-04C37A9C1CFE}"/>
                  </a:ext>
                </a:extLst>
              </p:cNvPr>
              <p:cNvPicPr>
                <a:picLocks noChangeAspect="1"/>
              </p:cNvPicPr>
              <p:nvPr/>
            </p:nvPicPr>
            <p:blipFill rotWithShape="1">
              <a:blip r:embed="rId35"/>
              <a:srcRect l="75866" t="40336" r="5650" b="32180"/>
              <a:stretch/>
            </p:blipFill>
            <p:spPr>
              <a:xfrm>
                <a:off x="2827877" y="1889825"/>
                <a:ext cx="303155" cy="289422"/>
              </a:xfrm>
              <a:prstGeom prst="rect">
                <a:avLst/>
              </a:prstGeom>
              <a:effectLst/>
            </p:spPr>
          </p:pic>
        </p:grpSp>
      </p:grpSp>
    </p:spTree>
    <p:extLst>
      <p:ext uri="{BB962C8B-B14F-4D97-AF65-F5344CB8AC3E}">
        <p14:creationId xmlns:p14="http://schemas.microsoft.com/office/powerpoint/2010/main" val="3645533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269827-35CF-721E-412E-2F8153CED774}"/>
              </a:ext>
            </a:extLst>
          </p:cNvPr>
          <p:cNvSpPr/>
          <p:nvPr/>
        </p:nvSpPr>
        <p:spPr>
          <a:xfrm>
            <a:off x="0" y="0"/>
            <a:ext cx="12192000" cy="6858000"/>
          </a:xfrm>
          <a:prstGeom prst="rect">
            <a:avLst/>
          </a:prstGeom>
          <a:solidFill>
            <a:srgbClr val="1B23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9D7A5AB-04D4-046F-BBC0-5DEA94D79094}"/>
              </a:ext>
            </a:extLst>
          </p:cNvPr>
          <p:cNvSpPr txBox="1"/>
          <p:nvPr/>
        </p:nvSpPr>
        <p:spPr>
          <a:xfrm>
            <a:off x="278330" y="1272758"/>
            <a:ext cx="5599955" cy="4909036"/>
          </a:xfrm>
          <a:prstGeom prst="rect">
            <a:avLst/>
          </a:prstGeom>
          <a:noFill/>
        </p:spPr>
        <p:txBody>
          <a:bodyPr wrap="square" rtlCol="0">
            <a:spAutoFit/>
          </a:bodyPr>
          <a:lstStyle/>
          <a:p>
            <a:pPr marL="457200" indent="-457200">
              <a:spcAft>
                <a:spcPts val="1000"/>
              </a:spcAft>
              <a:buFont typeface="+mj-lt"/>
              <a:buAutoNum type="arabicPeriod"/>
            </a:pPr>
            <a:r>
              <a:rPr lang="en-GB" dirty="0">
                <a:solidFill>
                  <a:schemeClr val="bg1"/>
                </a:solidFill>
                <a:cs typeface="Microsoft New Tai Lue"/>
              </a:rPr>
              <a:t>We focus on </a:t>
            </a:r>
            <a:r>
              <a:rPr lang="en-GB" b="1" dirty="0">
                <a:solidFill>
                  <a:srgbClr val="DC4C65"/>
                </a:solidFill>
                <a:cs typeface="Microsoft New Tai Lue"/>
              </a:rPr>
              <a:t>strengthening relationships </a:t>
            </a:r>
            <a:r>
              <a:rPr lang="en-GB" dirty="0">
                <a:solidFill>
                  <a:schemeClr val="bg1"/>
                </a:solidFill>
                <a:cs typeface="Microsoft New Tai Lue"/>
              </a:rPr>
              <a:t>between professionals and with residents.  People, processes and systems are </a:t>
            </a:r>
            <a:r>
              <a:rPr lang="en-GB" b="1" dirty="0">
                <a:solidFill>
                  <a:srgbClr val="DC4C65"/>
                </a:solidFill>
                <a:cs typeface="Microsoft New Tai Lue"/>
              </a:rPr>
              <a:t>caring</a:t>
            </a:r>
            <a:r>
              <a:rPr lang="en-GB" dirty="0">
                <a:solidFill>
                  <a:schemeClr val="bg1"/>
                </a:solidFill>
                <a:cs typeface="Microsoft New Tai Lue"/>
              </a:rPr>
              <a:t>.</a:t>
            </a:r>
          </a:p>
          <a:p>
            <a:pPr marL="457200" indent="-457200">
              <a:spcAft>
                <a:spcPts val="1000"/>
              </a:spcAft>
              <a:buFont typeface="+mj-lt"/>
              <a:buAutoNum type="arabicPeriod"/>
            </a:pPr>
            <a:r>
              <a:rPr lang="en-GB" dirty="0">
                <a:solidFill>
                  <a:schemeClr val="bg1"/>
                </a:solidFill>
                <a:cs typeface="Microsoft New Tai Lue"/>
              </a:rPr>
              <a:t>We </a:t>
            </a:r>
            <a:r>
              <a:rPr lang="en-GB" b="1" dirty="0">
                <a:solidFill>
                  <a:srgbClr val="DC4C65"/>
                </a:solidFill>
                <a:cs typeface="Microsoft New Tai Lue"/>
              </a:rPr>
              <a:t>listen to families and residents </a:t>
            </a:r>
            <a:r>
              <a:rPr lang="en-GB" dirty="0">
                <a:solidFill>
                  <a:schemeClr val="bg1"/>
                </a:solidFill>
                <a:cs typeface="Microsoft New Tai Lue"/>
              </a:rPr>
              <a:t>– to understand what matters for them, to build on what is already working well and to design services, based on what we learn from individuals and their communities. </a:t>
            </a:r>
          </a:p>
          <a:p>
            <a:pPr marL="457200" indent="-457200">
              <a:spcAft>
                <a:spcPts val="1000"/>
              </a:spcAft>
              <a:buFont typeface="+mj-lt"/>
              <a:buAutoNum type="arabicPeriod"/>
            </a:pPr>
            <a:r>
              <a:rPr lang="en-GB" dirty="0">
                <a:solidFill>
                  <a:schemeClr val="bg1"/>
                </a:solidFill>
                <a:cs typeface="Microsoft New Tai Lue"/>
              </a:rPr>
              <a:t>We spend </a:t>
            </a:r>
            <a:r>
              <a:rPr lang="en-GB" b="1" dirty="0">
                <a:solidFill>
                  <a:srgbClr val="DC4C65"/>
                </a:solidFill>
                <a:cs typeface="Microsoft New Tai Lue"/>
              </a:rPr>
              <a:t>less time on diagnosis</a:t>
            </a:r>
            <a:r>
              <a:rPr lang="en-GB" dirty="0">
                <a:solidFill>
                  <a:schemeClr val="bg1"/>
                </a:solidFill>
                <a:cs typeface="Microsoft New Tai Lue"/>
              </a:rPr>
              <a:t>, assessments and referrals – and </a:t>
            </a:r>
            <a:r>
              <a:rPr lang="en-GB" b="1" dirty="0">
                <a:solidFill>
                  <a:srgbClr val="DC4C65"/>
                </a:solidFill>
                <a:cs typeface="Microsoft New Tai Lue"/>
              </a:rPr>
              <a:t>more time helping </a:t>
            </a:r>
            <a:r>
              <a:rPr lang="en-GB" dirty="0">
                <a:solidFill>
                  <a:schemeClr val="bg1"/>
                </a:solidFill>
                <a:cs typeface="Microsoft New Tai Lue"/>
              </a:rPr>
              <a:t>when people need it, stepping outside of our comfort zone.</a:t>
            </a:r>
          </a:p>
          <a:p>
            <a:pPr marL="457200" indent="-457200">
              <a:spcAft>
                <a:spcPts val="1000"/>
              </a:spcAft>
              <a:buFont typeface="+mj-lt"/>
              <a:buAutoNum type="arabicPeriod"/>
            </a:pPr>
            <a:r>
              <a:rPr lang="en-GB" dirty="0">
                <a:solidFill>
                  <a:schemeClr val="bg1"/>
                </a:solidFill>
                <a:cs typeface="Microsoft New Tai Lue"/>
              </a:rPr>
              <a:t>We use </a:t>
            </a:r>
            <a:r>
              <a:rPr lang="en-GB" b="1" dirty="0">
                <a:solidFill>
                  <a:srgbClr val="DC4C65"/>
                </a:solidFill>
                <a:cs typeface="Microsoft New Tai Lue"/>
              </a:rPr>
              <a:t>relationship based </a:t>
            </a:r>
            <a:r>
              <a:rPr lang="en-GB" dirty="0">
                <a:solidFill>
                  <a:schemeClr val="bg1"/>
                </a:solidFill>
                <a:cs typeface="Microsoft New Tai Lue"/>
              </a:rPr>
              <a:t>and </a:t>
            </a:r>
            <a:r>
              <a:rPr lang="en-GB" b="1" dirty="0">
                <a:solidFill>
                  <a:srgbClr val="DC4C65"/>
                </a:solidFill>
                <a:cs typeface="Microsoft New Tai Lue"/>
              </a:rPr>
              <a:t>trauma aware </a:t>
            </a:r>
            <a:r>
              <a:rPr lang="en-GB" dirty="0">
                <a:solidFill>
                  <a:schemeClr val="bg1"/>
                </a:solidFill>
                <a:cs typeface="Microsoft New Tai Lue"/>
              </a:rPr>
              <a:t>practice, </a:t>
            </a:r>
            <a:r>
              <a:rPr lang="en-GB" b="1" dirty="0">
                <a:solidFill>
                  <a:srgbClr val="DC4C65"/>
                </a:solidFill>
                <a:cs typeface="Microsoft New Tai Lue"/>
              </a:rPr>
              <a:t>personalised support </a:t>
            </a:r>
            <a:r>
              <a:rPr lang="en-GB" dirty="0">
                <a:solidFill>
                  <a:schemeClr val="bg1"/>
                </a:solidFill>
                <a:cs typeface="Microsoft New Tai Lue"/>
              </a:rPr>
              <a:t>(personalised care) and </a:t>
            </a:r>
            <a:r>
              <a:rPr lang="en-GB" b="1" dirty="0">
                <a:solidFill>
                  <a:srgbClr val="DC4C65"/>
                </a:solidFill>
                <a:cs typeface="Microsoft New Tai Lue"/>
              </a:rPr>
              <a:t>whole family working</a:t>
            </a:r>
            <a:r>
              <a:rPr lang="en-GB" dirty="0">
                <a:solidFill>
                  <a:schemeClr val="bg1"/>
                </a:solidFill>
                <a:cs typeface="Microsoft New Tai Lue"/>
              </a:rPr>
              <a:t>.  Everyone can be a </a:t>
            </a:r>
            <a:r>
              <a:rPr lang="en-GB" b="1" dirty="0">
                <a:solidFill>
                  <a:srgbClr val="DC4C65"/>
                </a:solidFill>
                <a:cs typeface="Microsoft New Tai Lue"/>
              </a:rPr>
              <a:t>key worker </a:t>
            </a:r>
            <a:r>
              <a:rPr lang="en-GB" dirty="0">
                <a:solidFill>
                  <a:schemeClr val="bg1"/>
                </a:solidFill>
                <a:cs typeface="Microsoft New Tai Lue"/>
              </a:rPr>
              <a:t>for a family or resident.</a:t>
            </a:r>
          </a:p>
        </p:txBody>
      </p:sp>
      <p:sp>
        <p:nvSpPr>
          <p:cNvPr id="2" name="TextBox 1">
            <a:extLst>
              <a:ext uri="{FF2B5EF4-FFF2-40B4-BE49-F238E27FC236}">
                <a16:creationId xmlns:a16="http://schemas.microsoft.com/office/drawing/2014/main" id="{9090F85B-2C84-17A7-5D50-CF3ACB9997F9}"/>
              </a:ext>
            </a:extLst>
          </p:cNvPr>
          <p:cNvSpPr txBox="1"/>
          <p:nvPr/>
        </p:nvSpPr>
        <p:spPr>
          <a:xfrm>
            <a:off x="254429" y="218975"/>
            <a:ext cx="10520251" cy="769441"/>
          </a:xfrm>
          <a:prstGeom prst="rect">
            <a:avLst/>
          </a:prstGeom>
          <a:noFill/>
        </p:spPr>
        <p:txBody>
          <a:bodyPr wrap="square">
            <a:spAutoFit/>
          </a:bodyPr>
          <a:lstStyle/>
          <a:p>
            <a:r>
              <a:rPr lang="en-GB" sz="4400">
                <a:solidFill>
                  <a:schemeClr val="bg1"/>
                </a:solidFill>
                <a:latin typeface="Museo Sans Rounded 900" panose="02000000000000000000" pitchFamily="50" charset="0"/>
              </a:rPr>
              <a:t>What can professionals do?</a:t>
            </a:r>
          </a:p>
        </p:txBody>
      </p:sp>
      <p:sp>
        <p:nvSpPr>
          <p:cNvPr id="3" name="TextBox 2">
            <a:extLst>
              <a:ext uri="{FF2B5EF4-FFF2-40B4-BE49-F238E27FC236}">
                <a16:creationId xmlns:a16="http://schemas.microsoft.com/office/drawing/2014/main" id="{902EC52F-A820-2194-59FB-697DF010220E}"/>
              </a:ext>
            </a:extLst>
          </p:cNvPr>
          <p:cNvSpPr txBox="1"/>
          <p:nvPr/>
        </p:nvSpPr>
        <p:spPr>
          <a:xfrm>
            <a:off x="6313717" y="1271855"/>
            <a:ext cx="5327595" cy="5186035"/>
          </a:xfrm>
          <a:prstGeom prst="rect">
            <a:avLst/>
          </a:prstGeom>
          <a:noFill/>
        </p:spPr>
        <p:txBody>
          <a:bodyPr wrap="square" rtlCol="0">
            <a:spAutoFit/>
          </a:bodyPr>
          <a:lstStyle/>
          <a:p>
            <a:pPr marL="457200" indent="-457200">
              <a:spcAft>
                <a:spcPts val="1000"/>
              </a:spcAft>
              <a:buFont typeface="+mj-lt"/>
              <a:buAutoNum type="arabicPeriod" startAt="5"/>
            </a:pPr>
            <a:r>
              <a:rPr lang="en-GB">
                <a:solidFill>
                  <a:schemeClr val="bg1"/>
                </a:solidFill>
                <a:cs typeface="Microsoft New Tai Lue"/>
              </a:rPr>
              <a:t>Support and services will increasingly be based in </a:t>
            </a:r>
            <a:r>
              <a:rPr lang="en-GB" b="1">
                <a:solidFill>
                  <a:srgbClr val="DC4C65"/>
                </a:solidFill>
                <a:cs typeface="Microsoft New Tai Lue"/>
              </a:rPr>
              <a:t>neighbourhoods</a:t>
            </a:r>
            <a:r>
              <a:rPr lang="en-GB">
                <a:solidFill>
                  <a:schemeClr val="bg1"/>
                </a:solidFill>
                <a:cs typeface="Microsoft New Tai Lue"/>
              </a:rPr>
              <a:t> and </a:t>
            </a:r>
            <a:r>
              <a:rPr lang="en-GB" b="1">
                <a:solidFill>
                  <a:srgbClr val="DC4C65"/>
                </a:solidFill>
                <a:cs typeface="Microsoft New Tai Lue"/>
              </a:rPr>
              <a:t>community</a:t>
            </a:r>
            <a:r>
              <a:rPr lang="en-GB" b="1">
                <a:solidFill>
                  <a:schemeClr val="bg1"/>
                </a:solidFill>
                <a:cs typeface="Microsoft New Tai Lue"/>
              </a:rPr>
              <a:t> </a:t>
            </a:r>
            <a:r>
              <a:rPr lang="en-GB" b="1">
                <a:solidFill>
                  <a:srgbClr val="DC4C65"/>
                </a:solidFill>
                <a:cs typeface="Microsoft New Tai Lue"/>
              </a:rPr>
              <a:t>hubs</a:t>
            </a:r>
            <a:r>
              <a:rPr lang="en-GB" b="1">
                <a:solidFill>
                  <a:schemeClr val="bg1"/>
                </a:solidFill>
                <a:cs typeface="Microsoft New Tai Lue"/>
              </a:rPr>
              <a:t> </a:t>
            </a:r>
            <a:r>
              <a:rPr lang="en-GB">
                <a:solidFill>
                  <a:schemeClr val="bg1"/>
                </a:solidFill>
                <a:cs typeface="Microsoft New Tai Lue"/>
              </a:rPr>
              <a:t>– we work together across geographic and professional boundaries and with communities, recognising the challenges of </a:t>
            </a:r>
            <a:r>
              <a:rPr lang="en-GB" b="1">
                <a:solidFill>
                  <a:srgbClr val="DC4C65"/>
                </a:solidFill>
                <a:cs typeface="Microsoft New Tai Lue"/>
              </a:rPr>
              <a:t>rurality</a:t>
            </a:r>
            <a:r>
              <a:rPr lang="en-GB">
                <a:solidFill>
                  <a:schemeClr val="bg1"/>
                </a:solidFill>
                <a:cs typeface="Microsoft New Tai Lue"/>
              </a:rPr>
              <a:t>.</a:t>
            </a:r>
          </a:p>
          <a:p>
            <a:pPr marL="457200" indent="-457200">
              <a:spcAft>
                <a:spcPts val="1000"/>
              </a:spcAft>
              <a:buFont typeface="+mj-lt"/>
              <a:buAutoNum type="arabicPeriod" startAt="5"/>
            </a:pPr>
            <a:r>
              <a:rPr lang="en-GB">
                <a:solidFill>
                  <a:schemeClr val="bg1"/>
                </a:solidFill>
                <a:cs typeface="Microsoft New Tai Lue"/>
              </a:rPr>
              <a:t>We recognise that </a:t>
            </a:r>
            <a:r>
              <a:rPr lang="en-GB" b="1">
                <a:solidFill>
                  <a:srgbClr val="DC4C65"/>
                </a:solidFill>
                <a:cs typeface="Microsoft New Tai Lue"/>
              </a:rPr>
              <a:t>communities have different strengths</a:t>
            </a:r>
            <a:r>
              <a:rPr lang="en-GB">
                <a:solidFill>
                  <a:schemeClr val="bg1"/>
                </a:solidFill>
                <a:cs typeface="Microsoft New Tai Lue"/>
              </a:rPr>
              <a:t> and </a:t>
            </a:r>
            <a:r>
              <a:rPr lang="en-GB" b="1">
                <a:solidFill>
                  <a:srgbClr val="DC4C65"/>
                </a:solidFill>
                <a:cs typeface="Microsoft New Tai Lue"/>
              </a:rPr>
              <a:t>needs</a:t>
            </a:r>
            <a:r>
              <a:rPr lang="en-GB">
                <a:solidFill>
                  <a:schemeClr val="bg1"/>
                </a:solidFill>
                <a:cs typeface="Microsoft New Tai Lue"/>
              </a:rPr>
              <a:t> and work flexibly to support both individuals and communities. </a:t>
            </a:r>
          </a:p>
          <a:p>
            <a:pPr marL="457200" indent="-457200">
              <a:spcAft>
                <a:spcPts val="1000"/>
              </a:spcAft>
              <a:buFont typeface="+mj-lt"/>
              <a:buAutoNum type="arabicPeriod" startAt="5"/>
            </a:pPr>
            <a:r>
              <a:rPr lang="en-GB">
                <a:solidFill>
                  <a:schemeClr val="bg1"/>
                </a:solidFill>
                <a:cs typeface="Microsoft New Tai Lue"/>
              </a:rPr>
              <a:t>We </a:t>
            </a:r>
            <a:r>
              <a:rPr lang="en-GB" b="1">
                <a:solidFill>
                  <a:srgbClr val="DC4C65"/>
                </a:solidFill>
                <a:cs typeface="Microsoft New Tai Lue"/>
              </a:rPr>
              <a:t>share data </a:t>
            </a:r>
            <a:r>
              <a:rPr lang="en-GB">
                <a:solidFill>
                  <a:schemeClr val="bg1"/>
                </a:solidFill>
                <a:cs typeface="Microsoft New Tai Lue"/>
              </a:rPr>
              <a:t>and </a:t>
            </a:r>
            <a:r>
              <a:rPr lang="en-GB" b="1">
                <a:solidFill>
                  <a:srgbClr val="DC4C65"/>
                </a:solidFill>
                <a:cs typeface="Microsoft New Tai Lue"/>
              </a:rPr>
              <a:t>intelligence</a:t>
            </a:r>
            <a:r>
              <a:rPr lang="en-GB">
                <a:solidFill>
                  <a:schemeClr val="bg1"/>
                </a:solidFill>
                <a:cs typeface="Microsoft New Tai Lue"/>
              </a:rPr>
              <a:t> so we can offer more help to those most in need, and children don’t slip through the net.</a:t>
            </a:r>
          </a:p>
          <a:p>
            <a:pPr marL="457200" indent="-457200">
              <a:spcAft>
                <a:spcPts val="1000"/>
              </a:spcAft>
              <a:buFont typeface="+mj-lt"/>
              <a:buAutoNum type="arabicPeriod" startAt="5"/>
            </a:pPr>
            <a:r>
              <a:rPr lang="en-GB">
                <a:solidFill>
                  <a:schemeClr val="bg1"/>
                </a:solidFill>
                <a:cs typeface="Microsoft New Tai Lue"/>
              </a:rPr>
              <a:t>As a system by </a:t>
            </a:r>
            <a:r>
              <a:rPr lang="en-GB" b="1">
                <a:solidFill>
                  <a:srgbClr val="DC4C65"/>
                </a:solidFill>
                <a:cs typeface="Microsoft New Tai Lue"/>
              </a:rPr>
              <a:t>supporting earlier</a:t>
            </a:r>
            <a:r>
              <a:rPr lang="en-GB">
                <a:solidFill>
                  <a:schemeClr val="bg1"/>
                </a:solidFill>
                <a:cs typeface="Microsoft New Tai Lue"/>
              </a:rPr>
              <a:t>, the need for acute services will reduce over time, offering more investment early in communities and </a:t>
            </a:r>
            <a:r>
              <a:rPr lang="en-GB" b="1">
                <a:solidFill>
                  <a:srgbClr val="DC4C65"/>
                </a:solidFill>
                <a:cs typeface="Microsoft New Tai Lue"/>
              </a:rPr>
              <a:t>reducing</a:t>
            </a:r>
            <a:r>
              <a:rPr lang="en-GB">
                <a:solidFill>
                  <a:schemeClr val="bg1"/>
                </a:solidFill>
                <a:cs typeface="Microsoft New Tai Lue"/>
              </a:rPr>
              <a:t> </a:t>
            </a:r>
            <a:r>
              <a:rPr lang="en-GB" b="1">
                <a:solidFill>
                  <a:srgbClr val="DC4C65"/>
                </a:solidFill>
                <a:cs typeface="Microsoft New Tai Lue"/>
              </a:rPr>
              <a:t>inequalities</a:t>
            </a:r>
            <a:r>
              <a:rPr lang="en-GB">
                <a:solidFill>
                  <a:schemeClr val="bg1"/>
                </a:solidFill>
                <a:cs typeface="Microsoft New Tai Lue"/>
              </a:rPr>
              <a:t> across Somerset.</a:t>
            </a:r>
          </a:p>
        </p:txBody>
      </p:sp>
      <p:grpSp>
        <p:nvGrpSpPr>
          <p:cNvPr id="8" name="Group 7">
            <a:extLst>
              <a:ext uri="{FF2B5EF4-FFF2-40B4-BE49-F238E27FC236}">
                <a16:creationId xmlns:a16="http://schemas.microsoft.com/office/drawing/2014/main" id="{E3B0497F-1551-D14E-3125-C66A07636EF9}"/>
              </a:ext>
            </a:extLst>
          </p:cNvPr>
          <p:cNvGrpSpPr/>
          <p:nvPr/>
        </p:nvGrpSpPr>
        <p:grpSpPr>
          <a:xfrm>
            <a:off x="8106657" y="144821"/>
            <a:ext cx="4085344" cy="863643"/>
            <a:chOff x="8106657" y="144821"/>
            <a:chExt cx="4085344" cy="863643"/>
          </a:xfrm>
        </p:grpSpPr>
        <p:pic>
          <p:nvPicPr>
            <p:cNvPr id="5" name="Graphic 4">
              <a:extLst>
                <a:ext uri="{FF2B5EF4-FFF2-40B4-BE49-F238E27FC236}">
                  <a16:creationId xmlns:a16="http://schemas.microsoft.com/office/drawing/2014/main" id="{22EEE568-7E90-5FA9-4906-F69BE656D93E}"/>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r="7239" b="37395"/>
            <a:stretch/>
          </p:blipFill>
          <p:spPr>
            <a:xfrm>
              <a:off x="10823499" y="144821"/>
              <a:ext cx="1368502" cy="863643"/>
            </a:xfrm>
            <a:prstGeom prst="rect">
              <a:avLst/>
            </a:prstGeom>
          </p:spPr>
        </p:pic>
        <p:pic>
          <p:nvPicPr>
            <p:cNvPr id="6" name="Graphic 5">
              <a:extLst>
                <a:ext uri="{FF2B5EF4-FFF2-40B4-BE49-F238E27FC236}">
                  <a16:creationId xmlns:a16="http://schemas.microsoft.com/office/drawing/2014/main" id="{035D92CF-12EE-5248-EE17-A7E137E959E0}"/>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b="37395"/>
            <a:stretch/>
          </p:blipFill>
          <p:spPr>
            <a:xfrm>
              <a:off x="9482304" y="144821"/>
              <a:ext cx="1475315" cy="863643"/>
            </a:xfrm>
            <a:prstGeom prst="rect">
              <a:avLst/>
            </a:prstGeom>
          </p:spPr>
        </p:pic>
        <p:pic>
          <p:nvPicPr>
            <p:cNvPr id="7" name="Graphic 6">
              <a:extLst>
                <a:ext uri="{FF2B5EF4-FFF2-40B4-BE49-F238E27FC236}">
                  <a16:creationId xmlns:a16="http://schemas.microsoft.com/office/drawing/2014/main" id="{0C54F1F9-9FA6-BFE8-B4E7-BE35F08CA469}"/>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b="37395"/>
            <a:stretch/>
          </p:blipFill>
          <p:spPr>
            <a:xfrm>
              <a:off x="8106657" y="144821"/>
              <a:ext cx="1475315" cy="863643"/>
            </a:xfrm>
            <a:prstGeom prst="rect">
              <a:avLst/>
            </a:prstGeom>
          </p:spPr>
        </p:pic>
      </p:grpSp>
    </p:spTree>
    <p:extLst>
      <p:ext uri="{BB962C8B-B14F-4D97-AF65-F5344CB8AC3E}">
        <p14:creationId xmlns:p14="http://schemas.microsoft.com/office/powerpoint/2010/main" val="12295470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65105A8-58D2-F1FB-2D79-543DF08E6456}"/>
              </a:ext>
            </a:extLst>
          </p:cNvPr>
          <p:cNvSpPr txBox="1"/>
          <p:nvPr/>
        </p:nvSpPr>
        <p:spPr>
          <a:xfrm>
            <a:off x="361950" y="1099918"/>
            <a:ext cx="6321631" cy="4708981"/>
          </a:xfrm>
          <a:prstGeom prst="rect">
            <a:avLst/>
          </a:prstGeom>
          <a:noFill/>
        </p:spPr>
        <p:txBody>
          <a:bodyPr wrap="square">
            <a:spAutoFit/>
          </a:bodyPr>
          <a:lstStyle/>
          <a:p>
            <a:pPr algn="l" rtl="0" fontAlgn="base">
              <a:buFont typeface="Arial" panose="020B0604020202020204" pitchFamily="34" charset="0"/>
              <a:buChar char="•"/>
            </a:pPr>
            <a:endParaRPr lang="en-GB" sz="2000" b="0" i="0" dirty="0">
              <a:solidFill>
                <a:srgbClr val="1A162E"/>
              </a:solidFill>
              <a:effectLst/>
              <a:latin typeface="Arial" panose="020B0604020202020204" pitchFamily="34" charset="0"/>
            </a:endParaRPr>
          </a:p>
          <a:p>
            <a:pPr marL="342900" indent="-342900" algn="l" rtl="0" fontAlgn="base">
              <a:buFont typeface="Arial" panose="020B0604020202020204" pitchFamily="34" charset="0"/>
              <a:buChar char="•"/>
            </a:pPr>
            <a:r>
              <a:rPr lang="en-GB" sz="2000" b="0" i="0" u="none" strike="noStrike" dirty="0">
                <a:solidFill>
                  <a:srgbClr val="19233E"/>
                </a:solidFill>
                <a:effectLst/>
                <a:latin typeface="Arial" panose="020B0604020202020204" pitchFamily="34" charset="0"/>
              </a:rPr>
              <a:t>Easy to digest universal </a:t>
            </a:r>
            <a:r>
              <a:rPr lang="en-GB" sz="2000" b="1" i="0" u="none" strike="noStrike" dirty="0">
                <a:solidFill>
                  <a:srgbClr val="DB316C"/>
                </a:solidFill>
                <a:effectLst/>
                <a:latin typeface="Arial" panose="020B0604020202020204" pitchFamily="34" charset="0"/>
              </a:rPr>
              <a:t>offer</a:t>
            </a:r>
            <a:r>
              <a:rPr lang="en-GB" sz="2000" b="0" i="0" u="none" strike="noStrike" dirty="0">
                <a:solidFill>
                  <a:srgbClr val="DB316C"/>
                </a:solidFill>
                <a:effectLst/>
                <a:latin typeface="Arial" panose="020B0604020202020204" pitchFamily="34" charset="0"/>
              </a:rPr>
              <a:t> </a:t>
            </a:r>
            <a:r>
              <a:rPr lang="en-GB" sz="2000" b="1" i="0" u="none" strike="noStrike" dirty="0">
                <a:solidFill>
                  <a:srgbClr val="DB316C"/>
                </a:solidFill>
                <a:effectLst/>
                <a:latin typeface="Arial" panose="020B0604020202020204" pitchFamily="34" charset="0"/>
              </a:rPr>
              <a:t>of early help </a:t>
            </a:r>
            <a:r>
              <a:rPr lang="en-GB" sz="2000" b="0" i="0" u="none" strike="noStrike" dirty="0">
                <a:solidFill>
                  <a:srgbClr val="19233E"/>
                </a:solidFill>
                <a:effectLst/>
                <a:latin typeface="Arial" panose="020B0604020202020204" pitchFamily="34" charset="0"/>
              </a:rPr>
              <a:t>that’s available to all residents</a:t>
            </a:r>
            <a:r>
              <a:rPr lang="en-US" sz="2000" b="0" i="0" dirty="0">
                <a:solidFill>
                  <a:srgbClr val="19233E"/>
                </a:solidFill>
                <a:effectLst/>
                <a:latin typeface="Arial" panose="020B0604020202020204" pitchFamily="34" charset="0"/>
              </a:rPr>
              <a:t>​</a:t>
            </a:r>
            <a:endParaRPr lang="en-US" sz="2000" dirty="0">
              <a:solidFill>
                <a:srgbClr val="1A162E"/>
              </a:solidFill>
              <a:latin typeface="Arial" panose="020B0604020202020204" pitchFamily="34" charset="0"/>
            </a:endParaRPr>
          </a:p>
          <a:p>
            <a:pPr marL="342900" indent="-342900" algn="l" rtl="0" fontAlgn="base">
              <a:buFont typeface="Arial" panose="020B0604020202020204" pitchFamily="34" charset="0"/>
              <a:buChar char="•"/>
            </a:pPr>
            <a:endParaRPr lang="en-GB" sz="2000" b="0" i="0" dirty="0">
              <a:solidFill>
                <a:srgbClr val="1A162E"/>
              </a:solidFill>
              <a:effectLst/>
              <a:latin typeface="Arial" panose="020B0604020202020204" pitchFamily="34" charset="0"/>
            </a:endParaRPr>
          </a:p>
          <a:p>
            <a:pPr marL="342900" indent="-342900" algn="l" rtl="0" fontAlgn="base">
              <a:buFont typeface="Arial" panose="020B0604020202020204" pitchFamily="34" charset="0"/>
              <a:buChar char="•"/>
            </a:pPr>
            <a:r>
              <a:rPr lang="en-GB" sz="2000" b="0" i="0" u="none" strike="noStrike" dirty="0">
                <a:solidFill>
                  <a:srgbClr val="19233E"/>
                </a:solidFill>
                <a:effectLst/>
                <a:latin typeface="Arial" panose="020B0604020202020204" pitchFamily="34" charset="0"/>
              </a:rPr>
              <a:t>Building </a:t>
            </a:r>
            <a:r>
              <a:rPr lang="en-GB" sz="2000" b="1" i="0" u="none" strike="noStrike" dirty="0">
                <a:solidFill>
                  <a:srgbClr val="DB316C"/>
                </a:solidFill>
                <a:effectLst/>
                <a:latin typeface="Arial" panose="020B0604020202020204" pitchFamily="34" charset="0"/>
              </a:rPr>
              <a:t>resilience</a:t>
            </a:r>
            <a:r>
              <a:rPr lang="en-GB" sz="2000" b="0" i="0" u="none" strike="noStrike" dirty="0">
                <a:solidFill>
                  <a:srgbClr val="19233E"/>
                </a:solidFill>
                <a:effectLst/>
                <a:latin typeface="Arial" panose="020B0604020202020204" pitchFamily="34" charset="0"/>
              </a:rPr>
              <a:t> for families</a:t>
            </a:r>
            <a:r>
              <a:rPr lang="en-US" sz="2000" b="0" i="0" dirty="0">
                <a:solidFill>
                  <a:srgbClr val="19233E"/>
                </a:solidFill>
                <a:effectLst/>
                <a:latin typeface="Arial" panose="020B0604020202020204" pitchFamily="34" charset="0"/>
              </a:rPr>
              <a:t>​ and residents</a:t>
            </a:r>
            <a:endParaRPr lang="en-US" sz="2000" b="0" i="0" dirty="0">
              <a:solidFill>
                <a:srgbClr val="1A162E"/>
              </a:solidFill>
              <a:effectLst/>
              <a:latin typeface="Arial" panose="020B0604020202020204" pitchFamily="34" charset="0"/>
            </a:endParaRPr>
          </a:p>
          <a:p>
            <a:pPr marL="342900" indent="-342900" algn="l" rtl="0" fontAlgn="base">
              <a:buFont typeface="Arial" panose="020B0604020202020204" pitchFamily="34" charset="0"/>
              <a:buChar char="•"/>
            </a:pPr>
            <a:endParaRPr lang="en-GB" sz="2000" b="0" i="0" dirty="0">
              <a:solidFill>
                <a:srgbClr val="1A162E"/>
              </a:solidFill>
              <a:effectLst/>
              <a:latin typeface="Arial" panose="020B0604020202020204" pitchFamily="34" charset="0"/>
            </a:endParaRPr>
          </a:p>
          <a:p>
            <a:pPr marL="342900" indent="-342900" algn="l" rtl="0" fontAlgn="base">
              <a:buFont typeface="Arial" panose="020B0604020202020204" pitchFamily="34" charset="0"/>
              <a:buChar char="•"/>
            </a:pPr>
            <a:r>
              <a:rPr lang="en-GB" sz="2000" b="0" i="0" u="none" strike="noStrike" dirty="0">
                <a:solidFill>
                  <a:srgbClr val="19233E"/>
                </a:solidFill>
                <a:effectLst/>
                <a:latin typeface="Arial" panose="020B0604020202020204" pitchFamily="34" charset="0"/>
              </a:rPr>
              <a:t>Includes support with cost-of-living crisis, #LearnForLove parenting support, Council and partners’ advice and guidance</a:t>
            </a:r>
            <a:r>
              <a:rPr lang="en-US" sz="2000" b="0" i="0" dirty="0">
                <a:solidFill>
                  <a:srgbClr val="19233E"/>
                </a:solidFill>
                <a:effectLst/>
                <a:latin typeface="Arial" panose="020B0604020202020204" pitchFamily="34" charset="0"/>
              </a:rPr>
              <a:t>​</a:t>
            </a:r>
            <a:endParaRPr lang="en-US" sz="2000" b="0" i="0" dirty="0">
              <a:solidFill>
                <a:srgbClr val="1A162E"/>
              </a:solidFill>
              <a:effectLst/>
              <a:latin typeface="Arial" panose="020B0604020202020204" pitchFamily="34" charset="0"/>
            </a:endParaRPr>
          </a:p>
          <a:p>
            <a:pPr algn="l" rtl="0" fontAlgn="base">
              <a:buFont typeface="Arial" panose="020B0604020202020204" pitchFamily="34" charset="0"/>
              <a:buChar char="•"/>
            </a:pPr>
            <a:endParaRPr lang="en-GB" sz="2000" b="0" i="0" dirty="0">
              <a:solidFill>
                <a:srgbClr val="1A162E"/>
              </a:solidFill>
              <a:effectLst/>
              <a:latin typeface="Arial" panose="020B0604020202020204" pitchFamily="34" charset="0"/>
            </a:endParaRPr>
          </a:p>
          <a:p>
            <a:pPr marL="342900" indent="-342900" algn="l" rtl="0" fontAlgn="base">
              <a:buFont typeface="Arial" panose="020B0604020202020204" pitchFamily="34" charset="0"/>
              <a:buChar char="•"/>
            </a:pPr>
            <a:r>
              <a:rPr lang="en-GB" sz="2000" b="1" i="0" u="none" strike="noStrike" dirty="0">
                <a:solidFill>
                  <a:srgbClr val="DB316C"/>
                </a:solidFill>
                <a:effectLst/>
                <a:latin typeface="Arial" panose="020B0604020202020204" pitchFamily="34" charset="0"/>
              </a:rPr>
              <a:t>All professionals have conversations with families </a:t>
            </a:r>
            <a:r>
              <a:rPr lang="en-GB" sz="2000" b="0" i="0" u="none" strike="noStrike" dirty="0">
                <a:solidFill>
                  <a:srgbClr val="19233E"/>
                </a:solidFill>
                <a:effectLst/>
                <a:latin typeface="Arial" panose="020B0604020202020204" pitchFamily="34" charset="0"/>
              </a:rPr>
              <a:t>about what’s available to help, and help them to access that support</a:t>
            </a:r>
            <a:endParaRPr lang="en-GB" sz="2000" dirty="0">
              <a:solidFill>
                <a:srgbClr val="19233E"/>
              </a:solidFill>
              <a:latin typeface="Arial" panose="020B0604020202020204" pitchFamily="34" charset="0"/>
            </a:endParaRPr>
          </a:p>
          <a:p>
            <a:pPr marL="342900" indent="-342900" algn="l" rtl="0" fontAlgn="base">
              <a:buFont typeface="Arial" panose="020B0604020202020204" pitchFamily="34" charset="0"/>
              <a:buChar char="•"/>
            </a:pPr>
            <a:endParaRPr lang="en-US" sz="2000" b="0" i="0" dirty="0">
              <a:solidFill>
                <a:srgbClr val="19233E"/>
              </a:solidFill>
              <a:effectLst/>
              <a:latin typeface="Arial" panose="020B0604020202020204" pitchFamily="34" charset="0"/>
            </a:endParaRPr>
          </a:p>
          <a:p>
            <a:pPr algn="l" rtl="0" fontAlgn="base"/>
            <a:r>
              <a:rPr lang="en-US" sz="2000" dirty="0">
                <a:solidFill>
                  <a:srgbClr val="DC4C65"/>
                </a:solidFill>
                <a:latin typeface="Arial" panose="020B0604020202020204" pitchFamily="34" charset="0"/>
              </a:rPr>
              <a:t>     </a:t>
            </a:r>
            <a:r>
              <a:rPr lang="en-US" sz="2000" b="1" u="sng" dirty="0">
                <a:solidFill>
                  <a:srgbClr val="DC4C65"/>
                </a:solidFill>
                <a:latin typeface="Arial" panose="020B0604020202020204" pitchFamily="34" charset="0"/>
              </a:rPr>
              <a:t>www.</a:t>
            </a:r>
            <a:r>
              <a:rPr lang="en-US" sz="2000" b="1" u="sng" dirty="0">
                <a:solidFill>
                  <a:srgbClr val="DC4C65"/>
                </a:solidFill>
                <a:latin typeface="Arial" panose="020B0604020202020204" pitchFamily="34" charset="0"/>
                <a:hlinkClick r:id="rId3">
                  <a:extLst>
                    <a:ext uri="{A12FA001-AC4F-418D-AE19-62706E023703}">
                      <ahyp:hlinkClr xmlns:ahyp="http://schemas.microsoft.com/office/drawing/2018/hyperlinkcolor" val="tx"/>
                    </a:ext>
                  </a:extLst>
                </a:hlinkClick>
              </a:rPr>
              <a:t>ConnectSomerset</a:t>
            </a:r>
            <a:r>
              <a:rPr lang="en-US" sz="2000" b="1" dirty="0">
                <a:solidFill>
                  <a:srgbClr val="DC4C65"/>
                </a:solidFill>
                <a:latin typeface="Arial" panose="020B0604020202020204" pitchFamily="34" charset="0"/>
                <a:hlinkClick r:id="rId3">
                  <a:extLst>
                    <a:ext uri="{A12FA001-AC4F-418D-AE19-62706E023703}">
                      <ahyp:hlinkClr xmlns:ahyp="http://schemas.microsoft.com/office/drawing/2018/hyperlinkcolor" val="tx"/>
                    </a:ext>
                  </a:extLst>
                </a:hlinkClick>
              </a:rPr>
              <a:t>.org.uk/Help4All</a:t>
            </a:r>
            <a:endParaRPr lang="en-US" sz="2000" b="1" i="0" dirty="0">
              <a:solidFill>
                <a:srgbClr val="DC4C65"/>
              </a:solidFill>
              <a:effectLst/>
              <a:latin typeface="Arial" panose="020B0604020202020204" pitchFamily="34" charset="0"/>
            </a:endParaRPr>
          </a:p>
        </p:txBody>
      </p:sp>
      <p:pic>
        <p:nvPicPr>
          <p:cNvPr id="2" name="Picture 1">
            <a:extLst>
              <a:ext uri="{FF2B5EF4-FFF2-40B4-BE49-F238E27FC236}">
                <a16:creationId xmlns:a16="http://schemas.microsoft.com/office/drawing/2014/main" id="{369D87E6-7A9B-FD14-AC75-09ECFE757413}"/>
              </a:ext>
            </a:extLst>
          </p:cNvPr>
          <p:cNvPicPr>
            <a:picLocks noChangeAspect="1"/>
          </p:cNvPicPr>
          <p:nvPr/>
        </p:nvPicPr>
        <p:blipFill>
          <a:blip r:embed="rId4"/>
          <a:stretch>
            <a:fillRect/>
          </a:stretch>
        </p:blipFill>
        <p:spPr>
          <a:xfrm rot="208996">
            <a:off x="8708103" y="2325626"/>
            <a:ext cx="2942156" cy="1889089"/>
          </a:xfrm>
          <a:prstGeom prst="rect">
            <a:avLst/>
          </a:prstGeom>
          <a:effectLst>
            <a:outerShdw blurRad="63500" sx="102000" sy="102000" algn="ctr" rotWithShape="0">
              <a:prstClr val="black">
                <a:alpha val="40000"/>
              </a:prstClr>
            </a:outerShdw>
          </a:effectLst>
        </p:spPr>
      </p:pic>
      <p:grpSp>
        <p:nvGrpSpPr>
          <p:cNvPr id="3" name="Group 2">
            <a:extLst>
              <a:ext uri="{FF2B5EF4-FFF2-40B4-BE49-F238E27FC236}">
                <a16:creationId xmlns:a16="http://schemas.microsoft.com/office/drawing/2014/main" id="{C114481B-E1C2-56B7-7F69-0FEC7F0A0FC0}"/>
              </a:ext>
            </a:extLst>
          </p:cNvPr>
          <p:cNvGrpSpPr/>
          <p:nvPr/>
        </p:nvGrpSpPr>
        <p:grpSpPr>
          <a:xfrm>
            <a:off x="7160216" y="299136"/>
            <a:ext cx="4490043" cy="5314961"/>
            <a:chOff x="6933150" y="329821"/>
            <a:chExt cx="4490043" cy="5314961"/>
          </a:xfrm>
        </p:grpSpPr>
        <p:pic>
          <p:nvPicPr>
            <p:cNvPr id="4" name="Picture 3">
              <a:extLst>
                <a:ext uri="{FF2B5EF4-FFF2-40B4-BE49-F238E27FC236}">
                  <a16:creationId xmlns:a16="http://schemas.microsoft.com/office/drawing/2014/main" id="{879B3B9D-5C6B-7050-5650-5D8FBDB02908}"/>
                </a:ext>
              </a:extLst>
            </p:cNvPr>
            <p:cNvPicPr>
              <a:picLocks noChangeAspect="1"/>
            </p:cNvPicPr>
            <p:nvPr/>
          </p:nvPicPr>
          <p:blipFill>
            <a:blip r:embed="rId5"/>
            <a:stretch>
              <a:fillRect/>
            </a:stretch>
          </p:blipFill>
          <p:spPr>
            <a:xfrm>
              <a:off x="6933150" y="329821"/>
              <a:ext cx="3764158" cy="5314961"/>
            </a:xfrm>
            <a:prstGeom prst="rect">
              <a:avLst/>
            </a:prstGeom>
            <a:effectLst>
              <a:outerShdw blurRad="157049" dist="162334" dir="5220000" sx="101674" sy="101674" algn="ctr" rotWithShape="0">
                <a:prstClr val="black">
                  <a:alpha val="13322"/>
                </a:prstClr>
              </a:outerShdw>
            </a:effectLst>
          </p:spPr>
        </p:pic>
        <p:pic>
          <p:nvPicPr>
            <p:cNvPr id="7" name="Picture 6">
              <a:extLst>
                <a:ext uri="{FF2B5EF4-FFF2-40B4-BE49-F238E27FC236}">
                  <a16:creationId xmlns:a16="http://schemas.microsoft.com/office/drawing/2014/main" id="{9ED5C6E5-9D76-FA82-4C17-53ED111AA4D9}"/>
                </a:ext>
              </a:extLst>
            </p:cNvPr>
            <p:cNvPicPr>
              <a:picLocks noChangeAspect="1"/>
            </p:cNvPicPr>
            <p:nvPr/>
          </p:nvPicPr>
          <p:blipFill>
            <a:blip r:embed="rId4"/>
            <a:stretch>
              <a:fillRect/>
            </a:stretch>
          </p:blipFill>
          <p:spPr>
            <a:xfrm rot="208996">
              <a:off x="8481037" y="2356311"/>
              <a:ext cx="2942156" cy="1889089"/>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6439664D-2D19-4D22-B13A-07C3615225D8}"/>
                </a:ext>
              </a:extLst>
            </p:cNvPr>
            <p:cNvPicPr>
              <a:picLocks noChangeAspect="1"/>
            </p:cNvPicPr>
            <p:nvPr/>
          </p:nvPicPr>
          <p:blipFill rotWithShape="1">
            <a:blip r:embed="rId6"/>
            <a:srcRect l="1330" t="1" b="-7846"/>
            <a:stretch/>
          </p:blipFill>
          <p:spPr>
            <a:xfrm>
              <a:off x="6933150" y="429656"/>
              <a:ext cx="2106002" cy="527274"/>
            </a:xfrm>
            <a:prstGeom prst="rect">
              <a:avLst/>
            </a:prstGeom>
          </p:spPr>
        </p:pic>
      </p:grpSp>
      <p:sp>
        <p:nvSpPr>
          <p:cNvPr id="9" name="TextBox 8">
            <a:extLst>
              <a:ext uri="{FF2B5EF4-FFF2-40B4-BE49-F238E27FC236}">
                <a16:creationId xmlns:a16="http://schemas.microsoft.com/office/drawing/2014/main" id="{17DA1393-504F-FCB0-1A0C-9FCCBB565B9C}"/>
              </a:ext>
            </a:extLst>
          </p:cNvPr>
          <p:cNvSpPr txBox="1"/>
          <p:nvPr/>
        </p:nvSpPr>
        <p:spPr>
          <a:xfrm>
            <a:off x="254429" y="218975"/>
            <a:ext cx="6321631" cy="769441"/>
          </a:xfrm>
          <a:prstGeom prst="rect">
            <a:avLst/>
          </a:prstGeom>
          <a:noFill/>
        </p:spPr>
        <p:txBody>
          <a:bodyPr wrap="square">
            <a:spAutoFit/>
          </a:bodyPr>
          <a:lstStyle/>
          <a:p>
            <a:r>
              <a:rPr lang="en-GB" sz="4400">
                <a:solidFill>
                  <a:srgbClr val="011E41"/>
                </a:solidFill>
                <a:latin typeface="Museo Sans Rounded 900" panose="02000000000000000000" pitchFamily="50" charset="0"/>
              </a:rPr>
              <a:t>#Help4All</a:t>
            </a:r>
          </a:p>
        </p:txBody>
      </p:sp>
    </p:spTree>
    <p:extLst>
      <p:ext uri="{BB962C8B-B14F-4D97-AF65-F5344CB8AC3E}">
        <p14:creationId xmlns:p14="http://schemas.microsoft.com/office/powerpoint/2010/main" val="1461000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BED457-5F64-A80B-8819-EA62A63EF673}"/>
              </a:ext>
            </a:extLst>
          </p:cNvPr>
          <p:cNvSpPr/>
          <p:nvPr/>
        </p:nvSpPr>
        <p:spPr>
          <a:xfrm>
            <a:off x="0" y="0"/>
            <a:ext cx="12192000" cy="6858000"/>
          </a:xfrm>
          <a:prstGeom prst="rect">
            <a:avLst/>
          </a:prstGeom>
          <a:solidFill>
            <a:srgbClr val="FCF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9C5DC0CC-295C-1159-5A45-FBF291814E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44805" y="2092798"/>
            <a:ext cx="5557629" cy="1706394"/>
          </a:xfrm>
          <a:prstGeom prst="rect">
            <a:avLst/>
          </a:prstGeom>
        </p:spPr>
      </p:pic>
      <p:pic>
        <p:nvPicPr>
          <p:cNvPr id="85" name="Graphic 84">
            <a:extLst>
              <a:ext uri="{FF2B5EF4-FFF2-40B4-BE49-F238E27FC236}">
                <a16:creationId xmlns:a16="http://schemas.microsoft.com/office/drawing/2014/main" id="{4119F521-EF26-D129-AC4A-E35F6292168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50653" y="75559"/>
            <a:ext cx="2780031" cy="1970655"/>
          </a:xfrm>
          <a:prstGeom prst="rect">
            <a:avLst/>
          </a:prstGeom>
        </p:spPr>
      </p:pic>
      <p:sp>
        <p:nvSpPr>
          <p:cNvPr id="4" name="Freeform: Shape 3">
            <a:extLst>
              <a:ext uri="{FF2B5EF4-FFF2-40B4-BE49-F238E27FC236}">
                <a16:creationId xmlns:a16="http://schemas.microsoft.com/office/drawing/2014/main" id="{574635C9-BE35-A748-C2DB-ACC8A0D6B8F1}"/>
              </a:ext>
            </a:extLst>
          </p:cNvPr>
          <p:cNvSpPr/>
          <p:nvPr/>
        </p:nvSpPr>
        <p:spPr>
          <a:xfrm>
            <a:off x="9007061" y="475222"/>
            <a:ext cx="2006601" cy="1486006"/>
          </a:xfrm>
          <a:custGeom>
            <a:avLst/>
            <a:gdLst>
              <a:gd name="connsiteX0" fmla="*/ 33001 w 2006601"/>
              <a:gd name="connsiteY0" fmla="*/ 94382 h 1486006"/>
              <a:gd name="connsiteX1" fmla="*/ 118172 w 2006601"/>
              <a:gd name="connsiteY1" fmla="*/ 5113 h 1486006"/>
              <a:gd name="connsiteX2" fmla="*/ 1116143 w 2006601"/>
              <a:gd name="connsiteY2" fmla="*/ 6107 h 1486006"/>
              <a:gd name="connsiteX3" fmla="*/ 1987350 w 2006601"/>
              <a:gd name="connsiteY3" fmla="*/ 140941 h 1486006"/>
              <a:gd name="connsiteX4" fmla="*/ 1923534 w 2006601"/>
              <a:gd name="connsiteY4" fmla="*/ 1385735 h 1486006"/>
              <a:gd name="connsiteX5" fmla="*/ 112585 w 2006601"/>
              <a:gd name="connsiteY5" fmla="*/ 1424596 h 1486006"/>
              <a:gd name="connsiteX6" fmla="*/ 33001 w 2006601"/>
              <a:gd name="connsiteY6" fmla="*/ 94382 h 148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6601" h="1486006">
                <a:moveTo>
                  <a:pt x="33001" y="94382"/>
                </a:moveTo>
                <a:cubicBezTo>
                  <a:pt x="47279" y="40746"/>
                  <a:pt x="80677" y="5734"/>
                  <a:pt x="118172" y="5113"/>
                </a:cubicBezTo>
                <a:cubicBezTo>
                  <a:pt x="313347" y="2258"/>
                  <a:pt x="918238" y="-5316"/>
                  <a:pt x="1116143" y="6107"/>
                </a:cubicBezTo>
                <a:cubicBezTo>
                  <a:pt x="1353282" y="19764"/>
                  <a:pt x="1946627" y="19764"/>
                  <a:pt x="1987350" y="140941"/>
                </a:cubicBezTo>
                <a:cubicBezTo>
                  <a:pt x="2027949" y="262242"/>
                  <a:pt x="2003242" y="1322415"/>
                  <a:pt x="1923534" y="1385735"/>
                </a:cubicBezTo>
                <a:cubicBezTo>
                  <a:pt x="1688629" y="1572342"/>
                  <a:pt x="207441" y="1445206"/>
                  <a:pt x="112585" y="1424596"/>
                </a:cubicBezTo>
                <a:cubicBezTo>
                  <a:pt x="32504" y="1407338"/>
                  <a:pt x="-46459" y="392854"/>
                  <a:pt x="33001" y="94382"/>
                </a:cubicBezTo>
                <a:close/>
              </a:path>
            </a:pathLst>
          </a:custGeom>
          <a:solidFill>
            <a:srgbClr val="FFFFFF"/>
          </a:solidFill>
          <a:ln w="12377" cap="flat">
            <a:solidFill>
              <a:srgbClr val="DE596C"/>
            </a:solidFill>
            <a:prstDash val="solid"/>
            <a:miter/>
          </a:ln>
        </p:spPr>
        <p:txBody>
          <a:bodyPr rtlCol="0" anchor="ctr"/>
          <a:lstStyle/>
          <a:p>
            <a:endParaRPr lang="en-GB"/>
          </a:p>
        </p:txBody>
      </p:sp>
      <p:grpSp>
        <p:nvGrpSpPr>
          <p:cNvPr id="5" name="Graphic 88">
            <a:extLst>
              <a:ext uri="{FF2B5EF4-FFF2-40B4-BE49-F238E27FC236}">
                <a16:creationId xmlns:a16="http://schemas.microsoft.com/office/drawing/2014/main" id="{07E81E97-C05B-0DD0-E80D-F12959B9AADA}"/>
              </a:ext>
            </a:extLst>
          </p:cNvPr>
          <p:cNvGrpSpPr/>
          <p:nvPr/>
        </p:nvGrpSpPr>
        <p:grpSpPr>
          <a:xfrm>
            <a:off x="9351703" y="728924"/>
            <a:ext cx="1396690" cy="824400"/>
            <a:chOff x="9351703" y="728924"/>
            <a:chExt cx="1396690" cy="824400"/>
          </a:xfrm>
        </p:grpSpPr>
        <p:sp>
          <p:nvSpPr>
            <p:cNvPr id="6" name="Freeform: Shape 5">
              <a:extLst>
                <a:ext uri="{FF2B5EF4-FFF2-40B4-BE49-F238E27FC236}">
                  <a16:creationId xmlns:a16="http://schemas.microsoft.com/office/drawing/2014/main" id="{03F6B897-46D7-9619-6EA4-C7DAE53E9406}"/>
                </a:ext>
              </a:extLst>
            </p:cNvPr>
            <p:cNvSpPr/>
            <p:nvPr/>
          </p:nvSpPr>
          <p:spPr>
            <a:xfrm>
              <a:off x="9359826" y="728924"/>
              <a:ext cx="131854" cy="156189"/>
            </a:xfrm>
            <a:custGeom>
              <a:avLst/>
              <a:gdLst>
                <a:gd name="connsiteX0" fmla="*/ 0 w 131854"/>
                <a:gd name="connsiteY0" fmla="*/ 12043 h 156189"/>
                <a:gd name="connsiteX1" fmla="*/ 12043 w 131854"/>
                <a:gd name="connsiteY1" fmla="*/ 0 h 156189"/>
                <a:gd name="connsiteX2" fmla="*/ 29053 w 131854"/>
                <a:gd name="connsiteY2" fmla="*/ 0 h 156189"/>
                <a:gd name="connsiteX3" fmla="*/ 43455 w 131854"/>
                <a:gd name="connsiteY3" fmla="*/ 8070 h 156189"/>
                <a:gd name="connsiteX4" fmla="*/ 81819 w 131854"/>
                <a:gd name="connsiteY4" fmla="*/ 72880 h 156189"/>
                <a:gd name="connsiteX5" fmla="*/ 86413 w 131854"/>
                <a:gd name="connsiteY5" fmla="*/ 81447 h 156189"/>
                <a:gd name="connsiteX6" fmla="*/ 90510 w 131854"/>
                <a:gd name="connsiteY6" fmla="*/ 90138 h 156189"/>
                <a:gd name="connsiteX7" fmla="*/ 94856 w 131854"/>
                <a:gd name="connsiteY7" fmla="*/ 99574 h 156189"/>
                <a:gd name="connsiteX8" fmla="*/ 95352 w 131854"/>
                <a:gd name="connsiteY8" fmla="*/ 99574 h 156189"/>
                <a:gd name="connsiteX9" fmla="*/ 94483 w 131854"/>
                <a:gd name="connsiteY9" fmla="*/ 90014 h 156189"/>
                <a:gd name="connsiteX10" fmla="*/ 93862 w 131854"/>
                <a:gd name="connsiteY10" fmla="*/ 81323 h 156189"/>
                <a:gd name="connsiteX11" fmla="*/ 93614 w 131854"/>
                <a:gd name="connsiteY11" fmla="*/ 73004 h 156189"/>
                <a:gd name="connsiteX12" fmla="*/ 93614 w 131854"/>
                <a:gd name="connsiteY12" fmla="*/ 12167 h 156189"/>
                <a:gd name="connsiteX13" fmla="*/ 105657 w 131854"/>
                <a:gd name="connsiteY13" fmla="*/ 124 h 156189"/>
                <a:gd name="connsiteX14" fmla="*/ 119811 w 131854"/>
                <a:gd name="connsiteY14" fmla="*/ 124 h 156189"/>
                <a:gd name="connsiteX15" fmla="*/ 131854 w 131854"/>
                <a:gd name="connsiteY15" fmla="*/ 12167 h 156189"/>
                <a:gd name="connsiteX16" fmla="*/ 131854 w 131854"/>
                <a:gd name="connsiteY16" fmla="*/ 144146 h 156189"/>
                <a:gd name="connsiteX17" fmla="*/ 119811 w 131854"/>
                <a:gd name="connsiteY17" fmla="*/ 156189 h 156189"/>
                <a:gd name="connsiteX18" fmla="*/ 102802 w 131854"/>
                <a:gd name="connsiteY18" fmla="*/ 156189 h 156189"/>
                <a:gd name="connsiteX19" fmla="*/ 88648 w 131854"/>
                <a:gd name="connsiteY19" fmla="*/ 148119 h 156189"/>
                <a:gd name="connsiteX20" fmla="*/ 50035 w 131854"/>
                <a:gd name="connsiteY20" fmla="*/ 83557 h 156189"/>
                <a:gd name="connsiteX21" fmla="*/ 45193 w 131854"/>
                <a:gd name="connsiteY21" fmla="*/ 75115 h 156189"/>
                <a:gd name="connsiteX22" fmla="*/ 41096 w 131854"/>
                <a:gd name="connsiteY22" fmla="*/ 66300 h 156189"/>
                <a:gd name="connsiteX23" fmla="*/ 36999 w 131854"/>
                <a:gd name="connsiteY23" fmla="*/ 56864 h 156189"/>
                <a:gd name="connsiteX24" fmla="*/ 36502 w 131854"/>
                <a:gd name="connsiteY24" fmla="*/ 56864 h 156189"/>
                <a:gd name="connsiteX25" fmla="*/ 37371 w 131854"/>
                <a:gd name="connsiteY25" fmla="*/ 66424 h 156189"/>
                <a:gd name="connsiteX26" fmla="*/ 37992 w 131854"/>
                <a:gd name="connsiteY26" fmla="*/ 75115 h 156189"/>
                <a:gd name="connsiteX27" fmla="*/ 38240 w 131854"/>
                <a:gd name="connsiteY27" fmla="*/ 83433 h 156189"/>
                <a:gd name="connsiteX28" fmla="*/ 38240 w 131854"/>
                <a:gd name="connsiteY28" fmla="*/ 144146 h 156189"/>
                <a:gd name="connsiteX29" fmla="*/ 26197 w 131854"/>
                <a:gd name="connsiteY29" fmla="*/ 156189 h 156189"/>
                <a:gd name="connsiteX30" fmla="*/ 12043 w 131854"/>
                <a:gd name="connsiteY30" fmla="*/ 156189 h 156189"/>
                <a:gd name="connsiteX31" fmla="*/ 0 w 131854"/>
                <a:gd name="connsiteY31" fmla="*/ 144146 h 156189"/>
                <a:gd name="connsiteX32" fmla="*/ 0 w 131854"/>
                <a:gd name="connsiteY32" fmla="*/ 12167 h 156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1854" h="156189">
                  <a:moveTo>
                    <a:pt x="0" y="12043"/>
                  </a:moveTo>
                  <a:cubicBezTo>
                    <a:pt x="0" y="4097"/>
                    <a:pt x="3973" y="0"/>
                    <a:pt x="12043" y="0"/>
                  </a:cubicBezTo>
                  <a:lnTo>
                    <a:pt x="29053" y="0"/>
                  </a:lnTo>
                  <a:cubicBezTo>
                    <a:pt x="35633" y="0"/>
                    <a:pt x="40351" y="2731"/>
                    <a:pt x="43455" y="8070"/>
                  </a:cubicBezTo>
                  <a:lnTo>
                    <a:pt x="81819" y="72880"/>
                  </a:lnTo>
                  <a:cubicBezTo>
                    <a:pt x="83433" y="75487"/>
                    <a:pt x="84923" y="78343"/>
                    <a:pt x="86413" y="81447"/>
                  </a:cubicBezTo>
                  <a:cubicBezTo>
                    <a:pt x="87903" y="84551"/>
                    <a:pt x="89269" y="87406"/>
                    <a:pt x="90510" y="90138"/>
                  </a:cubicBezTo>
                  <a:cubicBezTo>
                    <a:pt x="92000" y="93366"/>
                    <a:pt x="93366" y="96470"/>
                    <a:pt x="94856" y="99574"/>
                  </a:cubicBezTo>
                  <a:lnTo>
                    <a:pt x="95352" y="99574"/>
                  </a:lnTo>
                  <a:lnTo>
                    <a:pt x="94483" y="90014"/>
                  </a:lnTo>
                  <a:cubicBezTo>
                    <a:pt x="94235" y="87282"/>
                    <a:pt x="93987" y="84302"/>
                    <a:pt x="93862" y="81323"/>
                  </a:cubicBezTo>
                  <a:cubicBezTo>
                    <a:pt x="93738" y="78343"/>
                    <a:pt x="93614" y="75487"/>
                    <a:pt x="93614" y="73004"/>
                  </a:cubicBezTo>
                  <a:lnTo>
                    <a:pt x="93614" y="12167"/>
                  </a:lnTo>
                  <a:cubicBezTo>
                    <a:pt x="93614" y="4221"/>
                    <a:pt x="97587" y="124"/>
                    <a:pt x="105657" y="124"/>
                  </a:cubicBezTo>
                  <a:lnTo>
                    <a:pt x="119811" y="124"/>
                  </a:lnTo>
                  <a:cubicBezTo>
                    <a:pt x="127757" y="124"/>
                    <a:pt x="131854" y="4097"/>
                    <a:pt x="131854" y="12167"/>
                  </a:cubicBezTo>
                  <a:lnTo>
                    <a:pt x="131854" y="144146"/>
                  </a:lnTo>
                  <a:cubicBezTo>
                    <a:pt x="131854" y="152092"/>
                    <a:pt x="127881" y="156189"/>
                    <a:pt x="119811" y="156189"/>
                  </a:cubicBezTo>
                  <a:lnTo>
                    <a:pt x="102802" y="156189"/>
                  </a:lnTo>
                  <a:cubicBezTo>
                    <a:pt x="96346" y="156189"/>
                    <a:pt x="91628" y="153458"/>
                    <a:pt x="88648" y="148119"/>
                  </a:cubicBezTo>
                  <a:lnTo>
                    <a:pt x="50035" y="83557"/>
                  </a:lnTo>
                  <a:cubicBezTo>
                    <a:pt x="48421" y="81074"/>
                    <a:pt x="46807" y="78343"/>
                    <a:pt x="45193" y="75115"/>
                  </a:cubicBezTo>
                  <a:cubicBezTo>
                    <a:pt x="43579" y="72011"/>
                    <a:pt x="42213" y="69031"/>
                    <a:pt x="41096" y="66300"/>
                  </a:cubicBezTo>
                  <a:cubicBezTo>
                    <a:pt x="39482" y="63072"/>
                    <a:pt x="38116" y="59968"/>
                    <a:pt x="36999" y="56864"/>
                  </a:cubicBezTo>
                  <a:lnTo>
                    <a:pt x="36502" y="56864"/>
                  </a:lnTo>
                  <a:lnTo>
                    <a:pt x="37371" y="66424"/>
                  </a:lnTo>
                  <a:cubicBezTo>
                    <a:pt x="37619" y="69155"/>
                    <a:pt x="37868" y="72135"/>
                    <a:pt x="37992" y="75115"/>
                  </a:cubicBezTo>
                  <a:cubicBezTo>
                    <a:pt x="38116" y="78095"/>
                    <a:pt x="38240" y="80950"/>
                    <a:pt x="38240" y="83433"/>
                  </a:cubicBezTo>
                  <a:lnTo>
                    <a:pt x="38240" y="144146"/>
                  </a:lnTo>
                  <a:cubicBezTo>
                    <a:pt x="38240" y="152092"/>
                    <a:pt x="34267" y="156189"/>
                    <a:pt x="26197" y="156189"/>
                  </a:cubicBezTo>
                  <a:lnTo>
                    <a:pt x="12043" y="156189"/>
                  </a:lnTo>
                  <a:cubicBezTo>
                    <a:pt x="4097" y="156189"/>
                    <a:pt x="0" y="152216"/>
                    <a:pt x="0" y="144146"/>
                  </a:cubicBezTo>
                  <a:lnTo>
                    <a:pt x="0" y="12167"/>
                  </a:lnTo>
                  <a:close/>
                </a:path>
              </a:pathLst>
            </a:custGeom>
            <a:solidFill>
              <a:srgbClr val="D03C43"/>
            </a:solidFill>
            <a:ln w="12377"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1D1AF9ED-7523-7CE3-C404-9D814BEA39DC}"/>
                </a:ext>
              </a:extLst>
            </p:cNvPr>
            <p:cNvSpPr/>
            <p:nvPr/>
          </p:nvSpPr>
          <p:spPr>
            <a:xfrm>
              <a:off x="9506952" y="770020"/>
              <a:ext cx="104664" cy="117824"/>
            </a:xfrm>
            <a:custGeom>
              <a:avLst/>
              <a:gdLst>
                <a:gd name="connsiteX0" fmla="*/ 372 w 104664"/>
                <a:gd name="connsiteY0" fmla="*/ 83309 h 117824"/>
                <a:gd name="connsiteX1" fmla="*/ 6332 w 104664"/>
                <a:gd name="connsiteY1" fmla="*/ 64561 h 117824"/>
                <a:gd name="connsiteX2" fmla="*/ 21727 w 104664"/>
                <a:gd name="connsiteY2" fmla="*/ 52767 h 117824"/>
                <a:gd name="connsiteX3" fmla="*/ 42213 w 104664"/>
                <a:gd name="connsiteY3" fmla="*/ 46683 h 117824"/>
                <a:gd name="connsiteX4" fmla="*/ 63816 w 104664"/>
                <a:gd name="connsiteY4" fmla="*/ 44945 h 117824"/>
                <a:gd name="connsiteX5" fmla="*/ 67045 w 104664"/>
                <a:gd name="connsiteY5" fmla="*/ 44945 h 117824"/>
                <a:gd name="connsiteX6" fmla="*/ 67045 w 104664"/>
                <a:gd name="connsiteY6" fmla="*/ 42958 h 117824"/>
                <a:gd name="connsiteX7" fmla="*/ 62202 w 104664"/>
                <a:gd name="connsiteY7" fmla="*/ 33274 h 117824"/>
                <a:gd name="connsiteX8" fmla="*/ 51028 w 104664"/>
                <a:gd name="connsiteY8" fmla="*/ 30543 h 117824"/>
                <a:gd name="connsiteX9" fmla="*/ 40351 w 104664"/>
                <a:gd name="connsiteY9" fmla="*/ 32032 h 117824"/>
                <a:gd name="connsiteX10" fmla="*/ 30791 w 104664"/>
                <a:gd name="connsiteY10" fmla="*/ 35509 h 117824"/>
                <a:gd name="connsiteX11" fmla="*/ 14650 w 104664"/>
                <a:gd name="connsiteY11" fmla="*/ 30294 h 117824"/>
                <a:gd name="connsiteX12" fmla="*/ 12043 w 104664"/>
                <a:gd name="connsiteY12" fmla="*/ 24831 h 117824"/>
                <a:gd name="connsiteX13" fmla="*/ 10677 w 104664"/>
                <a:gd name="connsiteY13" fmla="*/ 15520 h 117824"/>
                <a:gd name="connsiteX14" fmla="*/ 16761 w 104664"/>
                <a:gd name="connsiteY14" fmla="*/ 8691 h 117824"/>
                <a:gd name="connsiteX15" fmla="*/ 32653 w 104664"/>
                <a:gd name="connsiteY15" fmla="*/ 2856 h 117824"/>
                <a:gd name="connsiteX16" fmla="*/ 54505 w 104664"/>
                <a:gd name="connsiteY16" fmla="*/ 0 h 117824"/>
                <a:gd name="connsiteX17" fmla="*/ 91255 w 104664"/>
                <a:gd name="connsiteY17" fmla="*/ 12043 h 117824"/>
                <a:gd name="connsiteX18" fmla="*/ 104664 w 104664"/>
                <a:gd name="connsiteY18" fmla="*/ 45814 h 117824"/>
                <a:gd name="connsiteX19" fmla="*/ 104664 w 104664"/>
                <a:gd name="connsiteY19" fmla="*/ 103050 h 117824"/>
                <a:gd name="connsiteX20" fmla="*/ 92621 w 104664"/>
                <a:gd name="connsiteY20" fmla="*/ 115093 h 117824"/>
                <a:gd name="connsiteX21" fmla="*/ 82192 w 104664"/>
                <a:gd name="connsiteY21" fmla="*/ 115093 h 117824"/>
                <a:gd name="connsiteX22" fmla="*/ 70148 w 104664"/>
                <a:gd name="connsiteY22" fmla="*/ 102926 h 117824"/>
                <a:gd name="connsiteX23" fmla="*/ 70148 w 104664"/>
                <a:gd name="connsiteY23" fmla="*/ 100567 h 117824"/>
                <a:gd name="connsiteX24" fmla="*/ 70397 w 104664"/>
                <a:gd name="connsiteY24" fmla="*/ 99946 h 117824"/>
                <a:gd name="connsiteX25" fmla="*/ 69900 w 104664"/>
                <a:gd name="connsiteY25" fmla="*/ 99946 h 117824"/>
                <a:gd name="connsiteX26" fmla="*/ 61830 w 104664"/>
                <a:gd name="connsiteY26" fmla="*/ 108885 h 117824"/>
                <a:gd name="connsiteX27" fmla="*/ 51401 w 104664"/>
                <a:gd name="connsiteY27" fmla="*/ 115093 h 117824"/>
                <a:gd name="connsiteX28" fmla="*/ 36750 w 104664"/>
                <a:gd name="connsiteY28" fmla="*/ 117825 h 117824"/>
                <a:gd name="connsiteX29" fmla="*/ 21852 w 104664"/>
                <a:gd name="connsiteY29" fmla="*/ 115217 h 117824"/>
                <a:gd name="connsiteX30" fmla="*/ 10305 w 104664"/>
                <a:gd name="connsiteY30" fmla="*/ 108016 h 117824"/>
                <a:gd name="connsiteX31" fmla="*/ 2731 w 104664"/>
                <a:gd name="connsiteY31" fmla="*/ 97090 h 117824"/>
                <a:gd name="connsiteX32" fmla="*/ 0 w 104664"/>
                <a:gd name="connsiteY32" fmla="*/ 83557 h 117824"/>
                <a:gd name="connsiteX33" fmla="*/ 37744 w 104664"/>
                <a:gd name="connsiteY33" fmla="*/ 79833 h 117824"/>
                <a:gd name="connsiteX34" fmla="*/ 40475 w 104664"/>
                <a:gd name="connsiteY34" fmla="*/ 86537 h 117824"/>
                <a:gd name="connsiteX35" fmla="*/ 48421 w 104664"/>
                <a:gd name="connsiteY35" fmla="*/ 89393 h 117824"/>
                <a:gd name="connsiteX36" fmla="*/ 56119 w 104664"/>
                <a:gd name="connsiteY36" fmla="*/ 87530 h 117824"/>
                <a:gd name="connsiteX37" fmla="*/ 62202 w 104664"/>
                <a:gd name="connsiteY37" fmla="*/ 82812 h 117824"/>
                <a:gd name="connsiteX38" fmla="*/ 66300 w 104664"/>
                <a:gd name="connsiteY38" fmla="*/ 76480 h 117824"/>
                <a:gd name="connsiteX39" fmla="*/ 67665 w 104664"/>
                <a:gd name="connsiteY39" fmla="*/ 69528 h 117824"/>
                <a:gd name="connsiteX40" fmla="*/ 67665 w 104664"/>
                <a:gd name="connsiteY40" fmla="*/ 66424 h 117824"/>
                <a:gd name="connsiteX41" fmla="*/ 64189 w 104664"/>
                <a:gd name="connsiteY41" fmla="*/ 66424 h 117824"/>
                <a:gd name="connsiteX42" fmla="*/ 55126 w 104664"/>
                <a:gd name="connsiteY42" fmla="*/ 67045 h 117824"/>
                <a:gd name="connsiteX43" fmla="*/ 46559 w 104664"/>
                <a:gd name="connsiteY43" fmla="*/ 69279 h 117824"/>
                <a:gd name="connsiteX44" fmla="*/ 40227 w 104664"/>
                <a:gd name="connsiteY44" fmla="*/ 73252 h 117824"/>
                <a:gd name="connsiteX45" fmla="*/ 37744 w 104664"/>
                <a:gd name="connsiteY45" fmla="*/ 79709 h 11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4664" h="117824">
                  <a:moveTo>
                    <a:pt x="372" y="83309"/>
                  </a:moveTo>
                  <a:cubicBezTo>
                    <a:pt x="372" y="75736"/>
                    <a:pt x="2359" y="69528"/>
                    <a:pt x="6332" y="64561"/>
                  </a:cubicBezTo>
                  <a:cubicBezTo>
                    <a:pt x="10305" y="59595"/>
                    <a:pt x="15520" y="55746"/>
                    <a:pt x="21727" y="52767"/>
                  </a:cubicBezTo>
                  <a:cubicBezTo>
                    <a:pt x="27935" y="49787"/>
                    <a:pt x="34764" y="47800"/>
                    <a:pt x="42213" y="46683"/>
                  </a:cubicBezTo>
                  <a:cubicBezTo>
                    <a:pt x="49663" y="45565"/>
                    <a:pt x="56864" y="44945"/>
                    <a:pt x="63816" y="44945"/>
                  </a:cubicBezTo>
                  <a:lnTo>
                    <a:pt x="67045" y="44945"/>
                  </a:lnTo>
                  <a:lnTo>
                    <a:pt x="67045" y="42958"/>
                  </a:lnTo>
                  <a:cubicBezTo>
                    <a:pt x="67045" y="38240"/>
                    <a:pt x="65431" y="35012"/>
                    <a:pt x="62202" y="33274"/>
                  </a:cubicBezTo>
                  <a:cubicBezTo>
                    <a:pt x="58974" y="31412"/>
                    <a:pt x="55250" y="30543"/>
                    <a:pt x="51028" y="30543"/>
                  </a:cubicBezTo>
                  <a:cubicBezTo>
                    <a:pt x="47428" y="30543"/>
                    <a:pt x="43827" y="31039"/>
                    <a:pt x="40351" y="32032"/>
                  </a:cubicBezTo>
                  <a:cubicBezTo>
                    <a:pt x="36874" y="33026"/>
                    <a:pt x="33646" y="34267"/>
                    <a:pt x="30791" y="35509"/>
                  </a:cubicBezTo>
                  <a:cubicBezTo>
                    <a:pt x="23341" y="38737"/>
                    <a:pt x="18003" y="36999"/>
                    <a:pt x="14650" y="30294"/>
                  </a:cubicBezTo>
                  <a:lnTo>
                    <a:pt x="12043" y="24831"/>
                  </a:lnTo>
                  <a:cubicBezTo>
                    <a:pt x="10429" y="21479"/>
                    <a:pt x="10057" y="18375"/>
                    <a:pt x="10677" y="15520"/>
                  </a:cubicBezTo>
                  <a:cubicBezTo>
                    <a:pt x="11298" y="12664"/>
                    <a:pt x="13409" y="10429"/>
                    <a:pt x="16761" y="8691"/>
                  </a:cubicBezTo>
                  <a:cubicBezTo>
                    <a:pt x="20982" y="6704"/>
                    <a:pt x="26321" y="4718"/>
                    <a:pt x="32653" y="2856"/>
                  </a:cubicBezTo>
                  <a:cubicBezTo>
                    <a:pt x="38985" y="993"/>
                    <a:pt x="46310" y="0"/>
                    <a:pt x="54505" y="0"/>
                  </a:cubicBezTo>
                  <a:cubicBezTo>
                    <a:pt x="70024" y="0"/>
                    <a:pt x="82316" y="3973"/>
                    <a:pt x="91255" y="12043"/>
                  </a:cubicBezTo>
                  <a:cubicBezTo>
                    <a:pt x="100194" y="20113"/>
                    <a:pt x="104664" y="31412"/>
                    <a:pt x="104664" y="45814"/>
                  </a:cubicBezTo>
                  <a:lnTo>
                    <a:pt x="104664" y="103050"/>
                  </a:lnTo>
                  <a:cubicBezTo>
                    <a:pt x="104664" y="110996"/>
                    <a:pt x="100691" y="115093"/>
                    <a:pt x="92621" y="115093"/>
                  </a:cubicBezTo>
                  <a:lnTo>
                    <a:pt x="82192" y="115093"/>
                  </a:lnTo>
                  <a:cubicBezTo>
                    <a:pt x="74246" y="115093"/>
                    <a:pt x="70148" y="110996"/>
                    <a:pt x="70148" y="102926"/>
                  </a:cubicBezTo>
                  <a:lnTo>
                    <a:pt x="70148" y="100567"/>
                  </a:lnTo>
                  <a:cubicBezTo>
                    <a:pt x="70148" y="100567"/>
                    <a:pt x="70148" y="100070"/>
                    <a:pt x="70397" y="99946"/>
                  </a:cubicBezTo>
                  <a:lnTo>
                    <a:pt x="69900" y="99946"/>
                  </a:lnTo>
                  <a:cubicBezTo>
                    <a:pt x="67665" y="103298"/>
                    <a:pt x="65058" y="106278"/>
                    <a:pt x="61830" y="108885"/>
                  </a:cubicBezTo>
                  <a:cubicBezTo>
                    <a:pt x="59099" y="111244"/>
                    <a:pt x="55622" y="113231"/>
                    <a:pt x="51401" y="115093"/>
                  </a:cubicBezTo>
                  <a:cubicBezTo>
                    <a:pt x="47180" y="116956"/>
                    <a:pt x="42337" y="117825"/>
                    <a:pt x="36750" y="117825"/>
                  </a:cubicBezTo>
                  <a:cubicBezTo>
                    <a:pt x="31163" y="117825"/>
                    <a:pt x="26445" y="116956"/>
                    <a:pt x="21852" y="115217"/>
                  </a:cubicBezTo>
                  <a:cubicBezTo>
                    <a:pt x="17258" y="113479"/>
                    <a:pt x="13533" y="111120"/>
                    <a:pt x="10305" y="108016"/>
                  </a:cubicBezTo>
                  <a:cubicBezTo>
                    <a:pt x="7077" y="104912"/>
                    <a:pt x="4594" y="101312"/>
                    <a:pt x="2731" y="97090"/>
                  </a:cubicBezTo>
                  <a:cubicBezTo>
                    <a:pt x="869" y="92869"/>
                    <a:pt x="0" y="88399"/>
                    <a:pt x="0" y="83557"/>
                  </a:cubicBezTo>
                  <a:close/>
                  <a:moveTo>
                    <a:pt x="37744" y="79833"/>
                  </a:moveTo>
                  <a:cubicBezTo>
                    <a:pt x="37744" y="82440"/>
                    <a:pt x="38613" y="84675"/>
                    <a:pt x="40475" y="86537"/>
                  </a:cubicBezTo>
                  <a:cubicBezTo>
                    <a:pt x="42337" y="88399"/>
                    <a:pt x="44945" y="89393"/>
                    <a:pt x="48421" y="89393"/>
                  </a:cubicBezTo>
                  <a:cubicBezTo>
                    <a:pt x="51153" y="89393"/>
                    <a:pt x="53760" y="88772"/>
                    <a:pt x="56119" y="87530"/>
                  </a:cubicBezTo>
                  <a:cubicBezTo>
                    <a:pt x="58478" y="86289"/>
                    <a:pt x="60464" y="84799"/>
                    <a:pt x="62202" y="82812"/>
                  </a:cubicBezTo>
                  <a:cubicBezTo>
                    <a:pt x="63941" y="80826"/>
                    <a:pt x="65306" y="78839"/>
                    <a:pt x="66300" y="76480"/>
                  </a:cubicBezTo>
                  <a:cubicBezTo>
                    <a:pt x="67293" y="74121"/>
                    <a:pt x="67665" y="71763"/>
                    <a:pt x="67665" y="69528"/>
                  </a:cubicBezTo>
                  <a:lnTo>
                    <a:pt x="67665" y="66424"/>
                  </a:lnTo>
                  <a:lnTo>
                    <a:pt x="64189" y="66424"/>
                  </a:lnTo>
                  <a:cubicBezTo>
                    <a:pt x="61333" y="66424"/>
                    <a:pt x="58229" y="66672"/>
                    <a:pt x="55126" y="67045"/>
                  </a:cubicBezTo>
                  <a:cubicBezTo>
                    <a:pt x="52022" y="67417"/>
                    <a:pt x="49166" y="68162"/>
                    <a:pt x="46559" y="69279"/>
                  </a:cubicBezTo>
                  <a:cubicBezTo>
                    <a:pt x="43951" y="70397"/>
                    <a:pt x="41841" y="71638"/>
                    <a:pt x="40227" y="73252"/>
                  </a:cubicBezTo>
                  <a:cubicBezTo>
                    <a:pt x="38613" y="74866"/>
                    <a:pt x="37744" y="77101"/>
                    <a:pt x="37744" y="79709"/>
                  </a:cubicBezTo>
                  <a:close/>
                </a:path>
              </a:pathLst>
            </a:custGeom>
            <a:solidFill>
              <a:srgbClr val="D03C43"/>
            </a:solidFill>
            <a:ln w="12377"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0B7B71F-C694-CFB6-6A14-48ABE8CF9D75}"/>
                </a:ext>
              </a:extLst>
            </p:cNvPr>
            <p:cNvSpPr/>
            <p:nvPr/>
          </p:nvSpPr>
          <p:spPr>
            <a:xfrm>
              <a:off x="9632350" y="769896"/>
              <a:ext cx="174315" cy="115093"/>
            </a:xfrm>
            <a:custGeom>
              <a:avLst/>
              <a:gdLst>
                <a:gd name="connsiteX0" fmla="*/ 0 w 174315"/>
                <a:gd name="connsiteY0" fmla="*/ 14650 h 115093"/>
                <a:gd name="connsiteX1" fmla="*/ 12043 w 174315"/>
                <a:gd name="connsiteY1" fmla="*/ 2607 h 115093"/>
                <a:gd name="connsiteX2" fmla="*/ 24211 w 174315"/>
                <a:gd name="connsiteY2" fmla="*/ 2607 h 115093"/>
                <a:gd name="connsiteX3" fmla="*/ 36005 w 174315"/>
                <a:gd name="connsiteY3" fmla="*/ 14650 h 115093"/>
                <a:gd name="connsiteX4" fmla="*/ 36005 w 174315"/>
                <a:gd name="connsiteY4" fmla="*/ 16637 h 115093"/>
                <a:gd name="connsiteX5" fmla="*/ 36005 w 174315"/>
                <a:gd name="connsiteY5" fmla="*/ 17506 h 115093"/>
                <a:gd name="connsiteX6" fmla="*/ 36005 w 174315"/>
                <a:gd name="connsiteY6" fmla="*/ 18375 h 115093"/>
                <a:gd name="connsiteX7" fmla="*/ 36005 w 174315"/>
                <a:gd name="connsiteY7" fmla="*/ 19493 h 115093"/>
                <a:gd name="connsiteX8" fmla="*/ 36502 w 174315"/>
                <a:gd name="connsiteY8" fmla="*/ 19493 h 115093"/>
                <a:gd name="connsiteX9" fmla="*/ 41468 w 174315"/>
                <a:gd name="connsiteY9" fmla="*/ 13161 h 115093"/>
                <a:gd name="connsiteX10" fmla="*/ 48545 w 174315"/>
                <a:gd name="connsiteY10" fmla="*/ 6829 h 115093"/>
                <a:gd name="connsiteX11" fmla="*/ 57981 w 174315"/>
                <a:gd name="connsiteY11" fmla="*/ 1987 h 115093"/>
                <a:gd name="connsiteX12" fmla="*/ 69900 w 174315"/>
                <a:gd name="connsiteY12" fmla="*/ 0 h 115093"/>
                <a:gd name="connsiteX13" fmla="*/ 88772 w 174315"/>
                <a:gd name="connsiteY13" fmla="*/ 4718 h 115093"/>
                <a:gd name="connsiteX14" fmla="*/ 101312 w 174315"/>
                <a:gd name="connsiteY14" fmla="*/ 18996 h 115093"/>
                <a:gd name="connsiteX15" fmla="*/ 101808 w 174315"/>
                <a:gd name="connsiteY15" fmla="*/ 18996 h 115093"/>
                <a:gd name="connsiteX16" fmla="*/ 107644 w 174315"/>
                <a:gd name="connsiteY16" fmla="*/ 12167 h 115093"/>
                <a:gd name="connsiteX17" fmla="*/ 115838 w 174315"/>
                <a:gd name="connsiteY17" fmla="*/ 6084 h 115093"/>
                <a:gd name="connsiteX18" fmla="*/ 126019 w 174315"/>
                <a:gd name="connsiteY18" fmla="*/ 1738 h 115093"/>
                <a:gd name="connsiteX19" fmla="*/ 137938 w 174315"/>
                <a:gd name="connsiteY19" fmla="*/ 124 h 115093"/>
                <a:gd name="connsiteX20" fmla="*/ 152216 w 174315"/>
                <a:gd name="connsiteY20" fmla="*/ 2359 h 115093"/>
                <a:gd name="connsiteX21" fmla="*/ 163763 w 174315"/>
                <a:gd name="connsiteY21" fmla="*/ 9560 h 115093"/>
                <a:gd name="connsiteX22" fmla="*/ 171460 w 174315"/>
                <a:gd name="connsiteY22" fmla="*/ 22596 h 115093"/>
                <a:gd name="connsiteX23" fmla="*/ 174316 w 174315"/>
                <a:gd name="connsiteY23" fmla="*/ 42213 h 115093"/>
                <a:gd name="connsiteX24" fmla="*/ 174316 w 174315"/>
                <a:gd name="connsiteY24" fmla="*/ 103050 h 115093"/>
                <a:gd name="connsiteX25" fmla="*/ 162273 w 174315"/>
                <a:gd name="connsiteY25" fmla="*/ 115093 h 115093"/>
                <a:gd name="connsiteX26" fmla="*/ 148491 w 174315"/>
                <a:gd name="connsiteY26" fmla="*/ 115093 h 115093"/>
                <a:gd name="connsiteX27" fmla="*/ 136448 w 174315"/>
                <a:gd name="connsiteY27" fmla="*/ 103050 h 115093"/>
                <a:gd name="connsiteX28" fmla="*/ 136448 w 174315"/>
                <a:gd name="connsiteY28" fmla="*/ 48545 h 115093"/>
                <a:gd name="connsiteX29" fmla="*/ 134834 w 174315"/>
                <a:gd name="connsiteY29" fmla="*/ 38240 h 115093"/>
                <a:gd name="connsiteX30" fmla="*/ 127757 w 174315"/>
                <a:gd name="connsiteY30" fmla="*/ 34267 h 115093"/>
                <a:gd name="connsiteX31" fmla="*/ 117452 w 174315"/>
                <a:gd name="connsiteY31" fmla="*/ 37123 h 115093"/>
                <a:gd name="connsiteX32" fmla="*/ 110748 w 174315"/>
                <a:gd name="connsiteY32" fmla="*/ 44572 h 115093"/>
                <a:gd name="connsiteX33" fmla="*/ 107147 w 174315"/>
                <a:gd name="connsiteY33" fmla="*/ 55126 h 115093"/>
                <a:gd name="connsiteX34" fmla="*/ 106030 w 174315"/>
                <a:gd name="connsiteY34" fmla="*/ 67417 h 115093"/>
                <a:gd name="connsiteX35" fmla="*/ 106030 w 174315"/>
                <a:gd name="connsiteY35" fmla="*/ 103050 h 115093"/>
                <a:gd name="connsiteX36" fmla="*/ 93987 w 174315"/>
                <a:gd name="connsiteY36" fmla="*/ 115093 h 115093"/>
                <a:gd name="connsiteX37" fmla="*/ 80205 w 174315"/>
                <a:gd name="connsiteY37" fmla="*/ 115093 h 115093"/>
                <a:gd name="connsiteX38" fmla="*/ 68162 w 174315"/>
                <a:gd name="connsiteY38" fmla="*/ 103050 h 115093"/>
                <a:gd name="connsiteX39" fmla="*/ 68162 w 174315"/>
                <a:gd name="connsiteY39" fmla="*/ 48545 h 115093"/>
                <a:gd name="connsiteX40" fmla="*/ 66548 w 174315"/>
                <a:gd name="connsiteY40" fmla="*/ 38240 h 115093"/>
                <a:gd name="connsiteX41" fmla="*/ 59471 w 174315"/>
                <a:gd name="connsiteY41" fmla="*/ 34267 h 115093"/>
                <a:gd name="connsiteX42" fmla="*/ 48794 w 174315"/>
                <a:gd name="connsiteY42" fmla="*/ 37371 h 115093"/>
                <a:gd name="connsiteX43" fmla="*/ 42213 w 174315"/>
                <a:gd name="connsiteY43" fmla="*/ 45069 h 115093"/>
                <a:gd name="connsiteX44" fmla="*/ 38861 w 174315"/>
                <a:gd name="connsiteY44" fmla="*/ 55622 h 115093"/>
                <a:gd name="connsiteX45" fmla="*/ 37868 w 174315"/>
                <a:gd name="connsiteY45" fmla="*/ 67417 h 115093"/>
                <a:gd name="connsiteX46" fmla="*/ 37868 w 174315"/>
                <a:gd name="connsiteY46" fmla="*/ 103050 h 115093"/>
                <a:gd name="connsiteX47" fmla="*/ 25825 w 174315"/>
                <a:gd name="connsiteY47" fmla="*/ 115093 h 115093"/>
                <a:gd name="connsiteX48" fmla="*/ 12043 w 174315"/>
                <a:gd name="connsiteY48" fmla="*/ 115093 h 115093"/>
                <a:gd name="connsiteX49" fmla="*/ 0 w 174315"/>
                <a:gd name="connsiteY49" fmla="*/ 103050 h 115093"/>
                <a:gd name="connsiteX50" fmla="*/ 0 w 174315"/>
                <a:gd name="connsiteY50" fmla="*/ 14650 h 115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74315" h="115093">
                  <a:moveTo>
                    <a:pt x="0" y="14650"/>
                  </a:moveTo>
                  <a:cubicBezTo>
                    <a:pt x="0" y="6704"/>
                    <a:pt x="3973" y="2607"/>
                    <a:pt x="12043" y="2607"/>
                  </a:cubicBezTo>
                  <a:lnTo>
                    <a:pt x="24211" y="2607"/>
                  </a:lnTo>
                  <a:cubicBezTo>
                    <a:pt x="32032" y="2607"/>
                    <a:pt x="36005" y="6580"/>
                    <a:pt x="36005" y="14650"/>
                  </a:cubicBezTo>
                  <a:lnTo>
                    <a:pt x="36005" y="16637"/>
                  </a:lnTo>
                  <a:cubicBezTo>
                    <a:pt x="36005" y="16637"/>
                    <a:pt x="36005" y="17258"/>
                    <a:pt x="36005" y="17506"/>
                  </a:cubicBezTo>
                  <a:cubicBezTo>
                    <a:pt x="36005" y="17754"/>
                    <a:pt x="36005" y="18127"/>
                    <a:pt x="36005" y="18375"/>
                  </a:cubicBezTo>
                  <a:lnTo>
                    <a:pt x="36005" y="19493"/>
                  </a:lnTo>
                  <a:lnTo>
                    <a:pt x="36502" y="19493"/>
                  </a:lnTo>
                  <a:cubicBezTo>
                    <a:pt x="37868" y="17630"/>
                    <a:pt x="39482" y="15520"/>
                    <a:pt x="41468" y="13161"/>
                  </a:cubicBezTo>
                  <a:cubicBezTo>
                    <a:pt x="43455" y="10802"/>
                    <a:pt x="45814" y="8691"/>
                    <a:pt x="48545" y="6829"/>
                  </a:cubicBezTo>
                  <a:cubicBezTo>
                    <a:pt x="51277" y="4966"/>
                    <a:pt x="54505" y="3352"/>
                    <a:pt x="57981" y="1987"/>
                  </a:cubicBezTo>
                  <a:cubicBezTo>
                    <a:pt x="61458" y="621"/>
                    <a:pt x="65555" y="0"/>
                    <a:pt x="69900" y="0"/>
                  </a:cubicBezTo>
                  <a:cubicBezTo>
                    <a:pt x="76977" y="0"/>
                    <a:pt x="83309" y="1490"/>
                    <a:pt x="88772" y="4718"/>
                  </a:cubicBezTo>
                  <a:cubicBezTo>
                    <a:pt x="94235" y="7822"/>
                    <a:pt x="98456" y="12664"/>
                    <a:pt x="101312" y="18996"/>
                  </a:cubicBezTo>
                  <a:lnTo>
                    <a:pt x="101808" y="18996"/>
                  </a:lnTo>
                  <a:cubicBezTo>
                    <a:pt x="103298" y="16637"/>
                    <a:pt x="105161" y="14402"/>
                    <a:pt x="107644" y="12167"/>
                  </a:cubicBezTo>
                  <a:cubicBezTo>
                    <a:pt x="110003" y="9933"/>
                    <a:pt x="112734" y="7946"/>
                    <a:pt x="115838" y="6084"/>
                  </a:cubicBezTo>
                  <a:cubicBezTo>
                    <a:pt x="118942" y="4221"/>
                    <a:pt x="122294" y="2856"/>
                    <a:pt x="126019" y="1738"/>
                  </a:cubicBezTo>
                  <a:cubicBezTo>
                    <a:pt x="129744" y="621"/>
                    <a:pt x="133717" y="124"/>
                    <a:pt x="137938" y="124"/>
                  </a:cubicBezTo>
                  <a:cubicBezTo>
                    <a:pt x="143028" y="124"/>
                    <a:pt x="147746" y="869"/>
                    <a:pt x="152216" y="2359"/>
                  </a:cubicBezTo>
                  <a:cubicBezTo>
                    <a:pt x="156686" y="3849"/>
                    <a:pt x="160535" y="6208"/>
                    <a:pt x="163763" y="9560"/>
                  </a:cubicBezTo>
                  <a:cubicBezTo>
                    <a:pt x="166991" y="12912"/>
                    <a:pt x="169598" y="17258"/>
                    <a:pt x="171460" y="22596"/>
                  </a:cubicBezTo>
                  <a:cubicBezTo>
                    <a:pt x="173323" y="27935"/>
                    <a:pt x="174316" y="34516"/>
                    <a:pt x="174316" y="42213"/>
                  </a:cubicBezTo>
                  <a:lnTo>
                    <a:pt x="174316" y="103050"/>
                  </a:lnTo>
                  <a:cubicBezTo>
                    <a:pt x="174316" y="110996"/>
                    <a:pt x="170343" y="115093"/>
                    <a:pt x="162273" y="115093"/>
                  </a:cubicBezTo>
                  <a:lnTo>
                    <a:pt x="148491" y="115093"/>
                  </a:lnTo>
                  <a:cubicBezTo>
                    <a:pt x="140545" y="115093"/>
                    <a:pt x="136448" y="111120"/>
                    <a:pt x="136448" y="103050"/>
                  </a:cubicBezTo>
                  <a:lnTo>
                    <a:pt x="136448" y="48545"/>
                  </a:lnTo>
                  <a:cubicBezTo>
                    <a:pt x="136448" y="44324"/>
                    <a:pt x="135952" y="40848"/>
                    <a:pt x="134834" y="38240"/>
                  </a:cubicBezTo>
                  <a:cubicBezTo>
                    <a:pt x="133717" y="35633"/>
                    <a:pt x="131358" y="34267"/>
                    <a:pt x="127757" y="34267"/>
                  </a:cubicBezTo>
                  <a:cubicBezTo>
                    <a:pt x="123660" y="34267"/>
                    <a:pt x="120308" y="35260"/>
                    <a:pt x="117452" y="37123"/>
                  </a:cubicBezTo>
                  <a:cubicBezTo>
                    <a:pt x="114597" y="38985"/>
                    <a:pt x="112486" y="41468"/>
                    <a:pt x="110748" y="44572"/>
                  </a:cubicBezTo>
                  <a:cubicBezTo>
                    <a:pt x="109010" y="47676"/>
                    <a:pt x="107892" y="51153"/>
                    <a:pt x="107147" y="55126"/>
                  </a:cubicBezTo>
                  <a:cubicBezTo>
                    <a:pt x="106402" y="59099"/>
                    <a:pt x="106030" y="63196"/>
                    <a:pt x="106030" y="67417"/>
                  </a:cubicBezTo>
                  <a:lnTo>
                    <a:pt x="106030" y="103050"/>
                  </a:lnTo>
                  <a:cubicBezTo>
                    <a:pt x="106030" y="110996"/>
                    <a:pt x="102057" y="115093"/>
                    <a:pt x="93987" y="115093"/>
                  </a:cubicBezTo>
                  <a:lnTo>
                    <a:pt x="80205" y="115093"/>
                  </a:lnTo>
                  <a:cubicBezTo>
                    <a:pt x="72259" y="115093"/>
                    <a:pt x="68162" y="111120"/>
                    <a:pt x="68162" y="103050"/>
                  </a:cubicBezTo>
                  <a:lnTo>
                    <a:pt x="68162" y="48545"/>
                  </a:lnTo>
                  <a:cubicBezTo>
                    <a:pt x="68162" y="44324"/>
                    <a:pt x="67665" y="40848"/>
                    <a:pt x="66548" y="38240"/>
                  </a:cubicBezTo>
                  <a:cubicBezTo>
                    <a:pt x="65431" y="35633"/>
                    <a:pt x="63072" y="34267"/>
                    <a:pt x="59471" y="34267"/>
                  </a:cubicBezTo>
                  <a:cubicBezTo>
                    <a:pt x="55126" y="34267"/>
                    <a:pt x="51525" y="35260"/>
                    <a:pt x="48794" y="37371"/>
                  </a:cubicBezTo>
                  <a:cubicBezTo>
                    <a:pt x="46062" y="39482"/>
                    <a:pt x="43827" y="41965"/>
                    <a:pt x="42213" y="45069"/>
                  </a:cubicBezTo>
                  <a:cubicBezTo>
                    <a:pt x="40599" y="48173"/>
                    <a:pt x="39482" y="51773"/>
                    <a:pt x="38861" y="55622"/>
                  </a:cubicBezTo>
                  <a:cubicBezTo>
                    <a:pt x="38240" y="59471"/>
                    <a:pt x="37868" y="63444"/>
                    <a:pt x="37868" y="67417"/>
                  </a:cubicBezTo>
                  <a:lnTo>
                    <a:pt x="37868" y="103050"/>
                  </a:lnTo>
                  <a:cubicBezTo>
                    <a:pt x="37868" y="110996"/>
                    <a:pt x="33895" y="115093"/>
                    <a:pt x="25825" y="115093"/>
                  </a:cubicBezTo>
                  <a:lnTo>
                    <a:pt x="12043" y="115093"/>
                  </a:lnTo>
                  <a:cubicBezTo>
                    <a:pt x="4097" y="115093"/>
                    <a:pt x="0" y="111120"/>
                    <a:pt x="0" y="103050"/>
                  </a:cubicBezTo>
                  <a:lnTo>
                    <a:pt x="0" y="14650"/>
                  </a:lnTo>
                  <a:close/>
                </a:path>
              </a:pathLst>
            </a:custGeom>
            <a:solidFill>
              <a:srgbClr val="D03C43"/>
            </a:solidFill>
            <a:ln w="12377"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223A11A3-5313-4147-A49C-96A60C73CAE1}"/>
                </a:ext>
              </a:extLst>
            </p:cNvPr>
            <p:cNvSpPr/>
            <p:nvPr/>
          </p:nvSpPr>
          <p:spPr>
            <a:xfrm>
              <a:off x="9820696" y="770020"/>
              <a:ext cx="110499" cy="117824"/>
            </a:xfrm>
            <a:custGeom>
              <a:avLst/>
              <a:gdLst>
                <a:gd name="connsiteX0" fmla="*/ 0 w 110499"/>
                <a:gd name="connsiteY0" fmla="*/ 58602 h 117824"/>
                <a:gd name="connsiteX1" fmla="*/ 4097 w 110499"/>
                <a:gd name="connsiteY1" fmla="*/ 35509 h 117824"/>
                <a:gd name="connsiteX2" fmla="*/ 15644 w 110499"/>
                <a:gd name="connsiteY2" fmla="*/ 17009 h 117824"/>
                <a:gd name="connsiteX3" fmla="*/ 34143 w 110499"/>
                <a:gd name="connsiteY3" fmla="*/ 4594 h 117824"/>
                <a:gd name="connsiteX4" fmla="*/ 58602 w 110499"/>
                <a:gd name="connsiteY4" fmla="*/ 0 h 117824"/>
                <a:gd name="connsiteX5" fmla="*/ 80702 w 110499"/>
                <a:gd name="connsiteY5" fmla="*/ 4097 h 117824"/>
                <a:gd name="connsiteX6" fmla="*/ 97090 w 110499"/>
                <a:gd name="connsiteY6" fmla="*/ 15395 h 117824"/>
                <a:gd name="connsiteX7" fmla="*/ 107147 w 110499"/>
                <a:gd name="connsiteY7" fmla="*/ 32405 h 117824"/>
                <a:gd name="connsiteX8" fmla="*/ 110499 w 110499"/>
                <a:gd name="connsiteY8" fmla="*/ 53636 h 117824"/>
                <a:gd name="connsiteX9" fmla="*/ 107023 w 110499"/>
                <a:gd name="connsiteY9" fmla="*/ 62078 h 117824"/>
                <a:gd name="connsiteX10" fmla="*/ 97835 w 110499"/>
                <a:gd name="connsiteY10" fmla="*/ 66175 h 117824"/>
                <a:gd name="connsiteX11" fmla="*/ 38737 w 110499"/>
                <a:gd name="connsiteY11" fmla="*/ 66175 h 117824"/>
                <a:gd name="connsiteX12" fmla="*/ 48297 w 110499"/>
                <a:gd name="connsiteY12" fmla="*/ 81323 h 117824"/>
                <a:gd name="connsiteX13" fmla="*/ 64934 w 110499"/>
                <a:gd name="connsiteY13" fmla="*/ 86041 h 117824"/>
                <a:gd name="connsiteX14" fmla="*/ 75860 w 110499"/>
                <a:gd name="connsiteY14" fmla="*/ 84551 h 117824"/>
                <a:gd name="connsiteX15" fmla="*/ 85420 w 110499"/>
                <a:gd name="connsiteY15" fmla="*/ 80826 h 117824"/>
                <a:gd name="connsiteX16" fmla="*/ 94856 w 110499"/>
                <a:gd name="connsiteY16" fmla="*/ 79336 h 117824"/>
                <a:gd name="connsiteX17" fmla="*/ 101560 w 110499"/>
                <a:gd name="connsiteY17" fmla="*/ 85420 h 117824"/>
                <a:gd name="connsiteX18" fmla="*/ 104664 w 110499"/>
                <a:gd name="connsiteY18" fmla="*/ 91131 h 117824"/>
                <a:gd name="connsiteX19" fmla="*/ 106402 w 110499"/>
                <a:gd name="connsiteY19" fmla="*/ 100443 h 117824"/>
                <a:gd name="connsiteX20" fmla="*/ 100567 w 110499"/>
                <a:gd name="connsiteY20" fmla="*/ 107644 h 117824"/>
                <a:gd name="connsiteX21" fmla="*/ 84799 w 110499"/>
                <a:gd name="connsiteY21" fmla="*/ 114472 h 117824"/>
                <a:gd name="connsiteX22" fmla="*/ 61954 w 110499"/>
                <a:gd name="connsiteY22" fmla="*/ 117825 h 117824"/>
                <a:gd name="connsiteX23" fmla="*/ 35385 w 110499"/>
                <a:gd name="connsiteY23" fmla="*/ 112858 h 117824"/>
                <a:gd name="connsiteX24" fmla="*/ 16016 w 110499"/>
                <a:gd name="connsiteY24" fmla="*/ 99698 h 117824"/>
                <a:gd name="connsiteX25" fmla="*/ 4221 w 110499"/>
                <a:gd name="connsiteY25" fmla="*/ 80826 h 117824"/>
                <a:gd name="connsiteX26" fmla="*/ 124 w 110499"/>
                <a:gd name="connsiteY26" fmla="*/ 58974 h 117824"/>
                <a:gd name="connsiteX27" fmla="*/ 73128 w 110499"/>
                <a:gd name="connsiteY27" fmla="*/ 44448 h 117824"/>
                <a:gd name="connsiteX28" fmla="*/ 69031 w 110499"/>
                <a:gd name="connsiteY28" fmla="*/ 32529 h 117824"/>
                <a:gd name="connsiteX29" fmla="*/ 57733 w 110499"/>
                <a:gd name="connsiteY29" fmla="*/ 27687 h 117824"/>
                <a:gd name="connsiteX30" fmla="*/ 45317 w 110499"/>
                <a:gd name="connsiteY30" fmla="*/ 32653 h 117824"/>
                <a:gd name="connsiteX31" fmla="*/ 39606 w 110499"/>
                <a:gd name="connsiteY31" fmla="*/ 44448 h 117824"/>
                <a:gd name="connsiteX32" fmla="*/ 73252 w 110499"/>
                <a:gd name="connsiteY32" fmla="*/ 44448 h 11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0499" h="117824">
                  <a:moveTo>
                    <a:pt x="0" y="58602"/>
                  </a:moveTo>
                  <a:cubicBezTo>
                    <a:pt x="0" y="50283"/>
                    <a:pt x="1366" y="42586"/>
                    <a:pt x="4097" y="35509"/>
                  </a:cubicBezTo>
                  <a:cubicBezTo>
                    <a:pt x="6829" y="28432"/>
                    <a:pt x="10677" y="22224"/>
                    <a:pt x="15644" y="17009"/>
                  </a:cubicBezTo>
                  <a:cubicBezTo>
                    <a:pt x="20610" y="11795"/>
                    <a:pt x="26818" y="7574"/>
                    <a:pt x="34143" y="4594"/>
                  </a:cubicBezTo>
                  <a:cubicBezTo>
                    <a:pt x="41468" y="1614"/>
                    <a:pt x="49538" y="0"/>
                    <a:pt x="58602" y="0"/>
                  </a:cubicBezTo>
                  <a:cubicBezTo>
                    <a:pt x="66920" y="0"/>
                    <a:pt x="74246" y="1366"/>
                    <a:pt x="80702" y="4097"/>
                  </a:cubicBezTo>
                  <a:cubicBezTo>
                    <a:pt x="87158" y="6829"/>
                    <a:pt x="92621" y="10677"/>
                    <a:pt x="97090" y="15395"/>
                  </a:cubicBezTo>
                  <a:cubicBezTo>
                    <a:pt x="101560" y="20113"/>
                    <a:pt x="104912" y="25825"/>
                    <a:pt x="107147" y="32405"/>
                  </a:cubicBezTo>
                  <a:cubicBezTo>
                    <a:pt x="109382" y="38985"/>
                    <a:pt x="110499" y="46062"/>
                    <a:pt x="110499" y="53636"/>
                  </a:cubicBezTo>
                  <a:cubicBezTo>
                    <a:pt x="110499" y="56491"/>
                    <a:pt x="109382" y="59347"/>
                    <a:pt x="107023" y="62078"/>
                  </a:cubicBezTo>
                  <a:cubicBezTo>
                    <a:pt x="104664" y="64810"/>
                    <a:pt x="101684" y="66175"/>
                    <a:pt x="97835" y="66175"/>
                  </a:cubicBezTo>
                  <a:lnTo>
                    <a:pt x="38737" y="66175"/>
                  </a:lnTo>
                  <a:cubicBezTo>
                    <a:pt x="40227" y="73128"/>
                    <a:pt x="43455" y="78094"/>
                    <a:pt x="48297" y="81323"/>
                  </a:cubicBezTo>
                  <a:cubicBezTo>
                    <a:pt x="53139" y="84551"/>
                    <a:pt x="58726" y="86041"/>
                    <a:pt x="64934" y="86041"/>
                  </a:cubicBezTo>
                  <a:cubicBezTo>
                    <a:pt x="68659" y="86041"/>
                    <a:pt x="72383" y="85544"/>
                    <a:pt x="75860" y="84551"/>
                  </a:cubicBezTo>
                  <a:cubicBezTo>
                    <a:pt x="79336" y="83557"/>
                    <a:pt x="82564" y="82316"/>
                    <a:pt x="85420" y="80826"/>
                  </a:cubicBezTo>
                  <a:cubicBezTo>
                    <a:pt x="89020" y="79212"/>
                    <a:pt x="92124" y="78715"/>
                    <a:pt x="94856" y="79336"/>
                  </a:cubicBezTo>
                  <a:cubicBezTo>
                    <a:pt x="97587" y="79957"/>
                    <a:pt x="99698" y="81943"/>
                    <a:pt x="101560" y="85420"/>
                  </a:cubicBezTo>
                  <a:lnTo>
                    <a:pt x="104664" y="91131"/>
                  </a:lnTo>
                  <a:cubicBezTo>
                    <a:pt x="106402" y="94483"/>
                    <a:pt x="107023" y="97587"/>
                    <a:pt x="106402" y="100443"/>
                  </a:cubicBezTo>
                  <a:cubicBezTo>
                    <a:pt x="105781" y="103298"/>
                    <a:pt x="103795" y="105657"/>
                    <a:pt x="100567" y="107644"/>
                  </a:cubicBezTo>
                  <a:cubicBezTo>
                    <a:pt x="96470" y="110003"/>
                    <a:pt x="91255" y="112238"/>
                    <a:pt x="84799" y="114472"/>
                  </a:cubicBezTo>
                  <a:cubicBezTo>
                    <a:pt x="78343" y="116707"/>
                    <a:pt x="70769" y="117825"/>
                    <a:pt x="61954" y="117825"/>
                  </a:cubicBezTo>
                  <a:cubicBezTo>
                    <a:pt x="51897" y="117825"/>
                    <a:pt x="43082" y="116211"/>
                    <a:pt x="35385" y="112858"/>
                  </a:cubicBezTo>
                  <a:cubicBezTo>
                    <a:pt x="27687" y="109506"/>
                    <a:pt x="21231" y="105161"/>
                    <a:pt x="16016" y="99698"/>
                  </a:cubicBezTo>
                  <a:cubicBezTo>
                    <a:pt x="10802" y="94235"/>
                    <a:pt x="6953" y="87903"/>
                    <a:pt x="4221" y="80826"/>
                  </a:cubicBezTo>
                  <a:cubicBezTo>
                    <a:pt x="1490" y="73749"/>
                    <a:pt x="124" y="66424"/>
                    <a:pt x="124" y="58974"/>
                  </a:cubicBezTo>
                  <a:close/>
                  <a:moveTo>
                    <a:pt x="73128" y="44448"/>
                  </a:moveTo>
                  <a:cubicBezTo>
                    <a:pt x="73128" y="39730"/>
                    <a:pt x="71763" y="35757"/>
                    <a:pt x="69031" y="32529"/>
                  </a:cubicBezTo>
                  <a:cubicBezTo>
                    <a:pt x="66300" y="29301"/>
                    <a:pt x="62451" y="27687"/>
                    <a:pt x="57733" y="27687"/>
                  </a:cubicBezTo>
                  <a:cubicBezTo>
                    <a:pt x="52146" y="27687"/>
                    <a:pt x="48049" y="29301"/>
                    <a:pt x="45317" y="32653"/>
                  </a:cubicBezTo>
                  <a:cubicBezTo>
                    <a:pt x="42586" y="36005"/>
                    <a:pt x="40599" y="39978"/>
                    <a:pt x="39606" y="44448"/>
                  </a:cubicBezTo>
                  <a:lnTo>
                    <a:pt x="73252" y="44448"/>
                  </a:lnTo>
                  <a:close/>
                </a:path>
              </a:pathLst>
            </a:custGeom>
            <a:solidFill>
              <a:srgbClr val="D03C43"/>
            </a:solidFill>
            <a:ln w="12377"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9A880BBC-E9B7-8F55-5673-3C7F8510966A}"/>
                </a:ext>
              </a:extLst>
            </p:cNvPr>
            <p:cNvSpPr/>
            <p:nvPr/>
          </p:nvSpPr>
          <p:spPr>
            <a:xfrm>
              <a:off x="9940631" y="729048"/>
              <a:ext cx="118942" cy="158672"/>
            </a:xfrm>
            <a:custGeom>
              <a:avLst/>
              <a:gdLst>
                <a:gd name="connsiteX0" fmla="*/ 124 w 118942"/>
                <a:gd name="connsiteY0" fmla="*/ 99574 h 158672"/>
                <a:gd name="connsiteX1" fmla="*/ 3973 w 118942"/>
                <a:gd name="connsiteY1" fmla="*/ 75487 h 158672"/>
                <a:gd name="connsiteX2" fmla="*/ 14526 w 118942"/>
                <a:gd name="connsiteY2" fmla="*/ 56988 h 158672"/>
                <a:gd name="connsiteX3" fmla="*/ 30791 w 118942"/>
                <a:gd name="connsiteY3" fmla="*/ 45069 h 158672"/>
                <a:gd name="connsiteX4" fmla="*/ 51401 w 118942"/>
                <a:gd name="connsiteY4" fmla="*/ 40972 h 158672"/>
                <a:gd name="connsiteX5" fmla="*/ 65431 w 118942"/>
                <a:gd name="connsiteY5" fmla="*/ 42710 h 158672"/>
                <a:gd name="connsiteX6" fmla="*/ 74494 w 118942"/>
                <a:gd name="connsiteY6" fmla="*/ 46683 h 158672"/>
                <a:gd name="connsiteX7" fmla="*/ 80826 w 118942"/>
                <a:gd name="connsiteY7" fmla="*/ 52146 h 158672"/>
                <a:gd name="connsiteX8" fmla="*/ 81323 w 118942"/>
                <a:gd name="connsiteY8" fmla="*/ 52146 h 158672"/>
                <a:gd name="connsiteX9" fmla="*/ 81074 w 118942"/>
                <a:gd name="connsiteY9" fmla="*/ 50656 h 158672"/>
                <a:gd name="connsiteX10" fmla="*/ 81074 w 118942"/>
                <a:gd name="connsiteY10" fmla="*/ 12043 h 158672"/>
                <a:gd name="connsiteX11" fmla="*/ 93117 w 118942"/>
                <a:gd name="connsiteY11" fmla="*/ 0 h 158672"/>
                <a:gd name="connsiteX12" fmla="*/ 106899 w 118942"/>
                <a:gd name="connsiteY12" fmla="*/ 0 h 158672"/>
                <a:gd name="connsiteX13" fmla="*/ 118942 w 118942"/>
                <a:gd name="connsiteY13" fmla="*/ 12043 h 158672"/>
                <a:gd name="connsiteX14" fmla="*/ 118942 w 118942"/>
                <a:gd name="connsiteY14" fmla="*/ 144022 h 158672"/>
                <a:gd name="connsiteX15" fmla="*/ 106899 w 118942"/>
                <a:gd name="connsiteY15" fmla="*/ 156065 h 158672"/>
                <a:gd name="connsiteX16" fmla="*/ 95601 w 118942"/>
                <a:gd name="connsiteY16" fmla="*/ 156065 h 158672"/>
                <a:gd name="connsiteX17" fmla="*/ 83557 w 118942"/>
                <a:gd name="connsiteY17" fmla="*/ 145139 h 158672"/>
                <a:gd name="connsiteX18" fmla="*/ 83557 w 118942"/>
                <a:gd name="connsiteY18" fmla="*/ 142904 h 158672"/>
                <a:gd name="connsiteX19" fmla="*/ 83806 w 118942"/>
                <a:gd name="connsiteY19" fmla="*/ 142283 h 158672"/>
                <a:gd name="connsiteX20" fmla="*/ 83309 w 118942"/>
                <a:gd name="connsiteY20" fmla="*/ 142283 h 158672"/>
                <a:gd name="connsiteX21" fmla="*/ 75611 w 118942"/>
                <a:gd name="connsiteY21" fmla="*/ 150602 h 158672"/>
                <a:gd name="connsiteX22" fmla="*/ 65555 w 118942"/>
                <a:gd name="connsiteY22" fmla="*/ 156189 h 158672"/>
                <a:gd name="connsiteX23" fmla="*/ 50656 w 118942"/>
                <a:gd name="connsiteY23" fmla="*/ 158672 h 158672"/>
                <a:gd name="connsiteX24" fmla="*/ 29798 w 118942"/>
                <a:gd name="connsiteY24" fmla="*/ 154451 h 158672"/>
                <a:gd name="connsiteX25" fmla="*/ 13906 w 118942"/>
                <a:gd name="connsiteY25" fmla="*/ 142408 h 158672"/>
                <a:gd name="connsiteX26" fmla="*/ 3601 w 118942"/>
                <a:gd name="connsiteY26" fmla="*/ 123784 h 158672"/>
                <a:gd name="connsiteX27" fmla="*/ 0 w 118942"/>
                <a:gd name="connsiteY27" fmla="*/ 99946 h 158672"/>
                <a:gd name="connsiteX28" fmla="*/ 38116 w 118942"/>
                <a:gd name="connsiteY28" fmla="*/ 99574 h 158672"/>
                <a:gd name="connsiteX29" fmla="*/ 44200 w 118942"/>
                <a:gd name="connsiteY29" fmla="*/ 119811 h 158672"/>
                <a:gd name="connsiteX30" fmla="*/ 60092 w 118942"/>
                <a:gd name="connsiteY30" fmla="*/ 127385 h 158672"/>
                <a:gd name="connsiteX31" fmla="*/ 68286 w 118942"/>
                <a:gd name="connsiteY31" fmla="*/ 125771 h 158672"/>
                <a:gd name="connsiteX32" fmla="*/ 75363 w 118942"/>
                <a:gd name="connsiteY32" fmla="*/ 120680 h 158672"/>
                <a:gd name="connsiteX33" fmla="*/ 80329 w 118942"/>
                <a:gd name="connsiteY33" fmla="*/ 111989 h 158672"/>
                <a:gd name="connsiteX34" fmla="*/ 82192 w 118942"/>
                <a:gd name="connsiteY34" fmla="*/ 99449 h 158672"/>
                <a:gd name="connsiteX35" fmla="*/ 80826 w 118942"/>
                <a:gd name="connsiteY35" fmla="*/ 89641 h 158672"/>
                <a:gd name="connsiteX36" fmla="*/ 76729 w 118942"/>
                <a:gd name="connsiteY36" fmla="*/ 80950 h 158672"/>
                <a:gd name="connsiteX37" fmla="*/ 69776 w 118942"/>
                <a:gd name="connsiteY37" fmla="*/ 74866 h 158672"/>
                <a:gd name="connsiteX38" fmla="*/ 60216 w 118942"/>
                <a:gd name="connsiteY38" fmla="*/ 72507 h 158672"/>
                <a:gd name="connsiteX39" fmla="*/ 44696 w 118942"/>
                <a:gd name="connsiteY39" fmla="*/ 79460 h 158672"/>
                <a:gd name="connsiteX40" fmla="*/ 38116 w 118942"/>
                <a:gd name="connsiteY40" fmla="*/ 99449 h 15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8942" h="158672">
                  <a:moveTo>
                    <a:pt x="124" y="99574"/>
                  </a:moveTo>
                  <a:cubicBezTo>
                    <a:pt x="124" y="90758"/>
                    <a:pt x="1366" y="82688"/>
                    <a:pt x="3973" y="75487"/>
                  </a:cubicBezTo>
                  <a:cubicBezTo>
                    <a:pt x="6580" y="68286"/>
                    <a:pt x="10057" y="62078"/>
                    <a:pt x="14526" y="56988"/>
                  </a:cubicBezTo>
                  <a:cubicBezTo>
                    <a:pt x="18996" y="51773"/>
                    <a:pt x="24459" y="47924"/>
                    <a:pt x="30791" y="45069"/>
                  </a:cubicBezTo>
                  <a:cubicBezTo>
                    <a:pt x="37123" y="42213"/>
                    <a:pt x="43951" y="40972"/>
                    <a:pt x="51401" y="40972"/>
                  </a:cubicBezTo>
                  <a:cubicBezTo>
                    <a:pt x="57112" y="40972"/>
                    <a:pt x="61706" y="41592"/>
                    <a:pt x="65431" y="42710"/>
                  </a:cubicBezTo>
                  <a:cubicBezTo>
                    <a:pt x="69155" y="43827"/>
                    <a:pt x="72135" y="45193"/>
                    <a:pt x="74494" y="46683"/>
                  </a:cubicBezTo>
                  <a:cubicBezTo>
                    <a:pt x="77101" y="48297"/>
                    <a:pt x="79212" y="50159"/>
                    <a:pt x="80826" y="52146"/>
                  </a:cubicBezTo>
                  <a:lnTo>
                    <a:pt x="81323" y="52146"/>
                  </a:lnTo>
                  <a:cubicBezTo>
                    <a:pt x="81323" y="52146"/>
                    <a:pt x="81074" y="51153"/>
                    <a:pt x="81074" y="50656"/>
                  </a:cubicBezTo>
                  <a:lnTo>
                    <a:pt x="81074" y="12043"/>
                  </a:lnTo>
                  <a:cubicBezTo>
                    <a:pt x="81074" y="4097"/>
                    <a:pt x="85047" y="0"/>
                    <a:pt x="93117" y="0"/>
                  </a:cubicBezTo>
                  <a:lnTo>
                    <a:pt x="106899" y="0"/>
                  </a:lnTo>
                  <a:cubicBezTo>
                    <a:pt x="114845" y="0"/>
                    <a:pt x="118942" y="3973"/>
                    <a:pt x="118942" y="12043"/>
                  </a:cubicBezTo>
                  <a:lnTo>
                    <a:pt x="118942" y="144022"/>
                  </a:lnTo>
                  <a:cubicBezTo>
                    <a:pt x="118942" y="151968"/>
                    <a:pt x="114969" y="156065"/>
                    <a:pt x="106899" y="156065"/>
                  </a:cubicBezTo>
                  <a:lnTo>
                    <a:pt x="95601" y="156065"/>
                  </a:lnTo>
                  <a:cubicBezTo>
                    <a:pt x="87655" y="156065"/>
                    <a:pt x="83557" y="152464"/>
                    <a:pt x="83557" y="145139"/>
                  </a:cubicBezTo>
                  <a:lnTo>
                    <a:pt x="83557" y="142904"/>
                  </a:lnTo>
                  <a:cubicBezTo>
                    <a:pt x="83557" y="142904"/>
                    <a:pt x="83557" y="142532"/>
                    <a:pt x="83806" y="142283"/>
                  </a:cubicBezTo>
                  <a:lnTo>
                    <a:pt x="83309" y="142283"/>
                  </a:lnTo>
                  <a:cubicBezTo>
                    <a:pt x="81323" y="145387"/>
                    <a:pt x="78715" y="148119"/>
                    <a:pt x="75611" y="150602"/>
                  </a:cubicBezTo>
                  <a:cubicBezTo>
                    <a:pt x="73004" y="152588"/>
                    <a:pt x="69652" y="154451"/>
                    <a:pt x="65555" y="156189"/>
                  </a:cubicBezTo>
                  <a:cubicBezTo>
                    <a:pt x="61458" y="157927"/>
                    <a:pt x="56491" y="158672"/>
                    <a:pt x="50656" y="158672"/>
                  </a:cubicBezTo>
                  <a:cubicBezTo>
                    <a:pt x="42958" y="158672"/>
                    <a:pt x="36005" y="157182"/>
                    <a:pt x="29798" y="154451"/>
                  </a:cubicBezTo>
                  <a:cubicBezTo>
                    <a:pt x="23590" y="151719"/>
                    <a:pt x="18251" y="147622"/>
                    <a:pt x="13906" y="142408"/>
                  </a:cubicBezTo>
                  <a:cubicBezTo>
                    <a:pt x="9560" y="137193"/>
                    <a:pt x="6084" y="130985"/>
                    <a:pt x="3601" y="123784"/>
                  </a:cubicBezTo>
                  <a:cubicBezTo>
                    <a:pt x="1117" y="116583"/>
                    <a:pt x="0" y="108637"/>
                    <a:pt x="0" y="99946"/>
                  </a:cubicBezTo>
                  <a:close/>
                  <a:moveTo>
                    <a:pt x="38116" y="99574"/>
                  </a:moveTo>
                  <a:cubicBezTo>
                    <a:pt x="38116" y="108016"/>
                    <a:pt x="40103" y="114845"/>
                    <a:pt x="44200" y="119811"/>
                  </a:cubicBezTo>
                  <a:cubicBezTo>
                    <a:pt x="48297" y="124777"/>
                    <a:pt x="53636" y="127385"/>
                    <a:pt x="60092" y="127385"/>
                  </a:cubicBezTo>
                  <a:cubicBezTo>
                    <a:pt x="62823" y="127385"/>
                    <a:pt x="65555" y="126888"/>
                    <a:pt x="68286" y="125771"/>
                  </a:cubicBezTo>
                  <a:cubicBezTo>
                    <a:pt x="71018" y="124653"/>
                    <a:pt x="73377" y="123039"/>
                    <a:pt x="75363" y="120680"/>
                  </a:cubicBezTo>
                  <a:cubicBezTo>
                    <a:pt x="77350" y="118445"/>
                    <a:pt x="79088" y="115590"/>
                    <a:pt x="80329" y="111989"/>
                  </a:cubicBezTo>
                  <a:cubicBezTo>
                    <a:pt x="81571" y="108513"/>
                    <a:pt x="82192" y="104292"/>
                    <a:pt x="82192" y="99449"/>
                  </a:cubicBezTo>
                  <a:cubicBezTo>
                    <a:pt x="82192" y="96097"/>
                    <a:pt x="81695" y="92745"/>
                    <a:pt x="80826" y="89641"/>
                  </a:cubicBezTo>
                  <a:cubicBezTo>
                    <a:pt x="79957" y="86537"/>
                    <a:pt x="78591" y="83557"/>
                    <a:pt x="76729" y="80950"/>
                  </a:cubicBezTo>
                  <a:cubicBezTo>
                    <a:pt x="74867" y="78343"/>
                    <a:pt x="72508" y="76356"/>
                    <a:pt x="69776" y="74866"/>
                  </a:cubicBezTo>
                  <a:cubicBezTo>
                    <a:pt x="67045" y="73377"/>
                    <a:pt x="63816" y="72507"/>
                    <a:pt x="60216" y="72507"/>
                  </a:cubicBezTo>
                  <a:cubicBezTo>
                    <a:pt x="54256" y="72507"/>
                    <a:pt x="49042" y="74866"/>
                    <a:pt x="44696" y="79460"/>
                  </a:cubicBezTo>
                  <a:cubicBezTo>
                    <a:pt x="40351" y="84054"/>
                    <a:pt x="38116" y="90758"/>
                    <a:pt x="38116" y="99449"/>
                  </a:cubicBezTo>
                  <a:close/>
                </a:path>
              </a:pathLst>
            </a:custGeom>
            <a:solidFill>
              <a:srgbClr val="D03C43"/>
            </a:solidFill>
            <a:ln w="12377"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0ACE617-426C-BC1E-ED6A-60333CC9ED67}"/>
                </a:ext>
              </a:extLst>
            </p:cNvPr>
            <p:cNvSpPr/>
            <p:nvPr/>
          </p:nvSpPr>
          <p:spPr>
            <a:xfrm>
              <a:off x="9356102" y="987915"/>
              <a:ext cx="119066" cy="158547"/>
            </a:xfrm>
            <a:custGeom>
              <a:avLst/>
              <a:gdLst>
                <a:gd name="connsiteX0" fmla="*/ 0 w 119066"/>
                <a:gd name="connsiteY0" fmla="*/ 14899 h 158547"/>
                <a:gd name="connsiteX1" fmla="*/ 12043 w 119066"/>
                <a:gd name="connsiteY1" fmla="*/ 2856 h 158547"/>
                <a:gd name="connsiteX2" fmla="*/ 21852 w 119066"/>
                <a:gd name="connsiteY2" fmla="*/ 2856 h 158547"/>
                <a:gd name="connsiteX3" fmla="*/ 30791 w 119066"/>
                <a:gd name="connsiteY3" fmla="*/ 5587 h 158547"/>
                <a:gd name="connsiteX4" fmla="*/ 33895 w 119066"/>
                <a:gd name="connsiteY4" fmla="*/ 12664 h 158547"/>
                <a:gd name="connsiteX5" fmla="*/ 33895 w 119066"/>
                <a:gd name="connsiteY5" fmla="*/ 15023 h 158547"/>
                <a:gd name="connsiteX6" fmla="*/ 33895 w 119066"/>
                <a:gd name="connsiteY6" fmla="*/ 15768 h 158547"/>
                <a:gd name="connsiteX7" fmla="*/ 33895 w 119066"/>
                <a:gd name="connsiteY7" fmla="*/ 16513 h 158547"/>
                <a:gd name="connsiteX8" fmla="*/ 33895 w 119066"/>
                <a:gd name="connsiteY8" fmla="*/ 17134 h 158547"/>
                <a:gd name="connsiteX9" fmla="*/ 34391 w 119066"/>
                <a:gd name="connsiteY9" fmla="*/ 17134 h 158547"/>
                <a:gd name="connsiteX10" fmla="*/ 42462 w 119066"/>
                <a:gd name="connsiteY10" fmla="*/ 8567 h 158547"/>
                <a:gd name="connsiteX11" fmla="*/ 52891 w 119066"/>
                <a:gd name="connsiteY11" fmla="*/ 2731 h 158547"/>
                <a:gd name="connsiteX12" fmla="*/ 68410 w 119066"/>
                <a:gd name="connsiteY12" fmla="*/ 0 h 158547"/>
                <a:gd name="connsiteX13" fmla="*/ 89144 w 119066"/>
                <a:gd name="connsiteY13" fmla="*/ 4221 h 158547"/>
                <a:gd name="connsiteX14" fmla="*/ 105161 w 119066"/>
                <a:gd name="connsiteY14" fmla="*/ 16389 h 158547"/>
                <a:gd name="connsiteX15" fmla="*/ 115466 w 119066"/>
                <a:gd name="connsiteY15" fmla="*/ 35012 h 158547"/>
                <a:gd name="connsiteX16" fmla="*/ 119066 w 119066"/>
                <a:gd name="connsiteY16" fmla="*/ 58850 h 158547"/>
                <a:gd name="connsiteX17" fmla="*/ 115093 w 119066"/>
                <a:gd name="connsiteY17" fmla="*/ 82937 h 158547"/>
                <a:gd name="connsiteX18" fmla="*/ 104043 w 119066"/>
                <a:gd name="connsiteY18" fmla="*/ 101436 h 158547"/>
                <a:gd name="connsiteX19" fmla="*/ 87406 w 119066"/>
                <a:gd name="connsiteY19" fmla="*/ 113355 h 158547"/>
                <a:gd name="connsiteX20" fmla="*/ 66672 w 119066"/>
                <a:gd name="connsiteY20" fmla="*/ 117452 h 158547"/>
                <a:gd name="connsiteX21" fmla="*/ 53636 w 119066"/>
                <a:gd name="connsiteY21" fmla="*/ 115466 h 158547"/>
                <a:gd name="connsiteX22" fmla="*/ 44821 w 119066"/>
                <a:gd name="connsiteY22" fmla="*/ 111120 h 158547"/>
                <a:gd name="connsiteX23" fmla="*/ 38116 w 119066"/>
                <a:gd name="connsiteY23" fmla="*/ 104540 h 158547"/>
                <a:gd name="connsiteX24" fmla="*/ 37619 w 119066"/>
                <a:gd name="connsiteY24" fmla="*/ 104540 h 158547"/>
                <a:gd name="connsiteX25" fmla="*/ 37868 w 119066"/>
                <a:gd name="connsiteY25" fmla="*/ 107147 h 158547"/>
                <a:gd name="connsiteX26" fmla="*/ 37868 w 119066"/>
                <a:gd name="connsiteY26" fmla="*/ 110251 h 158547"/>
                <a:gd name="connsiteX27" fmla="*/ 37868 w 119066"/>
                <a:gd name="connsiteY27" fmla="*/ 114224 h 158547"/>
                <a:gd name="connsiteX28" fmla="*/ 37868 w 119066"/>
                <a:gd name="connsiteY28" fmla="*/ 146505 h 158547"/>
                <a:gd name="connsiteX29" fmla="*/ 25825 w 119066"/>
                <a:gd name="connsiteY29" fmla="*/ 158548 h 158547"/>
                <a:gd name="connsiteX30" fmla="*/ 12043 w 119066"/>
                <a:gd name="connsiteY30" fmla="*/ 158548 h 158547"/>
                <a:gd name="connsiteX31" fmla="*/ 0 w 119066"/>
                <a:gd name="connsiteY31" fmla="*/ 146505 h 158547"/>
                <a:gd name="connsiteX32" fmla="*/ 0 w 119066"/>
                <a:gd name="connsiteY32" fmla="*/ 14526 h 158547"/>
                <a:gd name="connsiteX33" fmla="*/ 36626 w 119066"/>
                <a:gd name="connsiteY33" fmla="*/ 59719 h 158547"/>
                <a:gd name="connsiteX34" fmla="*/ 37992 w 119066"/>
                <a:gd name="connsiteY34" fmla="*/ 69652 h 158547"/>
                <a:gd name="connsiteX35" fmla="*/ 42089 w 119066"/>
                <a:gd name="connsiteY35" fmla="*/ 78343 h 158547"/>
                <a:gd name="connsiteX36" fmla="*/ 48918 w 119066"/>
                <a:gd name="connsiteY36" fmla="*/ 84426 h 158547"/>
                <a:gd name="connsiteX37" fmla="*/ 58602 w 119066"/>
                <a:gd name="connsiteY37" fmla="*/ 86661 h 158547"/>
                <a:gd name="connsiteX38" fmla="*/ 74122 w 119066"/>
                <a:gd name="connsiteY38" fmla="*/ 79709 h 158547"/>
                <a:gd name="connsiteX39" fmla="*/ 80702 w 119066"/>
                <a:gd name="connsiteY39" fmla="*/ 59595 h 158547"/>
                <a:gd name="connsiteX40" fmla="*/ 74618 w 119066"/>
                <a:gd name="connsiteY40" fmla="*/ 39358 h 158547"/>
                <a:gd name="connsiteX41" fmla="*/ 58726 w 119066"/>
                <a:gd name="connsiteY41" fmla="*/ 31784 h 158547"/>
                <a:gd name="connsiteX42" fmla="*/ 50408 w 119066"/>
                <a:gd name="connsiteY42" fmla="*/ 33398 h 158547"/>
                <a:gd name="connsiteX43" fmla="*/ 43455 w 119066"/>
                <a:gd name="connsiteY43" fmla="*/ 38489 h 158547"/>
                <a:gd name="connsiteX44" fmla="*/ 38489 w 119066"/>
                <a:gd name="connsiteY44" fmla="*/ 47180 h 158547"/>
                <a:gd name="connsiteX45" fmla="*/ 36626 w 119066"/>
                <a:gd name="connsiteY45" fmla="*/ 59719 h 158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9066" h="158547">
                  <a:moveTo>
                    <a:pt x="0" y="14899"/>
                  </a:moveTo>
                  <a:cubicBezTo>
                    <a:pt x="0" y="6953"/>
                    <a:pt x="3973" y="2856"/>
                    <a:pt x="12043" y="2856"/>
                  </a:cubicBezTo>
                  <a:lnTo>
                    <a:pt x="21852" y="2856"/>
                  </a:lnTo>
                  <a:cubicBezTo>
                    <a:pt x="25825" y="2856"/>
                    <a:pt x="28804" y="3725"/>
                    <a:pt x="30791" y="5587"/>
                  </a:cubicBezTo>
                  <a:cubicBezTo>
                    <a:pt x="32777" y="7449"/>
                    <a:pt x="33895" y="9808"/>
                    <a:pt x="33895" y="12664"/>
                  </a:cubicBezTo>
                  <a:lnTo>
                    <a:pt x="33895" y="15023"/>
                  </a:lnTo>
                  <a:cubicBezTo>
                    <a:pt x="33895" y="15023"/>
                    <a:pt x="33895" y="15520"/>
                    <a:pt x="33895" y="15768"/>
                  </a:cubicBezTo>
                  <a:cubicBezTo>
                    <a:pt x="33895" y="16016"/>
                    <a:pt x="33895" y="16265"/>
                    <a:pt x="33895" y="16513"/>
                  </a:cubicBezTo>
                  <a:lnTo>
                    <a:pt x="33895" y="17134"/>
                  </a:lnTo>
                  <a:lnTo>
                    <a:pt x="34391" y="17134"/>
                  </a:lnTo>
                  <a:cubicBezTo>
                    <a:pt x="36626" y="14030"/>
                    <a:pt x="39233" y="11298"/>
                    <a:pt x="42462" y="8567"/>
                  </a:cubicBezTo>
                  <a:cubicBezTo>
                    <a:pt x="45193" y="6580"/>
                    <a:pt x="48669" y="4594"/>
                    <a:pt x="52891" y="2731"/>
                  </a:cubicBezTo>
                  <a:cubicBezTo>
                    <a:pt x="57112" y="869"/>
                    <a:pt x="62327" y="0"/>
                    <a:pt x="68410" y="0"/>
                  </a:cubicBezTo>
                  <a:cubicBezTo>
                    <a:pt x="75984" y="0"/>
                    <a:pt x="82937" y="1366"/>
                    <a:pt x="89144" y="4221"/>
                  </a:cubicBezTo>
                  <a:cubicBezTo>
                    <a:pt x="95352" y="7077"/>
                    <a:pt x="100691" y="11050"/>
                    <a:pt x="105161" y="16389"/>
                  </a:cubicBezTo>
                  <a:cubicBezTo>
                    <a:pt x="109630" y="21727"/>
                    <a:pt x="112983" y="27811"/>
                    <a:pt x="115466" y="35012"/>
                  </a:cubicBezTo>
                  <a:cubicBezTo>
                    <a:pt x="117949" y="42213"/>
                    <a:pt x="119066" y="50159"/>
                    <a:pt x="119066" y="58850"/>
                  </a:cubicBezTo>
                  <a:cubicBezTo>
                    <a:pt x="119066" y="67541"/>
                    <a:pt x="117700" y="75736"/>
                    <a:pt x="115093" y="82937"/>
                  </a:cubicBezTo>
                  <a:cubicBezTo>
                    <a:pt x="112486" y="90138"/>
                    <a:pt x="108761" y="96346"/>
                    <a:pt x="104043" y="101436"/>
                  </a:cubicBezTo>
                  <a:cubicBezTo>
                    <a:pt x="99325" y="106526"/>
                    <a:pt x="93738" y="110624"/>
                    <a:pt x="87406" y="113355"/>
                  </a:cubicBezTo>
                  <a:cubicBezTo>
                    <a:pt x="81074" y="116086"/>
                    <a:pt x="74122" y="117452"/>
                    <a:pt x="66672" y="117452"/>
                  </a:cubicBezTo>
                  <a:cubicBezTo>
                    <a:pt x="61582" y="117452"/>
                    <a:pt x="57236" y="116831"/>
                    <a:pt x="53636" y="115466"/>
                  </a:cubicBezTo>
                  <a:cubicBezTo>
                    <a:pt x="50035" y="114100"/>
                    <a:pt x="47180" y="112734"/>
                    <a:pt x="44821" y="111120"/>
                  </a:cubicBezTo>
                  <a:cubicBezTo>
                    <a:pt x="42213" y="109258"/>
                    <a:pt x="39978" y="107023"/>
                    <a:pt x="38116" y="104540"/>
                  </a:cubicBezTo>
                  <a:lnTo>
                    <a:pt x="37619" y="104540"/>
                  </a:lnTo>
                  <a:cubicBezTo>
                    <a:pt x="37619" y="105285"/>
                    <a:pt x="37619" y="106154"/>
                    <a:pt x="37868" y="107147"/>
                  </a:cubicBezTo>
                  <a:cubicBezTo>
                    <a:pt x="37868" y="108016"/>
                    <a:pt x="37868" y="109009"/>
                    <a:pt x="37868" y="110251"/>
                  </a:cubicBezTo>
                  <a:cubicBezTo>
                    <a:pt x="37868" y="111493"/>
                    <a:pt x="37868" y="112734"/>
                    <a:pt x="37868" y="114224"/>
                  </a:cubicBezTo>
                  <a:lnTo>
                    <a:pt x="37868" y="146505"/>
                  </a:lnTo>
                  <a:cubicBezTo>
                    <a:pt x="37868" y="154451"/>
                    <a:pt x="33895" y="158548"/>
                    <a:pt x="25825" y="158548"/>
                  </a:cubicBezTo>
                  <a:lnTo>
                    <a:pt x="12043" y="158548"/>
                  </a:lnTo>
                  <a:cubicBezTo>
                    <a:pt x="4097" y="158548"/>
                    <a:pt x="0" y="154575"/>
                    <a:pt x="0" y="146505"/>
                  </a:cubicBezTo>
                  <a:lnTo>
                    <a:pt x="0" y="14526"/>
                  </a:lnTo>
                  <a:close/>
                  <a:moveTo>
                    <a:pt x="36626" y="59719"/>
                  </a:moveTo>
                  <a:cubicBezTo>
                    <a:pt x="36626" y="63072"/>
                    <a:pt x="37123" y="66424"/>
                    <a:pt x="37992" y="69652"/>
                  </a:cubicBezTo>
                  <a:cubicBezTo>
                    <a:pt x="38861" y="73004"/>
                    <a:pt x="40227" y="75860"/>
                    <a:pt x="42089" y="78343"/>
                  </a:cubicBezTo>
                  <a:cubicBezTo>
                    <a:pt x="43951" y="80826"/>
                    <a:pt x="46310" y="82812"/>
                    <a:pt x="48918" y="84426"/>
                  </a:cubicBezTo>
                  <a:cubicBezTo>
                    <a:pt x="51649" y="85916"/>
                    <a:pt x="54877" y="86661"/>
                    <a:pt x="58602" y="86661"/>
                  </a:cubicBezTo>
                  <a:cubicBezTo>
                    <a:pt x="64561" y="86661"/>
                    <a:pt x="69776" y="84426"/>
                    <a:pt x="74122" y="79709"/>
                  </a:cubicBezTo>
                  <a:cubicBezTo>
                    <a:pt x="78467" y="74991"/>
                    <a:pt x="80702" y="68410"/>
                    <a:pt x="80702" y="59595"/>
                  </a:cubicBezTo>
                  <a:cubicBezTo>
                    <a:pt x="80702" y="50780"/>
                    <a:pt x="78715" y="44324"/>
                    <a:pt x="74618" y="39358"/>
                  </a:cubicBezTo>
                  <a:cubicBezTo>
                    <a:pt x="70521" y="34267"/>
                    <a:pt x="65182" y="31784"/>
                    <a:pt x="58726" y="31784"/>
                  </a:cubicBezTo>
                  <a:cubicBezTo>
                    <a:pt x="55870" y="31784"/>
                    <a:pt x="53015" y="32281"/>
                    <a:pt x="50408" y="33398"/>
                  </a:cubicBezTo>
                  <a:cubicBezTo>
                    <a:pt x="47800" y="34516"/>
                    <a:pt x="45441" y="36130"/>
                    <a:pt x="43455" y="38489"/>
                  </a:cubicBezTo>
                  <a:cubicBezTo>
                    <a:pt x="41468" y="40723"/>
                    <a:pt x="39730" y="43703"/>
                    <a:pt x="38489" y="47180"/>
                  </a:cubicBezTo>
                  <a:cubicBezTo>
                    <a:pt x="37247" y="50656"/>
                    <a:pt x="36626" y="54877"/>
                    <a:pt x="36626" y="59719"/>
                  </a:cubicBezTo>
                  <a:close/>
                </a:path>
              </a:pathLst>
            </a:custGeom>
            <a:solidFill>
              <a:srgbClr val="D03C43"/>
            </a:solidFill>
            <a:ln w="12377"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7EF75CD-3076-61BE-5137-4F81C7967158}"/>
                </a:ext>
              </a:extLst>
            </p:cNvPr>
            <p:cNvSpPr/>
            <p:nvPr/>
          </p:nvSpPr>
          <p:spPr>
            <a:xfrm>
              <a:off x="9491060" y="989777"/>
              <a:ext cx="76604" cy="113603"/>
            </a:xfrm>
            <a:custGeom>
              <a:avLst/>
              <a:gdLst>
                <a:gd name="connsiteX0" fmla="*/ 124 w 76604"/>
                <a:gd name="connsiteY0" fmla="*/ 13036 h 113603"/>
                <a:gd name="connsiteX1" fmla="*/ 12167 w 76604"/>
                <a:gd name="connsiteY1" fmla="*/ 993 h 113603"/>
                <a:gd name="connsiteX2" fmla="*/ 24335 w 76604"/>
                <a:gd name="connsiteY2" fmla="*/ 993 h 113603"/>
                <a:gd name="connsiteX3" fmla="*/ 36378 w 76604"/>
                <a:gd name="connsiteY3" fmla="*/ 13036 h 113603"/>
                <a:gd name="connsiteX4" fmla="*/ 36378 w 76604"/>
                <a:gd name="connsiteY4" fmla="*/ 19989 h 113603"/>
                <a:gd name="connsiteX5" fmla="*/ 36378 w 76604"/>
                <a:gd name="connsiteY5" fmla="*/ 22596 h 113603"/>
                <a:gd name="connsiteX6" fmla="*/ 36378 w 76604"/>
                <a:gd name="connsiteY6" fmla="*/ 24831 h 113603"/>
                <a:gd name="connsiteX7" fmla="*/ 36130 w 76604"/>
                <a:gd name="connsiteY7" fmla="*/ 27066 h 113603"/>
                <a:gd name="connsiteX8" fmla="*/ 36626 w 76604"/>
                <a:gd name="connsiteY8" fmla="*/ 27066 h 113603"/>
                <a:gd name="connsiteX9" fmla="*/ 40723 w 76604"/>
                <a:gd name="connsiteY9" fmla="*/ 17879 h 113603"/>
                <a:gd name="connsiteX10" fmla="*/ 47428 w 76604"/>
                <a:gd name="connsiteY10" fmla="*/ 9188 h 113603"/>
                <a:gd name="connsiteX11" fmla="*/ 56243 w 76604"/>
                <a:gd name="connsiteY11" fmla="*/ 2607 h 113603"/>
                <a:gd name="connsiteX12" fmla="*/ 66424 w 76604"/>
                <a:gd name="connsiteY12" fmla="*/ 0 h 113603"/>
                <a:gd name="connsiteX13" fmla="*/ 74370 w 76604"/>
                <a:gd name="connsiteY13" fmla="*/ 3104 h 113603"/>
                <a:gd name="connsiteX14" fmla="*/ 76605 w 76604"/>
                <a:gd name="connsiteY14" fmla="*/ 12043 h 113603"/>
                <a:gd name="connsiteX15" fmla="*/ 76605 w 76604"/>
                <a:gd name="connsiteY15" fmla="*/ 24211 h 113603"/>
                <a:gd name="connsiteX16" fmla="*/ 64561 w 76604"/>
                <a:gd name="connsiteY16" fmla="*/ 36254 h 113603"/>
                <a:gd name="connsiteX17" fmla="*/ 52767 w 76604"/>
                <a:gd name="connsiteY17" fmla="*/ 38985 h 113603"/>
                <a:gd name="connsiteX18" fmla="*/ 44448 w 76604"/>
                <a:gd name="connsiteY18" fmla="*/ 46310 h 113603"/>
                <a:gd name="connsiteX19" fmla="*/ 39482 w 76604"/>
                <a:gd name="connsiteY19" fmla="*/ 56988 h 113603"/>
                <a:gd name="connsiteX20" fmla="*/ 37868 w 76604"/>
                <a:gd name="connsiteY20" fmla="*/ 69900 h 113603"/>
                <a:gd name="connsiteX21" fmla="*/ 37868 w 76604"/>
                <a:gd name="connsiteY21" fmla="*/ 101560 h 113603"/>
                <a:gd name="connsiteX22" fmla="*/ 25825 w 76604"/>
                <a:gd name="connsiteY22" fmla="*/ 113603 h 113603"/>
                <a:gd name="connsiteX23" fmla="*/ 12043 w 76604"/>
                <a:gd name="connsiteY23" fmla="*/ 113603 h 113603"/>
                <a:gd name="connsiteX24" fmla="*/ 0 w 76604"/>
                <a:gd name="connsiteY24" fmla="*/ 101560 h 113603"/>
                <a:gd name="connsiteX25" fmla="*/ 0 w 76604"/>
                <a:gd name="connsiteY25" fmla="*/ 13161 h 11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6604" h="113603">
                  <a:moveTo>
                    <a:pt x="124" y="13036"/>
                  </a:moveTo>
                  <a:cubicBezTo>
                    <a:pt x="124" y="5090"/>
                    <a:pt x="4097" y="993"/>
                    <a:pt x="12167" y="993"/>
                  </a:cubicBezTo>
                  <a:lnTo>
                    <a:pt x="24335" y="993"/>
                  </a:lnTo>
                  <a:cubicBezTo>
                    <a:pt x="32281" y="993"/>
                    <a:pt x="36378" y="4966"/>
                    <a:pt x="36378" y="13036"/>
                  </a:cubicBezTo>
                  <a:lnTo>
                    <a:pt x="36378" y="19989"/>
                  </a:lnTo>
                  <a:cubicBezTo>
                    <a:pt x="36378" y="20982"/>
                    <a:pt x="36378" y="21852"/>
                    <a:pt x="36378" y="22596"/>
                  </a:cubicBezTo>
                  <a:cubicBezTo>
                    <a:pt x="36378" y="23341"/>
                    <a:pt x="36378" y="24086"/>
                    <a:pt x="36378" y="24831"/>
                  </a:cubicBezTo>
                  <a:cubicBezTo>
                    <a:pt x="36254" y="25576"/>
                    <a:pt x="36130" y="26321"/>
                    <a:pt x="36130" y="27066"/>
                  </a:cubicBezTo>
                  <a:lnTo>
                    <a:pt x="36626" y="27066"/>
                  </a:lnTo>
                  <a:cubicBezTo>
                    <a:pt x="37495" y="24211"/>
                    <a:pt x="38861" y="21107"/>
                    <a:pt x="40723" y="17879"/>
                  </a:cubicBezTo>
                  <a:cubicBezTo>
                    <a:pt x="42586" y="14650"/>
                    <a:pt x="44821" y="11795"/>
                    <a:pt x="47428" y="9188"/>
                  </a:cubicBezTo>
                  <a:cubicBezTo>
                    <a:pt x="50035" y="6580"/>
                    <a:pt x="53015" y="4345"/>
                    <a:pt x="56243" y="2607"/>
                  </a:cubicBezTo>
                  <a:cubicBezTo>
                    <a:pt x="59471" y="869"/>
                    <a:pt x="62947" y="0"/>
                    <a:pt x="66424" y="0"/>
                  </a:cubicBezTo>
                  <a:cubicBezTo>
                    <a:pt x="70148" y="0"/>
                    <a:pt x="72880" y="993"/>
                    <a:pt x="74370" y="3104"/>
                  </a:cubicBezTo>
                  <a:cubicBezTo>
                    <a:pt x="75860" y="5215"/>
                    <a:pt x="76605" y="8070"/>
                    <a:pt x="76605" y="12043"/>
                  </a:cubicBezTo>
                  <a:lnTo>
                    <a:pt x="76605" y="24211"/>
                  </a:lnTo>
                  <a:cubicBezTo>
                    <a:pt x="76605" y="32157"/>
                    <a:pt x="72632" y="36254"/>
                    <a:pt x="64561" y="36254"/>
                  </a:cubicBezTo>
                  <a:cubicBezTo>
                    <a:pt x="60092" y="36254"/>
                    <a:pt x="56119" y="37123"/>
                    <a:pt x="52767" y="38985"/>
                  </a:cubicBezTo>
                  <a:cubicBezTo>
                    <a:pt x="49414" y="40847"/>
                    <a:pt x="46683" y="43206"/>
                    <a:pt x="44448" y="46310"/>
                  </a:cubicBezTo>
                  <a:cubicBezTo>
                    <a:pt x="42213" y="49414"/>
                    <a:pt x="40599" y="52891"/>
                    <a:pt x="39482" y="56988"/>
                  </a:cubicBezTo>
                  <a:cubicBezTo>
                    <a:pt x="38364" y="61085"/>
                    <a:pt x="37868" y="65306"/>
                    <a:pt x="37868" y="69900"/>
                  </a:cubicBezTo>
                  <a:lnTo>
                    <a:pt x="37868" y="101560"/>
                  </a:lnTo>
                  <a:cubicBezTo>
                    <a:pt x="37868" y="109506"/>
                    <a:pt x="33895" y="113603"/>
                    <a:pt x="25825" y="113603"/>
                  </a:cubicBezTo>
                  <a:lnTo>
                    <a:pt x="12043" y="113603"/>
                  </a:lnTo>
                  <a:cubicBezTo>
                    <a:pt x="4097" y="113603"/>
                    <a:pt x="0" y="109630"/>
                    <a:pt x="0" y="101560"/>
                  </a:cubicBezTo>
                  <a:lnTo>
                    <a:pt x="0" y="13161"/>
                  </a:lnTo>
                  <a:close/>
                </a:path>
              </a:pathLst>
            </a:custGeom>
            <a:solidFill>
              <a:srgbClr val="D03C43"/>
            </a:solidFill>
            <a:ln w="12377"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5180B5C-D2D0-6560-4461-1173557E1CB4}"/>
                </a:ext>
              </a:extLst>
            </p:cNvPr>
            <p:cNvSpPr/>
            <p:nvPr/>
          </p:nvSpPr>
          <p:spPr>
            <a:xfrm>
              <a:off x="9572010" y="988163"/>
              <a:ext cx="127384" cy="117452"/>
            </a:xfrm>
            <a:custGeom>
              <a:avLst/>
              <a:gdLst>
                <a:gd name="connsiteX0" fmla="*/ 0 w 127384"/>
                <a:gd name="connsiteY0" fmla="*/ 59099 h 117452"/>
                <a:gd name="connsiteX1" fmla="*/ 4966 w 127384"/>
                <a:gd name="connsiteY1" fmla="*/ 34888 h 117452"/>
                <a:gd name="connsiteX2" fmla="*/ 18623 w 127384"/>
                <a:gd name="connsiteY2" fmla="*/ 16264 h 117452"/>
                <a:gd name="connsiteX3" fmla="*/ 38861 w 127384"/>
                <a:gd name="connsiteY3" fmla="*/ 4221 h 117452"/>
                <a:gd name="connsiteX4" fmla="*/ 63568 w 127384"/>
                <a:gd name="connsiteY4" fmla="*/ 0 h 117452"/>
                <a:gd name="connsiteX5" fmla="*/ 88524 w 127384"/>
                <a:gd name="connsiteY5" fmla="*/ 4221 h 117452"/>
                <a:gd name="connsiteX6" fmla="*/ 108761 w 127384"/>
                <a:gd name="connsiteY6" fmla="*/ 16264 h 117452"/>
                <a:gd name="connsiteX7" fmla="*/ 122418 w 127384"/>
                <a:gd name="connsiteY7" fmla="*/ 34888 h 117452"/>
                <a:gd name="connsiteX8" fmla="*/ 127385 w 127384"/>
                <a:gd name="connsiteY8" fmla="*/ 59099 h 117452"/>
                <a:gd name="connsiteX9" fmla="*/ 122418 w 127384"/>
                <a:gd name="connsiteY9" fmla="*/ 82937 h 117452"/>
                <a:gd name="connsiteX10" fmla="*/ 108761 w 127384"/>
                <a:gd name="connsiteY10" fmla="*/ 101436 h 117452"/>
                <a:gd name="connsiteX11" fmla="*/ 88524 w 127384"/>
                <a:gd name="connsiteY11" fmla="*/ 113355 h 117452"/>
                <a:gd name="connsiteX12" fmla="*/ 63692 w 127384"/>
                <a:gd name="connsiteY12" fmla="*/ 117452 h 117452"/>
                <a:gd name="connsiteX13" fmla="*/ 38861 w 127384"/>
                <a:gd name="connsiteY13" fmla="*/ 113355 h 117452"/>
                <a:gd name="connsiteX14" fmla="*/ 18623 w 127384"/>
                <a:gd name="connsiteY14" fmla="*/ 101436 h 117452"/>
                <a:gd name="connsiteX15" fmla="*/ 4966 w 127384"/>
                <a:gd name="connsiteY15" fmla="*/ 82937 h 117452"/>
                <a:gd name="connsiteX16" fmla="*/ 0 w 127384"/>
                <a:gd name="connsiteY16" fmla="*/ 59099 h 117452"/>
                <a:gd name="connsiteX17" fmla="*/ 38240 w 127384"/>
                <a:gd name="connsiteY17" fmla="*/ 59099 h 117452"/>
                <a:gd name="connsiteX18" fmla="*/ 40351 w 127384"/>
                <a:gd name="connsiteY18" fmla="*/ 70397 h 117452"/>
                <a:gd name="connsiteX19" fmla="*/ 45938 w 127384"/>
                <a:gd name="connsiteY19" fmla="*/ 78839 h 117452"/>
                <a:gd name="connsiteX20" fmla="*/ 54008 w 127384"/>
                <a:gd name="connsiteY20" fmla="*/ 84178 h 117452"/>
                <a:gd name="connsiteX21" fmla="*/ 63817 w 127384"/>
                <a:gd name="connsiteY21" fmla="*/ 86041 h 117452"/>
                <a:gd name="connsiteX22" fmla="*/ 73625 w 127384"/>
                <a:gd name="connsiteY22" fmla="*/ 84178 h 117452"/>
                <a:gd name="connsiteX23" fmla="*/ 81695 w 127384"/>
                <a:gd name="connsiteY23" fmla="*/ 78839 h 117452"/>
                <a:gd name="connsiteX24" fmla="*/ 87282 w 127384"/>
                <a:gd name="connsiteY24" fmla="*/ 70397 h 117452"/>
                <a:gd name="connsiteX25" fmla="*/ 89393 w 127384"/>
                <a:gd name="connsiteY25" fmla="*/ 59099 h 117452"/>
                <a:gd name="connsiteX26" fmla="*/ 87282 w 127384"/>
                <a:gd name="connsiteY26" fmla="*/ 47676 h 117452"/>
                <a:gd name="connsiteX27" fmla="*/ 81695 w 127384"/>
                <a:gd name="connsiteY27" fmla="*/ 38985 h 117452"/>
                <a:gd name="connsiteX28" fmla="*/ 73625 w 127384"/>
                <a:gd name="connsiteY28" fmla="*/ 33398 h 117452"/>
                <a:gd name="connsiteX29" fmla="*/ 63817 w 127384"/>
                <a:gd name="connsiteY29" fmla="*/ 31412 h 117452"/>
                <a:gd name="connsiteX30" fmla="*/ 54008 w 127384"/>
                <a:gd name="connsiteY30" fmla="*/ 33398 h 117452"/>
                <a:gd name="connsiteX31" fmla="*/ 45938 w 127384"/>
                <a:gd name="connsiteY31" fmla="*/ 38985 h 117452"/>
                <a:gd name="connsiteX32" fmla="*/ 40351 w 127384"/>
                <a:gd name="connsiteY32" fmla="*/ 47676 h 117452"/>
                <a:gd name="connsiteX33" fmla="*/ 38240 w 127384"/>
                <a:gd name="connsiteY33" fmla="*/ 59099 h 11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7384" h="117452">
                  <a:moveTo>
                    <a:pt x="0" y="59099"/>
                  </a:moveTo>
                  <a:cubicBezTo>
                    <a:pt x="0" y="50283"/>
                    <a:pt x="1614" y="42213"/>
                    <a:pt x="4966" y="34888"/>
                  </a:cubicBezTo>
                  <a:cubicBezTo>
                    <a:pt x="8319" y="27563"/>
                    <a:pt x="12912" y="21355"/>
                    <a:pt x="18623" y="16264"/>
                  </a:cubicBezTo>
                  <a:cubicBezTo>
                    <a:pt x="24335" y="11174"/>
                    <a:pt x="31039" y="7077"/>
                    <a:pt x="38861" y="4221"/>
                  </a:cubicBezTo>
                  <a:cubicBezTo>
                    <a:pt x="46683" y="1366"/>
                    <a:pt x="54753" y="0"/>
                    <a:pt x="63568" y="0"/>
                  </a:cubicBezTo>
                  <a:cubicBezTo>
                    <a:pt x="72383" y="0"/>
                    <a:pt x="80826" y="1366"/>
                    <a:pt x="88524" y="4221"/>
                  </a:cubicBezTo>
                  <a:cubicBezTo>
                    <a:pt x="96221" y="7077"/>
                    <a:pt x="103050" y="11050"/>
                    <a:pt x="108761" y="16264"/>
                  </a:cubicBezTo>
                  <a:cubicBezTo>
                    <a:pt x="114472" y="21479"/>
                    <a:pt x="119066" y="27687"/>
                    <a:pt x="122418" y="34888"/>
                  </a:cubicBezTo>
                  <a:cubicBezTo>
                    <a:pt x="125771" y="42213"/>
                    <a:pt x="127385" y="50283"/>
                    <a:pt x="127385" y="59099"/>
                  </a:cubicBezTo>
                  <a:cubicBezTo>
                    <a:pt x="127385" y="67914"/>
                    <a:pt x="125771" y="75736"/>
                    <a:pt x="122418" y="82937"/>
                  </a:cubicBezTo>
                  <a:cubicBezTo>
                    <a:pt x="119066" y="90138"/>
                    <a:pt x="114472" y="96346"/>
                    <a:pt x="108761" y="101436"/>
                  </a:cubicBezTo>
                  <a:cubicBezTo>
                    <a:pt x="103050" y="106526"/>
                    <a:pt x="96346" y="110624"/>
                    <a:pt x="88524" y="113355"/>
                  </a:cubicBezTo>
                  <a:cubicBezTo>
                    <a:pt x="80702" y="116086"/>
                    <a:pt x="72507" y="117452"/>
                    <a:pt x="63692" y="117452"/>
                  </a:cubicBezTo>
                  <a:cubicBezTo>
                    <a:pt x="54877" y="117452"/>
                    <a:pt x="46559" y="116086"/>
                    <a:pt x="38861" y="113355"/>
                  </a:cubicBezTo>
                  <a:cubicBezTo>
                    <a:pt x="31163" y="110624"/>
                    <a:pt x="24459" y="106651"/>
                    <a:pt x="18623" y="101436"/>
                  </a:cubicBezTo>
                  <a:cubicBezTo>
                    <a:pt x="12788" y="96221"/>
                    <a:pt x="8319" y="90138"/>
                    <a:pt x="4966" y="82937"/>
                  </a:cubicBezTo>
                  <a:cubicBezTo>
                    <a:pt x="1614" y="75736"/>
                    <a:pt x="0" y="67789"/>
                    <a:pt x="0" y="59099"/>
                  </a:cubicBezTo>
                  <a:close/>
                  <a:moveTo>
                    <a:pt x="38240" y="59099"/>
                  </a:moveTo>
                  <a:cubicBezTo>
                    <a:pt x="38240" y="63320"/>
                    <a:pt x="38985" y="67045"/>
                    <a:pt x="40351" y="70397"/>
                  </a:cubicBezTo>
                  <a:cubicBezTo>
                    <a:pt x="41717" y="73749"/>
                    <a:pt x="43579" y="76480"/>
                    <a:pt x="45938" y="78839"/>
                  </a:cubicBezTo>
                  <a:cubicBezTo>
                    <a:pt x="48297" y="81198"/>
                    <a:pt x="50904" y="82937"/>
                    <a:pt x="54008" y="84178"/>
                  </a:cubicBezTo>
                  <a:cubicBezTo>
                    <a:pt x="57112" y="85420"/>
                    <a:pt x="60340" y="86041"/>
                    <a:pt x="63817" y="86041"/>
                  </a:cubicBezTo>
                  <a:cubicBezTo>
                    <a:pt x="67293" y="86041"/>
                    <a:pt x="70521" y="85420"/>
                    <a:pt x="73625" y="84178"/>
                  </a:cubicBezTo>
                  <a:cubicBezTo>
                    <a:pt x="76729" y="82937"/>
                    <a:pt x="79336" y="81198"/>
                    <a:pt x="81695" y="78839"/>
                  </a:cubicBezTo>
                  <a:cubicBezTo>
                    <a:pt x="84054" y="76480"/>
                    <a:pt x="85916" y="73749"/>
                    <a:pt x="87282" y="70397"/>
                  </a:cubicBezTo>
                  <a:cubicBezTo>
                    <a:pt x="88648" y="67045"/>
                    <a:pt x="89393" y="63320"/>
                    <a:pt x="89393" y="59099"/>
                  </a:cubicBezTo>
                  <a:cubicBezTo>
                    <a:pt x="89393" y="54877"/>
                    <a:pt x="88648" y="51153"/>
                    <a:pt x="87282" y="47676"/>
                  </a:cubicBezTo>
                  <a:cubicBezTo>
                    <a:pt x="85916" y="44324"/>
                    <a:pt x="84054" y="41344"/>
                    <a:pt x="81695" y="38985"/>
                  </a:cubicBezTo>
                  <a:cubicBezTo>
                    <a:pt x="79336" y="36626"/>
                    <a:pt x="76729" y="34764"/>
                    <a:pt x="73625" y="33398"/>
                  </a:cubicBezTo>
                  <a:cubicBezTo>
                    <a:pt x="70521" y="32032"/>
                    <a:pt x="67293" y="31412"/>
                    <a:pt x="63817" y="31412"/>
                  </a:cubicBezTo>
                  <a:cubicBezTo>
                    <a:pt x="60340" y="31412"/>
                    <a:pt x="57112" y="32032"/>
                    <a:pt x="54008" y="33398"/>
                  </a:cubicBezTo>
                  <a:cubicBezTo>
                    <a:pt x="50904" y="34764"/>
                    <a:pt x="48297" y="36502"/>
                    <a:pt x="45938" y="38985"/>
                  </a:cubicBezTo>
                  <a:cubicBezTo>
                    <a:pt x="43579" y="41344"/>
                    <a:pt x="41717" y="44200"/>
                    <a:pt x="40351" y="47676"/>
                  </a:cubicBezTo>
                  <a:cubicBezTo>
                    <a:pt x="38985" y="51028"/>
                    <a:pt x="38240" y="54877"/>
                    <a:pt x="38240" y="59099"/>
                  </a:cubicBezTo>
                  <a:close/>
                </a:path>
              </a:pathLst>
            </a:custGeom>
            <a:solidFill>
              <a:srgbClr val="D03C43"/>
            </a:solidFill>
            <a:ln w="12377"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7525160-3E94-ED69-5E78-F9956F9B40BF}"/>
                </a:ext>
              </a:extLst>
            </p:cNvPr>
            <p:cNvSpPr/>
            <p:nvPr/>
          </p:nvSpPr>
          <p:spPr>
            <a:xfrm>
              <a:off x="9706099" y="946198"/>
              <a:ext cx="77846" cy="156809"/>
            </a:xfrm>
            <a:custGeom>
              <a:avLst/>
              <a:gdLst>
                <a:gd name="connsiteX0" fmla="*/ 14899 w 77846"/>
                <a:gd name="connsiteY0" fmla="*/ 75984 h 156809"/>
                <a:gd name="connsiteX1" fmla="*/ 12043 w 77846"/>
                <a:gd name="connsiteY1" fmla="*/ 75984 h 156809"/>
                <a:gd name="connsiteX2" fmla="*/ 0 w 77846"/>
                <a:gd name="connsiteY2" fmla="*/ 63941 h 156809"/>
                <a:gd name="connsiteX3" fmla="*/ 0 w 77846"/>
                <a:gd name="connsiteY3" fmla="*/ 58478 h 156809"/>
                <a:gd name="connsiteX4" fmla="*/ 12043 w 77846"/>
                <a:gd name="connsiteY4" fmla="*/ 46435 h 156809"/>
                <a:gd name="connsiteX5" fmla="*/ 14899 w 77846"/>
                <a:gd name="connsiteY5" fmla="*/ 46435 h 156809"/>
                <a:gd name="connsiteX6" fmla="*/ 14899 w 77846"/>
                <a:gd name="connsiteY6" fmla="*/ 40972 h 156809"/>
                <a:gd name="connsiteX7" fmla="*/ 20610 w 77846"/>
                <a:gd name="connsiteY7" fmla="*/ 19493 h 156809"/>
                <a:gd name="connsiteX8" fmla="*/ 34019 w 77846"/>
                <a:gd name="connsiteY8" fmla="*/ 7077 h 156809"/>
                <a:gd name="connsiteX9" fmla="*/ 49787 w 77846"/>
                <a:gd name="connsiteY9" fmla="*/ 1366 h 156809"/>
                <a:gd name="connsiteX10" fmla="*/ 62078 w 77846"/>
                <a:gd name="connsiteY10" fmla="*/ 0 h 156809"/>
                <a:gd name="connsiteX11" fmla="*/ 65803 w 77846"/>
                <a:gd name="connsiteY11" fmla="*/ 0 h 156809"/>
                <a:gd name="connsiteX12" fmla="*/ 77846 w 77846"/>
                <a:gd name="connsiteY12" fmla="*/ 12043 h 156809"/>
                <a:gd name="connsiteX13" fmla="*/ 77846 w 77846"/>
                <a:gd name="connsiteY13" fmla="*/ 20113 h 156809"/>
                <a:gd name="connsiteX14" fmla="*/ 74742 w 77846"/>
                <a:gd name="connsiteY14" fmla="*/ 28804 h 156809"/>
                <a:gd name="connsiteX15" fmla="*/ 65803 w 77846"/>
                <a:gd name="connsiteY15" fmla="*/ 32032 h 156809"/>
                <a:gd name="connsiteX16" fmla="*/ 61706 w 77846"/>
                <a:gd name="connsiteY16" fmla="*/ 32529 h 156809"/>
                <a:gd name="connsiteX17" fmla="*/ 57484 w 77846"/>
                <a:gd name="connsiteY17" fmla="*/ 33895 h 156809"/>
                <a:gd name="connsiteX18" fmla="*/ 54132 w 77846"/>
                <a:gd name="connsiteY18" fmla="*/ 37123 h 156809"/>
                <a:gd name="connsiteX19" fmla="*/ 52767 w 77846"/>
                <a:gd name="connsiteY19" fmla="*/ 42834 h 156809"/>
                <a:gd name="connsiteX20" fmla="*/ 52767 w 77846"/>
                <a:gd name="connsiteY20" fmla="*/ 46310 h 156809"/>
                <a:gd name="connsiteX21" fmla="*/ 61457 w 77846"/>
                <a:gd name="connsiteY21" fmla="*/ 46310 h 156809"/>
                <a:gd name="connsiteX22" fmla="*/ 73501 w 77846"/>
                <a:gd name="connsiteY22" fmla="*/ 58354 h 156809"/>
                <a:gd name="connsiteX23" fmla="*/ 73501 w 77846"/>
                <a:gd name="connsiteY23" fmla="*/ 63816 h 156809"/>
                <a:gd name="connsiteX24" fmla="*/ 61457 w 77846"/>
                <a:gd name="connsiteY24" fmla="*/ 75860 h 156809"/>
                <a:gd name="connsiteX25" fmla="*/ 52767 w 77846"/>
                <a:gd name="connsiteY25" fmla="*/ 75860 h 156809"/>
                <a:gd name="connsiteX26" fmla="*/ 52767 w 77846"/>
                <a:gd name="connsiteY26" fmla="*/ 144767 h 156809"/>
                <a:gd name="connsiteX27" fmla="*/ 40723 w 77846"/>
                <a:gd name="connsiteY27" fmla="*/ 156810 h 156809"/>
                <a:gd name="connsiteX28" fmla="*/ 26942 w 77846"/>
                <a:gd name="connsiteY28" fmla="*/ 156810 h 156809"/>
                <a:gd name="connsiteX29" fmla="*/ 14899 w 77846"/>
                <a:gd name="connsiteY29" fmla="*/ 144767 h 156809"/>
                <a:gd name="connsiteX30" fmla="*/ 14899 w 77846"/>
                <a:gd name="connsiteY30" fmla="*/ 75860 h 15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846" h="156809">
                  <a:moveTo>
                    <a:pt x="14899" y="75984"/>
                  </a:moveTo>
                  <a:lnTo>
                    <a:pt x="12043" y="75984"/>
                  </a:lnTo>
                  <a:cubicBezTo>
                    <a:pt x="4097" y="75984"/>
                    <a:pt x="0" y="72011"/>
                    <a:pt x="0" y="63941"/>
                  </a:cubicBezTo>
                  <a:lnTo>
                    <a:pt x="0" y="58478"/>
                  </a:lnTo>
                  <a:cubicBezTo>
                    <a:pt x="0" y="50532"/>
                    <a:pt x="3973" y="46435"/>
                    <a:pt x="12043" y="46435"/>
                  </a:cubicBezTo>
                  <a:lnTo>
                    <a:pt x="14899" y="46435"/>
                  </a:lnTo>
                  <a:lnTo>
                    <a:pt x="14899" y="40972"/>
                  </a:lnTo>
                  <a:cubicBezTo>
                    <a:pt x="14899" y="32157"/>
                    <a:pt x="16761" y="24956"/>
                    <a:pt x="20610" y="19493"/>
                  </a:cubicBezTo>
                  <a:cubicBezTo>
                    <a:pt x="24459" y="14030"/>
                    <a:pt x="28928" y="9933"/>
                    <a:pt x="34019" y="7077"/>
                  </a:cubicBezTo>
                  <a:cubicBezTo>
                    <a:pt x="39109" y="4221"/>
                    <a:pt x="44448" y="2359"/>
                    <a:pt x="49787" y="1366"/>
                  </a:cubicBezTo>
                  <a:cubicBezTo>
                    <a:pt x="55126" y="372"/>
                    <a:pt x="59223" y="0"/>
                    <a:pt x="62078" y="0"/>
                  </a:cubicBezTo>
                  <a:lnTo>
                    <a:pt x="65803" y="0"/>
                  </a:lnTo>
                  <a:cubicBezTo>
                    <a:pt x="73749" y="0"/>
                    <a:pt x="77846" y="3973"/>
                    <a:pt x="77846" y="12043"/>
                  </a:cubicBezTo>
                  <a:lnTo>
                    <a:pt x="77846" y="20113"/>
                  </a:lnTo>
                  <a:cubicBezTo>
                    <a:pt x="77846" y="24086"/>
                    <a:pt x="76853" y="26942"/>
                    <a:pt x="74742" y="28804"/>
                  </a:cubicBezTo>
                  <a:cubicBezTo>
                    <a:pt x="72756" y="30667"/>
                    <a:pt x="69776" y="31784"/>
                    <a:pt x="65803" y="32032"/>
                  </a:cubicBezTo>
                  <a:cubicBezTo>
                    <a:pt x="64686" y="32157"/>
                    <a:pt x="63320" y="32405"/>
                    <a:pt x="61706" y="32529"/>
                  </a:cubicBezTo>
                  <a:cubicBezTo>
                    <a:pt x="60092" y="32653"/>
                    <a:pt x="58726" y="33274"/>
                    <a:pt x="57484" y="33895"/>
                  </a:cubicBezTo>
                  <a:cubicBezTo>
                    <a:pt x="56119" y="34640"/>
                    <a:pt x="55001" y="35757"/>
                    <a:pt x="54132" y="37123"/>
                  </a:cubicBezTo>
                  <a:cubicBezTo>
                    <a:pt x="53139" y="38613"/>
                    <a:pt x="52767" y="40475"/>
                    <a:pt x="52767" y="42834"/>
                  </a:cubicBezTo>
                  <a:lnTo>
                    <a:pt x="52767" y="46310"/>
                  </a:lnTo>
                  <a:lnTo>
                    <a:pt x="61457" y="46310"/>
                  </a:lnTo>
                  <a:cubicBezTo>
                    <a:pt x="69404" y="46310"/>
                    <a:pt x="73501" y="50283"/>
                    <a:pt x="73501" y="58354"/>
                  </a:cubicBezTo>
                  <a:lnTo>
                    <a:pt x="73501" y="63816"/>
                  </a:lnTo>
                  <a:cubicBezTo>
                    <a:pt x="73501" y="71763"/>
                    <a:pt x="69528" y="75860"/>
                    <a:pt x="61457" y="75860"/>
                  </a:cubicBezTo>
                  <a:lnTo>
                    <a:pt x="52767" y="75860"/>
                  </a:lnTo>
                  <a:lnTo>
                    <a:pt x="52767" y="144767"/>
                  </a:lnTo>
                  <a:cubicBezTo>
                    <a:pt x="52767" y="152713"/>
                    <a:pt x="48794" y="156810"/>
                    <a:pt x="40723" y="156810"/>
                  </a:cubicBezTo>
                  <a:lnTo>
                    <a:pt x="26942" y="156810"/>
                  </a:lnTo>
                  <a:cubicBezTo>
                    <a:pt x="18996" y="156810"/>
                    <a:pt x="14899" y="152837"/>
                    <a:pt x="14899" y="144767"/>
                  </a:cubicBezTo>
                  <a:lnTo>
                    <a:pt x="14899" y="75860"/>
                  </a:lnTo>
                  <a:close/>
                </a:path>
              </a:pathLst>
            </a:custGeom>
            <a:solidFill>
              <a:srgbClr val="D03C43"/>
            </a:solidFill>
            <a:ln w="12377"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0A411478-276A-4C46-6C5D-07FD94B2BFF0}"/>
                </a:ext>
              </a:extLst>
            </p:cNvPr>
            <p:cNvSpPr/>
            <p:nvPr/>
          </p:nvSpPr>
          <p:spPr>
            <a:xfrm>
              <a:off x="9784939" y="988287"/>
              <a:ext cx="110499" cy="117700"/>
            </a:xfrm>
            <a:custGeom>
              <a:avLst/>
              <a:gdLst>
                <a:gd name="connsiteX0" fmla="*/ 0 w 110499"/>
                <a:gd name="connsiteY0" fmla="*/ 58602 h 117700"/>
                <a:gd name="connsiteX1" fmla="*/ 4097 w 110499"/>
                <a:gd name="connsiteY1" fmla="*/ 35509 h 117700"/>
                <a:gd name="connsiteX2" fmla="*/ 15644 w 110499"/>
                <a:gd name="connsiteY2" fmla="*/ 17009 h 117700"/>
                <a:gd name="connsiteX3" fmla="*/ 34143 w 110499"/>
                <a:gd name="connsiteY3" fmla="*/ 4594 h 117700"/>
                <a:gd name="connsiteX4" fmla="*/ 58602 w 110499"/>
                <a:gd name="connsiteY4" fmla="*/ 0 h 117700"/>
                <a:gd name="connsiteX5" fmla="*/ 80702 w 110499"/>
                <a:gd name="connsiteY5" fmla="*/ 4097 h 117700"/>
                <a:gd name="connsiteX6" fmla="*/ 97090 w 110499"/>
                <a:gd name="connsiteY6" fmla="*/ 15395 h 117700"/>
                <a:gd name="connsiteX7" fmla="*/ 107147 w 110499"/>
                <a:gd name="connsiteY7" fmla="*/ 32405 h 117700"/>
                <a:gd name="connsiteX8" fmla="*/ 110499 w 110499"/>
                <a:gd name="connsiteY8" fmla="*/ 53636 h 117700"/>
                <a:gd name="connsiteX9" fmla="*/ 107023 w 110499"/>
                <a:gd name="connsiteY9" fmla="*/ 62078 h 117700"/>
                <a:gd name="connsiteX10" fmla="*/ 97835 w 110499"/>
                <a:gd name="connsiteY10" fmla="*/ 66175 h 117700"/>
                <a:gd name="connsiteX11" fmla="*/ 38737 w 110499"/>
                <a:gd name="connsiteY11" fmla="*/ 66175 h 117700"/>
                <a:gd name="connsiteX12" fmla="*/ 48297 w 110499"/>
                <a:gd name="connsiteY12" fmla="*/ 81323 h 117700"/>
                <a:gd name="connsiteX13" fmla="*/ 64934 w 110499"/>
                <a:gd name="connsiteY13" fmla="*/ 86041 h 117700"/>
                <a:gd name="connsiteX14" fmla="*/ 75860 w 110499"/>
                <a:gd name="connsiteY14" fmla="*/ 84551 h 117700"/>
                <a:gd name="connsiteX15" fmla="*/ 85420 w 110499"/>
                <a:gd name="connsiteY15" fmla="*/ 80826 h 117700"/>
                <a:gd name="connsiteX16" fmla="*/ 94856 w 110499"/>
                <a:gd name="connsiteY16" fmla="*/ 79336 h 117700"/>
                <a:gd name="connsiteX17" fmla="*/ 101560 w 110499"/>
                <a:gd name="connsiteY17" fmla="*/ 85420 h 117700"/>
                <a:gd name="connsiteX18" fmla="*/ 104664 w 110499"/>
                <a:gd name="connsiteY18" fmla="*/ 91131 h 117700"/>
                <a:gd name="connsiteX19" fmla="*/ 106402 w 110499"/>
                <a:gd name="connsiteY19" fmla="*/ 100443 h 117700"/>
                <a:gd name="connsiteX20" fmla="*/ 100567 w 110499"/>
                <a:gd name="connsiteY20" fmla="*/ 107644 h 117700"/>
                <a:gd name="connsiteX21" fmla="*/ 84799 w 110499"/>
                <a:gd name="connsiteY21" fmla="*/ 114472 h 117700"/>
                <a:gd name="connsiteX22" fmla="*/ 61954 w 110499"/>
                <a:gd name="connsiteY22" fmla="*/ 117700 h 117700"/>
                <a:gd name="connsiteX23" fmla="*/ 35385 w 110499"/>
                <a:gd name="connsiteY23" fmla="*/ 112734 h 117700"/>
                <a:gd name="connsiteX24" fmla="*/ 16016 w 110499"/>
                <a:gd name="connsiteY24" fmla="*/ 99574 h 117700"/>
                <a:gd name="connsiteX25" fmla="*/ 4221 w 110499"/>
                <a:gd name="connsiteY25" fmla="*/ 80702 h 117700"/>
                <a:gd name="connsiteX26" fmla="*/ 124 w 110499"/>
                <a:gd name="connsiteY26" fmla="*/ 58850 h 117700"/>
                <a:gd name="connsiteX27" fmla="*/ 73128 w 110499"/>
                <a:gd name="connsiteY27" fmla="*/ 44448 h 117700"/>
                <a:gd name="connsiteX28" fmla="*/ 69031 w 110499"/>
                <a:gd name="connsiteY28" fmla="*/ 32529 h 117700"/>
                <a:gd name="connsiteX29" fmla="*/ 57733 w 110499"/>
                <a:gd name="connsiteY29" fmla="*/ 27563 h 117700"/>
                <a:gd name="connsiteX30" fmla="*/ 45317 w 110499"/>
                <a:gd name="connsiteY30" fmla="*/ 32529 h 117700"/>
                <a:gd name="connsiteX31" fmla="*/ 39606 w 110499"/>
                <a:gd name="connsiteY31" fmla="*/ 44324 h 117700"/>
                <a:gd name="connsiteX32" fmla="*/ 73252 w 110499"/>
                <a:gd name="connsiteY32" fmla="*/ 44324 h 11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0499" h="117700">
                  <a:moveTo>
                    <a:pt x="0" y="58602"/>
                  </a:moveTo>
                  <a:cubicBezTo>
                    <a:pt x="0" y="50283"/>
                    <a:pt x="1366" y="42586"/>
                    <a:pt x="4097" y="35509"/>
                  </a:cubicBezTo>
                  <a:cubicBezTo>
                    <a:pt x="6829" y="28432"/>
                    <a:pt x="10677" y="22224"/>
                    <a:pt x="15644" y="17009"/>
                  </a:cubicBezTo>
                  <a:cubicBezTo>
                    <a:pt x="20610" y="11795"/>
                    <a:pt x="26818" y="7574"/>
                    <a:pt x="34143" y="4594"/>
                  </a:cubicBezTo>
                  <a:cubicBezTo>
                    <a:pt x="41468" y="1614"/>
                    <a:pt x="49539" y="0"/>
                    <a:pt x="58602" y="0"/>
                  </a:cubicBezTo>
                  <a:cubicBezTo>
                    <a:pt x="66920" y="0"/>
                    <a:pt x="74246" y="1366"/>
                    <a:pt x="80702" y="4097"/>
                  </a:cubicBezTo>
                  <a:cubicBezTo>
                    <a:pt x="87158" y="6829"/>
                    <a:pt x="92621" y="10677"/>
                    <a:pt x="97090" y="15395"/>
                  </a:cubicBezTo>
                  <a:cubicBezTo>
                    <a:pt x="101560" y="20113"/>
                    <a:pt x="104912" y="25825"/>
                    <a:pt x="107147" y="32405"/>
                  </a:cubicBezTo>
                  <a:cubicBezTo>
                    <a:pt x="109382" y="38985"/>
                    <a:pt x="110499" y="46062"/>
                    <a:pt x="110499" y="53636"/>
                  </a:cubicBezTo>
                  <a:cubicBezTo>
                    <a:pt x="110499" y="56491"/>
                    <a:pt x="109382" y="59347"/>
                    <a:pt x="107023" y="62078"/>
                  </a:cubicBezTo>
                  <a:cubicBezTo>
                    <a:pt x="104664" y="64810"/>
                    <a:pt x="101684" y="66175"/>
                    <a:pt x="97835" y="66175"/>
                  </a:cubicBezTo>
                  <a:lnTo>
                    <a:pt x="38737" y="66175"/>
                  </a:lnTo>
                  <a:cubicBezTo>
                    <a:pt x="40227" y="73128"/>
                    <a:pt x="43455" y="78095"/>
                    <a:pt x="48297" y="81323"/>
                  </a:cubicBezTo>
                  <a:cubicBezTo>
                    <a:pt x="53263" y="84426"/>
                    <a:pt x="58726" y="86041"/>
                    <a:pt x="64934" y="86041"/>
                  </a:cubicBezTo>
                  <a:cubicBezTo>
                    <a:pt x="68659" y="86041"/>
                    <a:pt x="72383" y="85544"/>
                    <a:pt x="75860" y="84551"/>
                  </a:cubicBezTo>
                  <a:cubicBezTo>
                    <a:pt x="79336" y="83557"/>
                    <a:pt x="82564" y="82316"/>
                    <a:pt x="85420" y="80826"/>
                  </a:cubicBezTo>
                  <a:cubicBezTo>
                    <a:pt x="89020" y="79212"/>
                    <a:pt x="92124" y="78715"/>
                    <a:pt x="94856" y="79336"/>
                  </a:cubicBezTo>
                  <a:cubicBezTo>
                    <a:pt x="97587" y="79957"/>
                    <a:pt x="99698" y="81943"/>
                    <a:pt x="101560" y="85420"/>
                  </a:cubicBezTo>
                  <a:lnTo>
                    <a:pt x="104664" y="91131"/>
                  </a:lnTo>
                  <a:cubicBezTo>
                    <a:pt x="106402" y="94483"/>
                    <a:pt x="107023" y="97587"/>
                    <a:pt x="106402" y="100443"/>
                  </a:cubicBezTo>
                  <a:cubicBezTo>
                    <a:pt x="105781" y="103298"/>
                    <a:pt x="103795" y="105657"/>
                    <a:pt x="100567" y="107644"/>
                  </a:cubicBezTo>
                  <a:cubicBezTo>
                    <a:pt x="96470" y="110003"/>
                    <a:pt x="91255" y="112238"/>
                    <a:pt x="84799" y="114472"/>
                  </a:cubicBezTo>
                  <a:cubicBezTo>
                    <a:pt x="78343" y="116707"/>
                    <a:pt x="70769" y="117700"/>
                    <a:pt x="61954" y="117700"/>
                  </a:cubicBezTo>
                  <a:cubicBezTo>
                    <a:pt x="51897" y="117700"/>
                    <a:pt x="43082" y="116086"/>
                    <a:pt x="35385" y="112734"/>
                  </a:cubicBezTo>
                  <a:cubicBezTo>
                    <a:pt x="27687" y="109382"/>
                    <a:pt x="21231" y="105037"/>
                    <a:pt x="16016" y="99574"/>
                  </a:cubicBezTo>
                  <a:cubicBezTo>
                    <a:pt x="10802" y="94111"/>
                    <a:pt x="6953" y="87779"/>
                    <a:pt x="4221" y="80702"/>
                  </a:cubicBezTo>
                  <a:cubicBezTo>
                    <a:pt x="1490" y="73625"/>
                    <a:pt x="124" y="66300"/>
                    <a:pt x="124" y="58850"/>
                  </a:cubicBezTo>
                  <a:close/>
                  <a:moveTo>
                    <a:pt x="73128" y="44448"/>
                  </a:moveTo>
                  <a:cubicBezTo>
                    <a:pt x="73128" y="39730"/>
                    <a:pt x="71763" y="35881"/>
                    <a:pt x="69031" y="32529"/>
                  </a:cubicBezTo>
                  <a:cubicBezTo>
                    <a:pt x="66300" y="29177"/>
                    <a:pt x="62451" y="27563"/>
                    <a:pt x="57733" y="27563"/>
                  </a:cubicBezTo>
                  <a:cubicBezTo>
                    <a:pt x="52146" y="27563"/>
                    <a:pt x="48049" y="29177"/>
                    <a:pt x="45317" y="32529"/>
                  </a:cubicBezTo>
                  <a:cubicBezTo>
                    <a:pt x="42586" y="35881"/>
                    <a:pt x="40599" y="39854"/>
                    <a:pt x="39606" y="44324"/>
                  </a:cubicBezTo>
                  <a:lnTo>
                    <a:pt x="73252" y="44324"/>
                  </a:lnTo>
                  <a:close/>
                </a:path>
              </a:pathLst>
            </a:custGeom>
            <a:solidFill>
              <a:srgbClr val="D03C43"/>
            </a:solidFill>
            <a:ln w="12377"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3B13745-C3A9-833F-9BFA-07DCF1E5DB3B}"/>
                </a:ext>
              </a:extLst>
            </p:cNvPr>
            <p:cNvSpPr/>
            <p:nvPr/>
          </p:nvSpPr>
          <p:spPr>
            <a:xfrm>
              <a:off x="9905286" y="988411"/>
              <a:ext cx="89228" cy="117576"/>
            </a:xfrm>
            <a:custGeom>
              <a:avLst/>
              <a:gdLst>
                <a:gd name="connsiteX0" fmla="*/ 5671 w 89228"/>
                <a:gd name="connsiteY0" fmla="*/ 107147 h 117576"/>
                <a:gd name="connsiteX1" fmla="*/ 84 w 89228"/>
                <a:gd name="connsiteY1" fmla="*/ 99946 h 117576"/>
                <a:gd name="connsiteX2" fmla="*/ 2567 w 89228"/>
                <a:gd name="connsiteY2" fmla="*/ 90510 h 117576"/>
                <a:gd name="connsiteX3" fmla="*/ 5795 w 89228"/>
                <a:gd name="connsiteY3" fmla="*/ 85544 h 117576"/>
                <a:gd name="connsiteX4" fmla="*/ 12872 w 89228"/>
                <a:gd name="connsiteY4" fmla="*/ 80081 h 117576"/>
                <a:gd name="connsiteX5" fmla="*/ 22308 w 89228"/>
                <a:gd name="connsiteY5" fmla="*/ 82068 h 117576"/>
                <a:gd name="connsiteX6" fmla="*/ 31744 w 89228"/>
                <a:gd name="connsiteY6" fmla="*/ 85916 h 117576"/>
                <a:gd name="connsiteX7" fmla="*/ 43787 w 89228"/>
                <a:gd name="connsiteY7" fmla="*/ 88027 h 117576"/>
                <a:gd name="connsiteX8" fmla="*/ 51733 w 89228"/>
                <a:gd name="connsiteY8" fmla="*/ 86165 h 117576"/>
                <a:gd name="connsiteX9" fmla="*/ 53968 w 89228"/>
                <a:gd name="connsiteY9" fmla="*/ 81695 h 117576"/>
                <a:gd name="connsiteX10" fmla="*/ 49995 w 89228"/>
                <a:gd name="connsiteY10" fmla="*/ 76480 h 117576"/>
                <a:gd name="connsiteX11" fmla="*/ 40311 w 89228"/>
                <a:gd name="connsiteY11" fmla="*/ 72632 h 117576"/>
                <a:gd name="connsiteX12" fmla="*/ 27647 w 89228"/>
                <a:gd name="connsiteY12" fmla="*/ 68534 h 117576"/>
                <a:gd name="connsiteX13" fmla="*/ 14983 w 89228"/>
                <a:gd name="connsiteY13" fmla="*/ 62202 h 117576"/>
                <a:gd name="connsiteX14" fmla="*/ 5299 w 89228"/>
                <a:gd name="connsiteY14" fmla="*/ 51773 h 117576"/>
                <a:gd name="connsiteX15" fmla="*/ 1326 w 89228"/>
                <a:gd name="connsiteY15" fmla="*/ 35509 h 117576"/>
                <a:gd name="connsiteX16" fmla="*/ 4926 w 89228"/>
                <a:gd name="connsiteY16" fmla="*/ 20113 h 117576"/>
                <a:gd name="connsiteX17" fmla="*/ 14859 w 89228"/>
                <a:gd name="connsiteY17" fmla="*/ 8939 h 117576"/>
                <a:gd name="connsiteX18" fmla="*/ 29758 w 89228"/>
                <a:gd name="connsiteY18" fmla="*/ 2235 h 117576"/>
                <a:gd name="connsiteX19" fmla="*/ 48133 w 89228"/>
                <a:gd name="connsiteY19" fmla="*/ 0 h 117576"/>
                <a:gd name="connsiteX20" fmla="*/ 66756 w 89228"/>
                <a:gd name="connsiteY20" fmla="*/ 2359 h 117576"/>
                <a:gd name="connsiteX21" fmla="*/ 79917 w 89228"/>
                <a:gd name="connsiteY21" fmla="*/ 7201 h 117576"/>
                <a:gd name="connsiteX22" fmla="*/ 85752 w 89228"/>
                <a:gd name="connsiteY22" fmla="*/ 13906 h 117576"/>
                <a:gd name="connsiteX23" fmla="*/ 84262 w 89228"/>
                <a:gd name="connsiteY23" fmla="*/ 23341 h 117576"/>
                <a:gd name="connsiteX24" fmla="*/ 81655 w 89228"/>
                <a:gd name="connsiteY24" fmla="*/ 28556 h 117576"/>
                <a:gd name="connsiteX25" fmla="*/ 75323 w 89228"/>
                <a:gd name="connsiteY25" fmla="*/ 34888 h 117576"/>
                <a:gd name="connsiteX26" fmla="*/ 65763 w 89228"/>
                <a:gd name="connsiteY26" fmla="*/ 33771 h 117576"/>
                <a:gd name="connsiteX27" fmla="*/ 57072 w 89228"/>
                <a:gd name="connsiteY27" fmla="*/ 30791 h 117576"/>
                <a:gd name="connsiteX28" fmla="*/ 46643 w 89228"/>
                <a:gd name="connsiteY28" fmla="*/ 29425 h 117576"/>
                <a:gd name="connsiteX29" fmla="*/ 38573 w 89228"/>
                <a:gd name="connsiteY29" fmla="*/ 31163 h 117576"/>
                <a:gd name="connsiteX30" fmla="*/ 36586 w 89228"/>
                <a:gd name="connsiteY30" fmla="*/ 35260 h 117576"/>
                <a:gd name="connsiteX31" fmla="*/ 40559 w 89228"/>
                <a:gd name="connsiteY31" fmla="*/ 40351 h 117576"/>
                <a:gd name="connsiteX32" fmla="*/ 50244 w 89228"/>
                <a:gd name="connsiteY32" fmla="*/ 44076 h 117576"/>
                <a:gd name="connsiteX33" fmla="*/ 62907 w 89228"/>
                <a:gd name="connsiteY33" fmla="*/ 48173 h 117576"/>
                <a:gd name="connsiteX34" fmla="*/ 75571 w 89228"/>
                <a:gd name="connsiteY34" fmla="*/ 54381 h 117576"/>
                <a:gd name="connsiteX35" fmla="*/ 85256 w 89228"/>
                <a:gd name="connsiteY35" fmla="*/ 64686 h 117576"/>
                <a:gd name="connsiteX36" fmla="*/ 89229 w 89228"/>
                <a:gd name="connsiteY36" fmla="*/ 80702 h 117576"/>
                <a:gd name="connsiteX37" fmla="*/ 86125 w 89228"/>
                <a:gd name="connsiteY37" fmla="*/ 95352 h 117576"/>
                <a:gd name="connsiteX38" fmla="*/ 76937 w 89228"/>
                <a:gd name="connsiteY38" fmla="*/ 107023 h 117576"/>
                <a:gd name="connsiteX39" fmla="*/ 62287 w 89228"/>
                <a:gd name="connsiteY39" fmla="*/ 114721 h 117576"/>
                <a:gd name="connsiteX40" fmla="*/ 42918 w 89228"/>
                <a:gd name="connsiteY40" fmla="*/ 117576 h 117576"/>
                <a:gd name="connsiteX41" fmla="*/ 20818 w 89228"/>
                <a:gd name="connsiteY41" fmla="*/ 114224 h 117576"/>
                <a:gd name="connsiteX42" fmla="*/ 5547 w 89228"/>
                <a:gd name="connsiteY42" fmla="*/ 107395 h 117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9228" h="117576">
                  <a:moveTo>
                    <a:pt x="5671" y="107147"/>
                  </a:moveTo>
                  <a:cubicBezTo>
                    <a:pt x="2319" y="105285"/>
                    <a:pt x="457" y="102802"/>
                    <a:pt x="84" y="99946"/>
                  </a:cubicBezTo>
                  <a:cubicBezTo>
                    <a:pt x="-288" y="97090"/>
                    <a:pt x="581" y="93862"/>
                    <a:pt x="2567" y="90510"/>
                  </a:cubicBezTo>
                  <a:lnTo>
                    <a:pt x="5795" y="85544"/>
                  </a:lnTo>
                  <a:cubicBezTo>
                    <a:pt x="8030" y="82316"/>
                    <a:pt x="10389" y="80578"/>
                    <a:pt x="12872" y="80081"/>
                  </a:cubicBezTo>
                  <a:cubicBezTo>
                    <a:pt x="15355" y="79584"/>
                    <a:pt x="18584" y="80329"/>
                    <a:pt x="22308" y="82068"/>
                  </a:cubicBezTo>
                  <a:cubicBezTo>
                    <a:pt x="25040" y="83185"/>
                    <a:pt x="28144" y="84551"/>
                    <a:pt x="31744" y="85916"/>
                  </a:cubicBezTo>
                  <a:cubicBezTo>
                    <a:pt x="35345" y="87282"/>
                    <a:pt x="39194" y="88027"/>
                    <a:pt x="43787" y="88027"/>
                  </a:cubicBezTo>
                  <a:cubicBezTo>
                    <a:pt x="47512" y="88027"/>
                    <a:pt x="50244" y="87406"/>
                    <a:pt x="51733" y="86165"/>
                  </a:cubicBezTo>
                  <a:cubicBezTo>
                    <a:pt x="53223" y="84923"/>
                    <a:pt x="53968" y="83433"/>
                    <a:pt x="53968" y="81695"/>
                  </a:cubicBezTo>
                  <a:cubicBezTo>
                    <a:pt x="53968" y="79460"/>
                    <a:pt x="52602" y="77722"/>
                    <a:pt x="49995" y="76480"/>
                  </a:cubicBezTo>
                  <a:cubicBezTo>
                    <a:pt x="47388" y="75239"/>
                    <a:pt x="44160" y="73873"/>
                    <a:pt x="40311" y="72632"/>
                  </a:cubicBezTo>
                  <a:cubicBezTo>
                    <a:pt x="36462" y="71390"/>
                    <a:pt x="32241" y="70024"/>
                    <a:pt x="27647" y="68534"/>
                  </a:cubicBezTo>
                  <a:cubicBezTo>
                    <a:pt x="23053" y="67045"/>
                    <a:pt x="18832" y="64934"/>
                    <a:pt x="14983" y="62202"/>
                  </a:cubicBezTo>
                  <a:cubicBezTo>
                    <a:pt x="11134" y="59471"/>
                    <a:pt x="7906" y="55995"/>
                    <a:pt x="5299" y="51773"/>
                  </a:cubicBezTo>
                  <a:cubicBezTo>
                    <a:pt x="2692" y="47552"/>
                    <a:pt x="1326" y="42089"/>
                    <a:pt x="1326" y="35509"/>
                  </a:cubicBezTo>
                  <a:cubicBezTo>
                    <a:pt x="1326" y="29673"/>
                    <a:pt x="2567" y="24583"/>
                    <a:pt x="4926" y="20113"/>
                  </a:cubicBezTo>
                  <a:cubicBezTo>
                    <a:pt x="7285" y="15644"/>
                    <a:pt x="10638" y="11919"/>
                    <a:pt x="14859" y="8939"/>
                  </a:cubicBezTo>
                  <a:cubicBezTo>
                    <a:pt x="19080" y="5960"/>
                    <a:pt x="24046" y="3725"/>
                    <a:pt x="29758" y="2235"/>
                  </a:cubicBezTo>
                  <a:cubicBezTo>
                    <a:pt x="35469" y="745"/>
                    <a:pt x="41552" y="0"/>
                    <a:pt x="48133" y="0"/>
                  </a:cubicBezTo>
                  <a:cubicBezTo>
                    <a:pt x="55210" y="0"/>
                    <a:pt x="61542" y="745"/>
                    <a:pt x="66756" y="2359"/>
                  </a:cubicBezTo>
                  <a:cubicBezTo>
                    <a:pt x="72095" y="3973"/>
                    <a:pt x="76441" y="5587"/>
                    <a:pt x="79917" y="7201"/>
                  </a:cubicBezTo>
                  <a:cubicBezTo>
                    <a:pt x="83269" y="8815"/>
                    <a:pt x="85256" y="11050"/>
                    <a:pt x="85752" y="13906"/>
                  </a:cubicBezTo>
                  <a:cubicBezTo>
                    <a:pt x="86373" y="16885"/>
                    <a:pt x="85752" y="19989"/>
                    <a:pt x="84262" y="23341"/>
                  </a:cubicBezTo>
                  <a:lnTo>
                    <a:pt x="81655" y="28556"/>
                  </a:lnTo>
                  <a:cubicBezTo>
                    <a:pt x="80041" y="32032"/>
                    <a:pt x="77930" y="34143"/>
                    <a:pt x="75323" y="34888"/>
                  </a:cubicBezTo>
                  <a:cubicBezTo>
                    <a:pt x="72716" y="35633"/>
                    <a:pt x="69488" y="35260"/>
                    <a:pt x="65763" y="33771"/>
                  </a:cubicBezTo>
                  <a:cubicBezTo>
                    <a:pt x="63156" y="32777"/>
                    <a:pt x="60176" y="31784"/>
                    <a:pt x="57072" y="30791"/>
                  </a:cubicBezTo>
                  <a:cubicBezTo>
                    <a:pt x="53968" y="29798"/>
                    <a:pt x="50368" y="29425"/>
                    <a:pt x="46643" y="29425"/>
                  </a:cubicBezTo>
                  <a:cubicBezTo>
                    <a:pt x="42546" y="29425"/>
                    <a:pt x="39938" y="30046"/>
                    <a:pt x="38573" y="31163"/>
                  </a:cubicBezTo>
                  <a:cubicBezTo>
                    <a:pt x="37207" y="32281"/>
                    <a:pt x="36586" y="33771"/>
                    <a:pt x="36586" y="35260"/>
                  </a:cubicBezTo>
                  <a:cubicBezTo>
                    <a:pt x="36586" y="37495"/>
                    <a:pt x="37952" y="39109"/>
                    <a:pt x="40559" y="40351"/>
                  </a:cubicBezTo>
                  <a:cubicBezTo>
                    <a:pt x="43167" y="41592"/>
                    <a:pt x="46395" y="42834"/>
                    <a:pt x="50244" y="44076"/>
                  </a:cubicBezTo>
                  <a:cubicBezTo>
                    <a:pt x="54092" y="45317"/>
                    <a:pt x="58314" y="46683"/>
                    <a:pt x="62907" y="48173"/>
                  </a:cubicBezTo>
                  <a:cubicBezTo>
                    <a:pt x="67501" y="49663"/>
                    <a:pt x="71723" y="51649"/>
                    <a:pt x="75571" y="54381"/>
                  </a:cubicBezTo>
                  <a:cubicBezTo>
                    <a:pt x="79420" y="57112"/>
                    <a:pt x="82648" y="60464"/>
                    <a:pt x="85256" y="64686"/>
                  </a:cubicBezTo>
                  <a:cubicBezTo>
                    <a:pt x="87863" y="68907"/>
                    <a:pt x="89229" y="74121"/>
                    <a:pt x="89229" y="80702"/>
                  </a:cubicBezTo>
                  <a:cubicBezTo>
                    <a:pt x="89229" y="85916"/>
                    <a:pt x="88235" y="90758"/>
                    <a:pt x="86125" y="95352"/>
                  </a:cubicBezTo>
                  <a:cubicBezTo>
                    <a:pt x="84014" y="99946"/>
                    <a:pt x="80910" y="103795"/>
                    <a:pt x="76937" y="107023"/>
                  </a:cubicBezTo>
                  <a:cubicBezTo>
                    <a:pt x="72964" y="110251"/>
                    <a:pt x="68122" y="112858"/>
                    <a:pt x="62287" y="114721"/>
                  </a:cubicBezTo>
                  <a:cubicBezTo>
                    <a:pt x="56451" y="116583"/>
                    <a:pt x="50119" y="117576"/>
                    <a:pt x="42918" y="117576"/>
                  </a:cubicBezTo>
                  <a:cubicBezTo>
                    <a:pt x="34476" y="117576"/>
                    <a:pt x="27150" y="116459"/>
                    <a:pt x="20818" y="114224"/>
                  </a:cubicBezTo>
                  <a:cubicBezTo>
                    <a:pt x="14486" y="111989"/>
                    <a:pt x="9520" y="109630"/>
                    <a:pt x="5547" y="107395"/>
                  </a:cubicBezTo>
                  <a:close/>
                </a:path>
              </a:pathLst>
            </a:custGeom>
            <a:solidFill>
              <a:srgbClr val="D03C43"/>
            </a:solidFill>
            <a:ln w="12377"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F80C0F1-9A23-CB0E-D95A-698E794B5A33}"/>
                </a:ext>
              </a:extLst>
            </p:cNvPr>
            <p:cNvSpPr/>
            <p:nvPr/>
          </p:nvSpPr>
          <p:spPr>
            <a:xfrm>
              <a:off x="10005605" y="988411"/>
              <a:ext cx="89228" cy="117576"/>
            </a:xfrm>
            <a:custGeom>
              <a:avLst/>
              <a:gdLst>
                <a:gd name="connsiteX0" fmla="*/ 5671 w 89228"/>
                <a:gd name="connsiteY0" fmla="*/ 107147 h 117576"/>
                <a:gd name="connsiteX1" fmla="*/ 84 w 89228"/>
                <a:gd name="connsiteY1" fmla="*/ 99946 h 117576"/>
                <a:gd name="connsiteX2" fmla="*/ 2567 w 89228"/>
                <a:gd name="connsiteY2" fmla="*/ 90510 h 117576"/>
                <a:gd name="connsiteX3" fmla="*/ 5795 w 89228"/>
                <a:gd name="connsiteY3" fmla="*/ 85544 h 117576"/>
                <a:gd name="connsiteX4" fmla="*/ 12872 w 89228"/>
                <a:gd name="connsiteY4" fmla="*/ 80081 h 117576"/>
                <a:gd name="connsiteX5" fmla="*/ 22308 w 89228"/>
                <a:gd name="connsiteY5" fmla="*/ 82068 h 117576"/>
                <a:gd name="connsiteX6" fmla="*/ 31744 w 89228"/>
                <a:gd name="connsiteY6" fmla="*/ 85916 h 117576"/>
                <a:gd name="connsiteX7" fmla="*/ 43787 w 89228"/>
                <a:gd name="connsiteY7" fmla="*/ 88027 h 117576"/>
                <a:gd name="connsiteX8" fmla="*/ 51733 w 89228"/>
                <a:gd name="connsiteY8" fmla="*/ 86165 h 117576"/>
                <a:gd name="connsiteX9" fmla="*/ 53968 w 89228"/>
                <a:gd name="connsiteY9" fmla="*/ 81695 h 117576"/>
                <a:gd name="connsiteX10" fmla="*/ 49995 w 89228"/>
                <a:gd name="connsiteY10" fmla="*/ 76480 h 117576"/>
                <a:gd name="connsiteX11" fmla="*/ 40311 w 89228"/>
                <a:gd name="connsiteY11" fmla="*/ 72632 h 117576"/>
                <a:gd name="connsiteX12" fmla="*/ 27647 w 89228"/>
                <a:gd name="connsiteY12" fmla="*/ 68534 h 117576"/>
                <a:gd name="connsiteX13" fmla="*/ 14983 w 89228"/>
                <a:gd name="connsiteY13" fmla="*/ 62202 h 117576"/>
                <a:gd name="connsiteX14" fmla="*/ 5299 w 89228"/>
                <a:gd name="connsiteY14" fmla="*/ 51773 h 117576"/>
                <a:gd name="connsiteX15" fmla="*/ 1326 w 89228"/>
                <a:gd name="connsiteY15" fmla="*/ 35509 h 117576"/>
                <a:gd name="connsiteX16" fmla="*/ 4926 w 89228"/>
                <a:gd name="connsiteY16" fmla="*/ 20113 h 117576"/>
                <a:gd name="connsiteX17" fmla="*/ 14859 w 89228"/>
                <a:gd name="connsiteY17" fmla="*/ 8939 h 117576"/>
                <a:gd name="connsiteX18" fmla="*/ 29758 w 89228"/>
                <a:gd name="connsiteY18" fmla="*/ 2235 h 117576"/>
                <a:gd name="connsiteX19" fmla="*/ 48133 w 89228"/>
                <a:gd name="connsiteY19" fmla="*/ 0 h 117576"/>
                <a:gd name="connsiteX20" fmla="*/ 66756 w 89228"/>
                <a:gd name="connsiteY20" fmla="*/ 2359 h 117576"/>
                <a:gd name="connsiteX21" fmla="*/ 79917 w 89228"/>
                <a:gd name="connsiteY21" fmla="*/ 7201 h 117576"/>
                <a:gd name="connsiteX22" fmla="*/ 85752 w 89228"/>
                <a:gd name="connsiteY22" fmla="*/ 13906 h 117576"/>
                <a:gd name="connsiteX23" fmla="*/ 84262 w 89228"/>
                <a:gd name="connsiteY23" fmla="*/ 23341 h 117576"/>
                <a:gd name="connsiteX24" fmla="*/ 81655 w 89228"/>
                <a:gd name="connsiteY24" fmla="*/ 28556 h 117576"/>
                <a:gd name="connsiteX25" fmla="*/ 75323 w 89228"/>
                <a:gd name="connsiteY25" fmla="*/ 34888 h 117576"/>
                <a:gd name="connsiteX26" fmla="*/ 65763 w 89228"/>
                <a:gd name="connsiteY26" fmla="*/ 33771 h 117576"/>
                <a:gd name="connsiteX27" fmla="*/ 57072 w 89228"/>
                <a:gd name="connsiteY27" fmla="*/ 30791 h 117576"/>
                <a:gd name="connsiteX28" fmla="*/ 46643 w 89228"/>
                <a:gd name="connsiteY28" fmla="*/ 29425 h 117576"/>
                <a:gd name="connsiteX29" fmla="*/ 38573 w 89228"/>
                <a:gd name="connsiteY29" fmla="*/ 31163 h 117576"/>
                <a:gd name="connsiteX30" fmla="*/ 36586 w 89228"/>
                <a:gd name="connsiteY30" fmla="*/ 35260 h 117576"/>
                <a:gd name="connsiteX31" fmla="*/ 40559 w 89228"/>
                <a:gd name="connsiteY31" fmla="*/ 40351 h 117576"/>
                <a:gd name="connsiteX32" fmla="*/ 50244 w 89228"/>
                <a:gd name="connsiteY32" fmla="*/ 44076 h 117576"/>
                <a:gd name="connsiteX33" fmla="*/ 62907 w 89228"/>
                <a:gd name="connsiteY33" fmla="*/ 48173 h 117576"/>
                <a:gd name="connsiteX34" fmla="*/ 75571 w 89228"/>
                <a:gd name="connsiteY34" fmla="*/ 54381 h 117576"/>
                <a:gd name="connsiteX35" fmla="*/ 85256 w 89228"/>
                <a:gd name="connsiteY35" fmla="*/ 64686 h 117576"/>
                <a:gd name="connsiteX36" fmla="*/ 89229 w 89228"/>
                <a:gd name="connsiteY36" fmla="*/ 80702 h 117576"/>
                <a:gd name="connsiteX37" fmla="*/ 86125 w 89228"/>
                <a:gd name="connsiteY37" fmla="*/ 95352 h 117576"/>
                <a:gd name="connsiteX38" fmla="*/ 76937 w 89228"/>
                <a:gd name="connsiteY38" fmla="*/ 107023 h 117576"/>
                <a:gd name="connsiteX39" fmla="*/ 62287 w 89228"/>
                <a:gd name="connsiteY39" fmla="*/ 114721 h 117576"/>
                <a:gd name="connsiteX40" fmla="*/ 42918 w 89228"/>
                <a:gd name="connsiteY40" fmla="*/ 117576 h 117576"/>
                <a:gd name="connsiteX41" fmla="*/ 20818 w 89228"/>
                <a:gd name="connsiteY41" fmla="*/ 114224 h 117576"/>
                <a:gd name="connsiteX42" fmla="*/ 5547 w 89228"/>
                <a:gd name="connsiteY42" fmla="*/ 107395 h 117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9228" h="117576">
                  <a:moveTo>
                    <a:pt x="5671" y="107147"/>
                  </a:moveTo>
                  <a:cubicBezTo>
                    <a:pt x="2319" y="105285"/>
                    <a:pt x="457" y="102802"/>
                    <a:pt x="84" y="99946"/>
                  </a:cubicBezTo>
                  <a:cubicBezTo>
                    <a:pt x="-288" y="97090"/>
                    <a:pt x="581" y="93862"/>
                    <a:pt x="2567" y="90510"/>
                  </a:cubicBezTo>
                  <a:lnTo>
                    <a:pt x="5795" y="85544"/>
                  </a:lnTo>
                  <a:cubicBezTo>
                    <a:pt x="8030" y="82316"/>
                    <a:pt x="10389" y="80578"/>
                    <a:pt x="12872" y="80081"/>
                  </a:cubicBezTo>
                  <a:cubicBezTo>
                    <a:pt x="15355" y="79584"/>
                    <a:pt x="18584" y="80329"/>
                    <a:pt x="22308" y="82068"/>
                  </a:cubicBezTo>
                  <a:cubicBezTo>
                    <a:pt x="25040" y="83185"/>
                    <a:pt x="28144" y="84551"/>
                    <a:pt x="31744" y="85916"/>
                  </a:cubicBezTo>
                  <a:cubicBezTo>
                    <a:pt x="35345" y="87282"/>
                    <a:pt x="39194" y="88027"/>
                    <a:pt x="43787" y="88027"/>
                  </a:cubicBezTo>
                  <a:cubicBezTo>
                    <a:pt x="47512" y="88027"/>
                    <a:pt x="50244" y="87406"/>
                    <a:pt x="51733" y="86165"/>
                  </a:cubicBezTo>
                  <a:cubicBezTo>
                    <a:pt x="53223" y="84923"/>
                    <a:pt x="53968" y="83433"/>
                    <a:pt x="53968" y="81695"/>
                  </a:cubicBezTo>
                  <a:cubicBezTo>
                    <a:pt x="53968" y="79460"/>
                    <a:pt x="52602" y="77722"/>
                    <a:pt x="49995" y="76480"/>
                  </a:cubicBezTo>
                  <a:cubicBezTo>
                    <a:pt x="47388" y="75239"/>
                    <a:pt x="44160" y="73873"/>
                    <a:pt x="40311" y="72632"/>
                  </a:cubicBezTo>
                  <a:cubicBezTo>
                    <a:pt x="36462" y="71390"/>
                    <a:pt x="32241" y="70024"/>
                    <a:pt x="27647" y="68534"/>
                  </a:cubicBezTo>
                  <a:cubicBezTo>
                    <a:pt x="23053" y="67045"/>
                    <a:pt x="18832" y="64934"/>
                    <a:pt x="14983" y="62202"/>
                  </a:cubicBezTo>
                  <a:cubicBezTo>
                    <a:pt x="11134" y="59471"/>
                    <a:pt x="7906" y="55995"/>
                    <a:pt x="5299" y="51773"/>
                  </a:cubicBezTo>
                  <a:cubicBezTo>
                    <a:pt x="2692" y="47552"/>
                    <a:pt x="1326" y="42089"/>
                    <a:pt x="1326" y="35509"/>
                  </a:cubicBezTo>
                  <a:cubicBezTo>
                    <a:pt x="1326" y="29673"/>
                    <a:pt x="2567" y="24583"/>
                    <a:pt x="4926" y="20113"/>
                  </a:cubicBezTo>
                  <a:cubicBezTo>
                    <a:pt x="7285" y="15644"/>
                    <a:pt x="10638" y="11919"/>
                    <a:pt x="14859" y="8939"/>
                  </a:cubicBezTo>
                  <a:cubicBezTo>
                    <a:pt x="19080" y="5960"/>
                    <a:pt x="24046" y="3725"/>
                    <a:pt x="29758" y="2235"/>
                  </a:cubicBezTo>
                  <a:cubicBezTo>
                    <a:pt x="35469" y="745"/>
                    <a:pt x="41553" y="0"/>
                    <a:pt x="48133" y="0"/>
                  </a:cubicBezTo>
                  <a:cubicBezTo>
                    <a:pt x="55210" y="0"/>
                    <a:pt x="61542" y="745"/>
                    <a:pt x="66756" y="2359"/>
                  </a:cubicBezTo>
                  <a:cubicBezTo>
                    <a:pt x="72095" y="3973"/>
                    <a:pt x="76440" y="5587"/>
                    <a:pt x="79917" y="7201"/>
                  </a:cubicBezTo>
                  <a:cubicBezTo>
                    <a:pt x="83269" y="8815"/>
                    <a:pt x="85256" y="11050"/>
                    <a:pt x="85752" y="13906"/>
                  </a:cubicBezTo>
                  <a:cubicBezTo>
                    <a:pt x="86373" y="16885"/>
                    <a:pt x="85752" y="19989"/>
                    <a:pt x="84262" y="23341"/>
                  </a:cubicBezTo>
                  <a:lnTo>
                    <a:pt x="81655" y="28556"/>
                  </a:lnTo>
                  <a:cubicBezTo>
                    <a:pt x="80041" y="32032"/>
                    <a:pt x="77930" y="34143"/>
                    <a:pt x="75323" y="34888"/>
                  </a:cubicBezTo>
                  <a:cubicBezTo>
                    <a:pt x="72716" y="35633"/>
                    <a:pt x="69488" y="35260"/>
                    <a:pt x="65763" y="33771"/>
                  </a:cubicBezTo>
                  <a:cubicBezTo>
                    <a:pt x="63156" y="32777"/>
                    <a:pt x="60176" y="31784"/>
                    <a:pt x="57072" y="30791"/>
                  </a:cubicBezTo>
                  <a:cubicBezTo>
                    <a:pt x="53968" y="29798"/>
                    <a:pt x="50368" y="29425"/>
                    <a:pt x="46643" y="29425"/>
                  </a:cubicBezTo>
                  <a:cubicBezTo>
                    <a:pt x="42546" y="29425"/>
                    <a:pt x="39939" y="30046"/>
                    <a:pt x="38573" y="31163"/>
                  </a:cubicBezTo>
                  <a:cubicBezTo>
                    <a:pt x="37207" y="32281"/>
                    <a:pt x="36586" y="33771"/>
                    <a:pt x="36586" y="35260"/>
                  </a:cubicBezTo>
                  <a:cubicBezTo>
                    <a:pt x="36586" y="37495"/>
                    <a:pt x="37952" y="39109"/>
                    <a:pt x="40559" y="40351"/>
                  </a:cubicBezTo>
                  <a:cubicBezTo>
                    <a:pt x="43167" y="41592"/>
                    <a:pt x="46395" y="42834"/>
                    <a:pt x="50244" y="44076"/>
                  </a:cubicBezTo>
                  <a:cubicBezTo>
                    <a:pt x="54092" y="45317"/>
                    <a:pt x="58314" y="46683"/>
                    <a:pt x="62907" y="48173"/>
                  </a:cubicBezTo>
                  <a:cubicBezTo>
                    <a:pt x="67501" y="49663"/>
                    <a:pt x="71723" y="51649"/>
                    <a:pt x="75571" y="54381"/>
                  </a:cubicBezTo>
                  <a:cubicBezTo>
                    <a:pt x="79420" y="57112"/>
                    <a:pt x="82648" y="60464"/>
                    <a:pt x="85256" y="64686"/>
                  </a:cubicBezTo>
                  <a:cubicBezTo>
                    <a:pt x="87863" y="68907"/>
                    <a:pt x="89229" y="74121"/>
                    <a:pt x="89229" y="80702"/>
                  </a:cubicBezTo>
                  <a:cubicBezTo>
                    <a:pt x="89229" y="85916"/>
                    <a:pt x="88235" y="90758"/>
                    <a:pt x="86125" y="95352"/>
                  </a:cubicBezTo>
                  <a:cubicBezTo>
                    <a:pt x="84014" y="99946"/>
                    <a:pt x="80910" y="103795"/>
                    <a:pt x="76937" y="107023"/>
                  </a:cubicBezTo>
                  <a:cubicBezTo>
                    <a:pt x="72964" y="110251"/>
                    <a:pt x="68122" y="112858"/>
                    <a:pt x="62287" y="114721"/>
                  </a:cubicBezTo>
                  <a:cubicBezTo>
                    <a:pt x="56451" y="116583"/>
                    <a:pt x="50119" y="117576"/>
                    <a:pt x="42918" y="117576"/>
                  </a:cubicBezTo>
                  <a:cubicBezTo>
                    <a:pt x="34476" y="117576"/>
                    <a:pt x="27150" y="116459"/>
                    <a:pt x="20818" y="114224"/>
                  </a:cubicBezTo>
                  <a:cubicBezTo>
                    <a:pt x="14486" y="111989"/>
                    <a:pt x="9520" y="109630"/>
                    <a:pt x="5547" y="107395"/>
                  </a:cubicBezTo>
                  <a:close/>
                </a:path>
              </a:pathLst>
            </a:custGeom>
            <a:solidFill>
              <a:srgbClr val="D03C43"/>
            </a:solidFill>
            <a:ln w="12377"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42ADD4D3-2BA9-E7C7-3AA4-3D6991B75893}"/>
                </a:ext>
              </a:extLst>
            </p:cNvPr>
            <p:cNvSpPr/>
            <p:nvPr/>
          </p:nvSpPr>
          <p:spPr>
            <a:xfrm>
              <a:off x="10111719" y="947067"/>
              <a:ext cx="37867" cy="156189"/>
            </a:xfrm>
            <a:custGeom>
              <a:avLst/>
              <a:gdLst>
                <a:gd name="connsiteX0" fmla="*/ 0 w 37867"/>
                <a:gd name="connsiteY0" fmla="*/ 55746 h 156189"/>
                <a:gd name="connsiteX1" fmla="*/ 12043 w 37867"/>
                <a:gd name="connsiteY1" fmla="*/ 43703 h 156189"/>
                <a:gd name="connsiteX2" fmla="*/ 25825 w 37867"/>
                <a:gd name="connsiteY2" fmla="*/ 43703 h 156189"/>
                <a:gd name="connsiteX3" fmla="*/ 37868 w 37867"/>
                <a:gd name="connsiteY3" fmla="*/ 55746 h 156189"/>
                <a:gd name="connsiteX4" fmla="*/ 37868 w 37867"/>
                <a:gd name="connsiteY4" fmla="*/ 144146 h 156189"/>
                <a:gd name="connsiteX5" fmla="*/ 25825 w 37867"/>
                <a:gd name="connsiteY5" fmla="*/ 156189 h 156189"/>
                <a:gd name="connsiteX6" fmla="*/ 12043 w 37867"/>
                <a:gd name="connsiteY6" fmla="*/ 156189 h 156189"/>
                <a:gd name="connsiteX7" fmla="*/ 0 w 37867"/>
                <a:gd name="connsiteY7" fmla="*/ 144146 h 156189"/>
                <a:gd name="connsiteX8" fmla="*/ 0 w 37867"/>
                <a:gd name="connsiteY8" fmla="*/ 55746 h 156189"/>
                <a:gd name="connsiteX9" fmla="*/ 12416 w 37867"/>
                <a:gd name="connsiteY9" fmla="*/ 29549 h 156189"/>
                <a:gd name="connsiteX10" fmla="*/ 372 w 37867"/>
                <a:gd name="connsiteY10" fmla="*/ 17506 h 156189"/>
                <a:gd name="connsiteX11" fmla="*/ 372 w 37867"/>
                <a:gd name="connsiteY11" fmla="*/ 12043 h 156189"/>
                <a:gd name="connsiteX12" fmla="*/ 12416 w 37867"/>
                <a:gd name="connsiteY12" fmla="*/ 0 h 156189"/>
                <a:gd name="connsiteX13" fmla="*/ 25328 w 37867"/>
                <a:gd name="connsiteY13" fmla="*/ 0 h 156189"/>
                <a:gd name="connsiteX14" fmla="*/ 37371 w 37867"/>
                <a:gd name="connsiteY14" fmla="*/ 12043 h 156189"/>
                <a:gd name="connsiteX15" fmla="*/ 37371 w 37867"/>
                <a:gd name="connsiteY15" fmla="*/ 17506 h 156189"/>
                <a:gd name="connsiteX16" fmla="*/ 25328 w 37867"/>
                <a:gd name="connsiteY16" fmla="*/ 29549 h 156189"/>
                <a:gd name="connsiteX17" fmla="*/ 12416 w 37867"/>
                <a:gd name="connsiteY17" fmla="*/ 29549 h 156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867" h="156189">
                  <a:moveTo>
                    <a:pt x="0" y="55746"/>
                  </a:moveTo>
                  <a:cubicBezTo>
                    <a:pt x="0" y="47800"/>
                    <a:pt x="3973" y="43703"/>
                    <a:pt x="12043" y="43703"/>
                  </a:cubicBezTo>
                  <a:lnTo>
                    <a:pt x="25825" y="43703"/>
                  </a:lnTo>
                  <a:cubicBezTo>
                    <a:pt x="33771" y="43703"/>
                    <a:pt x="37868" y="47676"/>
                    <a:pt x="37868" y="55746"/>
                  </a:cubicBezTo>
                  <a:lnTo>
                    <a:pt x="37868" y="144146"/>
                  </a:lnTo>
                  <a:cubicBezTo>
                    <a:pt x="37868" y="152092"/>
                    <a:pt x="33895" y="156189"/>
                    <a:pt x="25825" y="156189"/>
                  </a:cubicBezTo>
                  <a:lnTo>
                    <a:pt x="12043" y="156189"/>
                  </a:lnTo>
                  <a:cubicBezTo>
                    <a:pt x="4097" y="156189"/>
                    <a:pt x="0" y="152216"/>
                    <a:pt x="0" y="144146"/>
                  </a:cubicBezTo>
                  <a:lnTo>
                    <a:pt x="0" y="55746"/>
                  </a:lnTo>
                  <a:close/>
                  <a:moveTo>
                    <a:pt x="12416" y="29549"/>
                  </a:moveTo>
                  <a:cubicBezTo>
                    <a:pt x="4470" y="29549"/>
                    <a:pt x="372" y="25576"/>
                    <a:pt x="372" y="17506"/>
                  </a:cubicBezTo>
                  <a:lnTo>
                    <a:pt x="372" y="12043"/>
                  </a:lnTo>
                  <a:cubicBezTo>
                    <a:pt x="372" y="4097"/>
                    <a:pt x="4345" y="0"/>
                    <a:pt x="12416" y="0"/>
                  </a:cubicBezTo>
                  <a:lnTo>
                    <a:pt x="25328" y="0"/>
                  </a:lnTo>
                  <a:cubicBezTo>
                    <a:pt x="33274" y="0"/>
                    <a:pt x="37371" y="3973"/>
                    <a:pt x="37371" y="12043"/>
                  </a:cubicBezTo>
                  <a:lnTo>
                    <a:pt x="37371" y="17506"/>
                  </a:lnTo>
                  <a:cubicBezTo>
                    <a:pt x="37371" y="25452"/>
                    <a:pt x="33398" y="29549"/>
                    <a:pt x="25328" y="29549"/>
                  </a:cubicBezTo>
                  <a:lnTo>
                    <a:pt x="12416" y="29549"/>
                  </a:lnTo>
                  <a:close/>
                </a:path>
              </a:pathLst>
            </a:custGeom>
            <a:solidFill>
              <a:srgbClr val="D03C43"/>
            </a:solidFill>
            <a:ln w="12377"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B79F4A7-AAB3-691B-1461-CC94D52C2321}"/>
                </a:ext>
              </a:extLst>
            </p:cNvPr>
            <p:cNvSpPr/>
            <p:nvPr/>
          </p:nvSpPr>
          <p:spPr>
            <a:xfrm>
              <a:off x="10165354" y="988163"/>
              <a:ext cx="127384" cy="117452"/>
            </a:xfrm>
            <a:custGeom>
              <a:avLst/>
              <a:gdLst>
                <a:gd name="connsiteX0" fmla="*/ 0 w 127384"/>
                <a:gd name="connsiteY0" fmla="*/ 59099 h 117452"/>
                <a:gd name="connsiteX1" fmla="*/ 4966 w 127384"/>
                <a:gd name="connsiteY1" fmla="*/ 34888 h 117452"/>
                <a:gd name="connsiteX2" fmla="*/ 18623 w 127384"/>
                <a:gd name="connsiteY2" fmla="*/ 16264 h 117452"/>
                <a:gd name="connsiteX3" fmla="*/ 38861 w 127384"/>
                <a:gd name="connsiteY3" fmla="*/ 4221 h 117452"/>
                <a:gd name="connsiteX4" fmla="*/ 63568 w 127384"/>
                <a:gd name="connsiteY4" fmla="*/ 0 h 117452"/>
                <a:gd name="connsiteX5" fmla="*/ 88524 w 127384"/>
                <a:gd name="connsiteY5" fmla="*/ 4221 h 117452"/>
                <a:gd name="connsiteX6" fmla="*/ 108761 w 127384"/>
                <a:gd name="connsiteY6" fmla="*/ 16264 h 117452"/>
                <a:gd name="connsiteX7" fmla="*/ 122418 w 127384"/>
                <a:gd name="connsiteY7" fmla="*/ 34888 h 117452"/>
                <a:gd name="connsiteX8" fmla="*/ 127385 w 127384"/>
                <a:gd name="connsiteY8" fmla="*/ 59099 h 117452"/>
                <a:gd name="connsiteX9" fmla="*/ 122418 w 127384"/>
                <a:gd name="connsiteY9" fmla="*/ 82937 h 117452"/>
                <a:gd name="connsiteX10" fmla="*/ 108761 w 127384"/>
                <a:gd name="connsiteY10" fmla="*/ 101436 h 117452"/>
                <a:gd name="connsiteX11" fmla="*/ 88524 w 127384"/>
                <a:gd name="connsiteY11" fmla="*/ 113355 h 117452"/>
                <a:gd name="connsiteX12" fmla="*/ 63692 w 127384"/>
                <a:gd name="connsiteY12" fmla="*/ 117452 h 117452"/>
                <a:gd name="connsiteX13" fmla="*/ 38861 w 127384"/>
                <a:gd name="connsiteY13" fmla="*/ 113355 h 117452"/>
                <a:gd name="connsiteX14" fmla="*/ 18623 w 127384"/>
                <a:gd name="connsiteY14" fmla="*/ 101436 h 117452"/>
                <a:gd name="connsiteX15" fmla="*/ 4966 w 127384"/>
                <a:gd name="connsiteY15" fmla="*/ 82937 h 117452"/>
                <a:gd name="connsiteX16" fmla="*/ 0 w 127384"/>
                <a:gd name="connsiteY16" fmla="*/ 59099 h 117452"/>
                <a:gd name="connsiteX17" fmla="*/ 38240 w 127384"/>
                <a:gd name="connsiteY17" fmla="*/ 59099 h 117452"/>
                <a:gd name="connsiteX18" fmla="*/ 40351 w 127384"/>
                <a:gd name="connsiteY18" fmla="*/ 70397 h 117452"/>
                <a:gd name="connsiteX19" fmla="*/ 45938 w 127384"/>
                <a:gd name="connsiteY19" fmla="*/ 78839 h 117452"/>
                <a:gd name="connsiteX20" fmla="*/ 54008 w 127384"/>
                <a:gd name="connsiteY20" fmla="*/ 84178 h 117452"/>
                <a:gd name="connsiteX21" fmla="*/ 63816 w 127384"/>
                <a:gd name="connsiteY21" fmla="*/ 86041 h 117452"/>
                <a:gd name="connsiteX22" fmla="*/ 73625 w 127384"/>
                <a:gd name="connsiteY22" fmla="*/ 84178 h 117452"/>
                <a:gd name="connsiteX23" fmla="*/ 81695 w 127384"/>
                <a:gd name="connsiteY23" fmla="*/ 78839 h 117452"/>
                <a:gd name="connsiteX24" fmla="*/ 87282 w 127384"/>
                <a:gd name="connsiteY24" fmla="*/ 70397 h 117452"/>
                <a:gd name="connsiteX25" fmla="*/ 89393 w 127384"/>
                <a:gd name="connsiteY25" fmla="*/ 59099 h 117452"/>
                <a:gd name="connsiteX26" fmla="*/ 87282 w 127384"/>
                <a:gd name="connsiteY26" fmla="*/ 47676 h 117452"/>
                <a:gd name="connsiteX27" fmla="*/ 81695 w 127384"/>
                <a:gd name="connsiteY27" fmla="*/ 38985 h 117452"/>
                <a:gd name="connsiteX28" fmla="*/ 73625 w 127384"/>
                <a:gd name="connsiteY28" fmla="*/ 33398 h 117452"/>
                <a:gd name="connsiteX29" fmla="*/ 63816 w 127384"/>
                <a:gd name="connsiteY29" fmla="*/ 31412 h 117452"/>
                <a:gd name="connsiteX30" fmla="*/ 54008 w 127384"/>
                <a:gd name="connsiteY30" fmla="*/ 33398 h 117452"/>
                <a:gd name="connsiteX31" fmla="*/ 45938 w 127384"/>
                <a:gd name="connsiteY31" fmla="*/ 38985 h 117452"/>
                <a:gd name="connsiteX32" fmla="*/ 40351 w 127384"/>
                <a:gd name="connsiteY32" fmla="*/ 47676 h 117452"/>
                <a:gd name="connsiteX33" fmla="*/ 38240 w 127384"/>
                <a:gd name="connsiteY33" fmla="*/ 59099 h 11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7384" h="117452">
                  <a:moveTo>
                    <a:pt x="0" y="59099"/>
                  </a:moveTo>
                  <a:cubicBezTo>
                    <a:pt x="0" y="50283"/>
                    <a:pt x="1614" y="42213"/>
                    <a:pt x="4966" y="34888"/>
                  </a:cubicBezTo>
                  <a:cubicBezTo>
                    <a:pt x="8318" y="27563"/>
                    <a:pt x="12912" y="21355"/>
                    <a:pt x="18623" y="16264"/>
                  </a:cubicBezTo>
                  <a:cubicBezTo>
                    <a:pt x="24335" y="11174"/>
                    <a:pt x="31039" y="7077"/>
                    <a:pt x="38861" y="4221"/>
                  </a:cubicBezTo>
                  <a:cubicBezTo>
                    <a:pt x="46683" y="1366"/>
                    <a:pt x="54753" y="0"/>
                    <a:pt x="63568" y="0"/>
                  </a:cubicBezTo>
                  <a:cubicBezTo>
                    <a:pt x="72383" y="0"/>
                    <a:pt x="80826" y="1366"/>
                    <a:pt x="88524" y="4221"/>
                  </a:cubicBezTo>
                  <a:cubicBezTo>
                    <a:pt x="96221" y="7077"/>
                    <a:pt x="103050" y="11050"/>
                    <a:pt x="108761" y="16264"/>
                  </a:cubicBezTo>
                  <a:cubicBezTo>
                    <a:pt x="114472" y="21479"/>
                    <a:pt x="119066" y="27687"/>
                    <a:pt x="122418" y="34888"/>
                  </a:cubicBezTo>
                  <a:cubicBezTo>
                    <a:pt x="125771" y="42213"/>
                    <a:pt x="127385" y="50283"/>
                    <a:pt x="127385" y="59099"/>
                  </a:cubicBezTo>
                  <a:cubicBezTo>
                    <a:pt x="127385" y="67914"/>
                    <a:pt x="125771" y="75736"/>
                    <a:pt x="122418" y="82937"/>
                  </a:cubicBezTo>
                  <a:cubicBezTo>
                    <a:pt x="119066" y="90138"/>
                    <a:pt x="114472" y="96346"/>
                    <a:pt x="108761" y="101436"/>
                  </a:cubicBezTo>
                  <a:cubicBezTo>
                    <a:pt x="103050" y="106526"/>
                    <a:pt x="96345" y="110624"/>
                    <a:pt x="88524" y="113355"/>
                  </a:cubicBezTo>
                  <a:cubicBezTo>
                    <a:pt x="80702" y="116086"/>
                    <a:pt x="72507" y="117452"/>
                    <a:pt x="63692" y="117452"/>
                  </a:cubicBezTo>
                  <a:cubicBezTo>
                    <a:pt x="54877" y="117452"/>
                    <a:pt x="46559" y="116086"/>
                    <a:pt x="38861" y="113355"/>
                  </a:cubicBezTo>
                  <a:cubicBezTo>
                    <a:pt x="31163" y="110624"/>
                    <a:pt x="24459" y="106651"/>
                    <a:pt x="18623" y="101436"/>
                  </a:cubicBezTo>
                  <a:cubicBezTo>
                    <a:pt x="12788" y="96221"/>
                    <a:pt x="8318" y="90138"/>
                    <a:pt x="4966" y="82937"/>
                  </a:cubicBezTo>
                  <a:cubicBezTo>
                    <a:pt x="1614" y="75736"/>
                    <a:pt x="0" y="67789"/>
                    <a:pt x="0" y="59099"/>
                  </a:cubicBezTo>
                  <a:close/>
                  <a:moveTo>
                    <a:pt x="38240" y="59099"/>
                  </a:moveTo>
                  <a:cubicBezTo>
                    <a:pt x="38240" y="63320"/>
                    <a:pt x="38985" y="67045"/>
                    <a:pt x="40351" y="70397"/>
                  </a:cubicBezTo>
                  <a:cubicBezTo>
                    <a:pt x="41717" y="73749"/>
                    <a:pt x="43579" y="76480"/>
                    <a:pt x="45938" y="78839"/>
                  </a:cubicBezTo>
                  <a:cubicBezTo>
                    <a:pt x="48297" y="81198"/>
                    <a:pt x="50904" y="82937"/>
                    <a:pt x="54008" y="84178"/>
                  </a:cubicBezTo>
                  <a:cubicBezTo>
                    <a:pt x="57112" y="85420"/>
                    <a:pt x="60340" y="86041"/>
                    <a:pt x="63816" y="86041"/>
                  </a:cubicBezTo>
                  <a:cubicBezTo>
                    <a:pt x="67293" y="86041"/>
                    <a:pt x="70521" y="85420"/>
                    <a:pt x="73625" y="84178"/>
                  </a:cubicBezTo>
                  <a:cubicBezTo>
                    <a:pt x="76729" y="82937"/>
                    <a:pt x="79336" y="81198"/>
                    <a:pt x="81695" y="78839"/>
                  </a:cubicBezTo>
                  <a:cubicBezTo>
                    <a:pt x="84054" y="76480"/>
                    <a:pt x="85916" y="73749"/>
                    <a:pt x="87282" y="70397"/>
                  </a:cubicBezTo>
                  <a:cubicBezTo>
                    <a:pt x="88648" y="67045"/>
                    <a:pt x="89393" y="63320"/>
                    <a:pt x="89393" y="59099"/>
                  </a:cubicBezTo>
                  <a:cubicBezTo>
                    <a:pt x="89393" y="54877"/>
                    <a:pt x="88648" y="51153"/>
                    <a:pt x="87282" y="47676"/>
                  </a:cubicBezTo>
                  <a:cubicBezTo>
                    <a:pt x="85916" y="44324"/>
                    <a:pt x="84054" y="41344"/>
                    <a:pt x="81695" y="38985"/>
                  </a:cubicBezTo>
                  <a:cubicBezTo>
                    <a:pt x="79336" y="36626"/>
                    <a:pt x="76729" y="34764"/>
                    <a:pt x="73625" y="33398"/>
                  </a:cubicBezTo>
                  <a:cubicBezTo>
                    <a:pt x="70521" y="32032"/>
                    <a:pt x="67293" y="31412"/>
                    <a:pt x="63816" y="31412"/>
                  </a:cubicBezTo>
                  <a:cubicBezTo>
                    <a:pt x="60340" y="31412"/>
                    <a:pt x="57112" y="32032"/>
                    <a:pt x="54008" y="33398"/>
                  </a:cubicBezTo>
                  <a:cubicBezTo>
                    <a:pt x="50904" y="34764"/>
                    <a:pt x="48297" y="36502"/>
                    <a:pt x="45938" y="38985"/>
                  </a:cubicBezTo>
                  <a:cubicBezTo>
                    <a:pt x="43579" y="41344"/>
                    <a:pt x="41717" y="44200"/>
                    <a:pt x="40351" y="47676"/>
                  </a:cubicBezTo>
                  <a:cubicBezTo>
                    <a:pt x="38985" y="51028"/>
                    <a:pt x="38240" y="54877"/>
                    <a:pt x="38240" y="59099"/>
                  </a:cubicBezTo>
                  <a:close/>
                </a:path>
              </a:pathLst>
            </a:custGeom>
            <a:solidFill>
              <a:srgbClr val="D03C43"/>
            </a:solidFill>
            <a:ln w="12377"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324BDF0-69A2-424B-4E72-FA082B23DF6A}"/>
                </a:ext>
              </a:extLst>
            </p:cNvPr>
            <p:cNvSpPr/>
            <p:nvPr/>
          </p:nvSpPr>
          <p:spPr>
            <a:xfrm>
              <a:off x="10308631" y="988287"/>
              <a:ext cx="112734" cy="115093"/>
            </a:xfrm>
            <a:custGeom>
              <a:avLst/>
              <a:gdLst>
                <a:gd name="connsiteX0" fmla="*/ 124 w 112734"/>
                <a:gd name="connsiteY0" fmla="*/ 14526 h 115093"/>
                <a:gd name="connsiteX1" fmla="*/ 12167 w 112734"/>
                <a:gd name="connsiteY1" fmla="*/ 2483 h 115093"/>
                <a:gd name="connsiteX2" fmla="*/ 24335 w 112734"/>
                <a:gd name="connsiteY2" fmla="*/ 2483 h 115093"/>
                <a:gd name="connsiteX3" fmla="*/ 36130 w 112734"/>
                <a:gd name="connsiteY3" fmla="*/ 14526 h 115093"/>
                <a:gd name="connsiteX4" fmla="*/ 36130 w 112734"/>
                <a:gd name="connsiteY4" fmla="*/ 16513 h 115093"/>
                <a:gd name="connsiteX5" fmla="*/ 36130 w 112734"/>
                <a:gd name="connsiteY5" fmla="*/ 17382 h 115093"/>
                <a:gd name="connsiteX6" fmla="*/ 36130 w 112734"/>
                <a:gd name="connsiteY6" fmla="*/ 18251 h 115093"/>
                <a:gd name="connsiteX7" fmla="*/ 36130 w 112734"/>
                <a:gd name="connsiteY7" fmla="*/ 19368 h 115093"/>
                <a:gd name="connsiteX8" fmla="*/ 36626 w 112734"/>
                <a:gd name="connsiteY8" fmla="*/ 19368 h 115093"/>
                <a:gd name="connsiteX9" fmla="*/ 41593 w 112734"/>
                <a:gd name="connsiteY9" fmla="*/ 12664 h 115093"/>
                <a:gd name="connsiteX10" fmla="*/ 49042 w 112734"/>
                <a:gd name="connsiteY10" fmla="*/ 6456 h 115093"/>
                <a:gd name="connsiteX11" fmla="*/ 59223 w 112734"/>
                <a:gd name="connsiteY11" fmla="*/ 1862 h 115093"/>
                <a:gd name="connsiteX12" fmla="*/ 72383 w 112734"/>
                <a:gd name="connsiteY12" fmla="*/ 0 h 115093"/>
                <a:gd name="connsiteX13" fmla="*/ 88275 w 112734"/>
                <a:gd name="connsiteY13" fmla="*/ 2235 h 115093"/>
                <a:gd name="connsiteX14" fmla="*/ 101064 w 112734"/>
                <a:gd name="connsiteY14" fmla="*/ 9312 h 115093"/>
                <a:gd name="connsiteX15" fmla="*/ 109630 w 112734"/>
                <a:gd name="connsiteY15" fmla="*/ 22348 h 115093"/>
                <a:gd name="connsiteX16" fmla="*/ 112734 w 112734"/>
                <a:gd name="connsiteY16" fmla="*/ 42213 h 115093"/>
                <a:gd name="connsiteX17" fmla="*/ 112734 w 112734"/>
                <a:gd name="connsiteY17" fmla="*/ 103050 h 115093"/>
                <a:gd name="connsiteX18" fmla="*/ 100691 w 112734"/>
                <a:gd name="connsiteY18" fmla="*/ 115093 h 115093"/>
                <a:gd name="connsiteX19" fmla="*/ 86910 w 112734"/>
                <a:gd name="connsiteY19" fmla="*/ 115093 h 115093"/>
                <a:gd name="connsiteX20" fmla="*/ 74867 w 112734"/>
                <a:gd name="connsiteY20" fmla="*/ 103050 h 115093"/>
                <a:gd name="connsiteX21" fmla="*/ 74867 w 112734"/>
                <a:gd name="connsiteY21" fmla="*/ 49166 h 115093"/>
                <a:gd name="connsiteX22" fmla="*/ 71763 w 112734"/>
                <a:gd name="connsiteY22" fmla="*/ 37868 h 115093"/>
                <a:gd name="connsiteX23" fmla="*/ 62327 w 112734"/>
                <a:gd name="connsiteY23" fmla="*/ 34391 h 115093"/>
                <a:gd name="connsiteX24" fmla="*/ 51401 w 112734"/>
                <a:gd name="connsiteY24" fmla="*/ 36750 h 115093"/>
                <a:gd name="connsiteX25" fmla="*/ 43703 w 112734"/>
                <a:gd name="connsiteY25" fmla="*/ 43331 h 115093"/>
                <a:gd name="connsiteX26" fmla="*/ 39234 w 112734"/>
                <a:gd name="connsiteY26" fmla="*/ 52891 h 115093"/>
                <a:gd name="connsiteX27" fmla="*/ 37868 w 112734"/>
                <a:gd name="connsiteY27" fmla="*/ 64189 h 115093"/>
                <a:gd name="connsiteX28" fmla="*/ 37868 w 112734"/>
                <a:gd name="connsiteY28" fmla="*/ 103050 h 115093"/>
                <a:gd name="connsiteX29" fmla="*/ 25825 w 112734"/>
                <a:gd name="connsiteY29" fmla="*/ 115093 h 115093"/>
                <a:gd name="connsiteX30" fmla="*/ 12043 w 112734"/>
                <a:gd name="connsiteY30" fmla="*/ 115093 h 115093"/>
                <a:gd name="connsiteX31" fmla="*/ 0 w 112734"/>
                <a:gd name="connsiteY31" fmla="*/ 103050 h 115093"/>
                <a:gd name="connsiteX32" fmla="*/ 0 w 112734"/>
                <a:gd name="connsiteY32" fmla="*/ 14650 h 115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2734" h="115093">
                  <a:moveTo>
                    <a:pt x="124" y="14526"/>
                  </a:moveTo>
                  <a:cubicBezTo>
                    <a:pt x="124" y="6580"/>
                    <a:pt x="4097" y="2483"/>
                    <a:pt x="12167" y="2483"/>
                  </a:cubicBezTo>
                  <a:lnTo>
                    <a:pt x="24335" y="2483"/>
                  </a:lnTo>
                  <a:cubicBezTo>
                    <a:pt x="32157" y="2483"/>
                    <a:pt x="36130" y="6456"/>
                    <a:pt x="36130" y="14526"/>
                  </a:cubicBezTo>
                  <a:lnTo>
                    <a:pt x="36130" y="16513"/>
                  </a:lnTo>
                  <a:cubicBezTo>
                    <a:pt x="36130" y="16513"/>
                    <a:pt x="36130" y="17134"/>
                    <a:pt x="36130" y="17382"/>
                  </a:cubicBezTo>
                  <a:cubicBezTo>
                    <a:pt x="36130" y="17630"/>
                    <a:pt x="36130" y="18003"/>
                    <a:pt x="36130" y="18251"/>
                  </a:cubicBezTo>
                  <a:lnTo>
                    <a:pt x="36130" y="19368"/>
                  </a:lnTo>
                  <a:lnTo>
                    <a:pt x="36626" y="19368"/>
                  </a:lnTo>
                  <a:cubicBezTo>
                    <a:pt x="37992" y="17134"/>
                    <a:pt x="39606" y="14899"/>
                    <a:pt x="41593" y="12664"/>
                  </a:cubicBezTo>
                  <a:cubicBezTo>
                    <a:pt x="43579" y="10305"/>
                    <a:pt x="46062" y="8319"/>
                    <a:pt x="49042" y="6456"/>
                  </a:cubicBezTo>
                  <a:cubicBezTo>
                    <a:pt x="52022" y="4594"/>
                    <a:pt x="55374" y="3104"/>
                    <a:pt x="59223" y="1862"/>
                  </a:cubicBezTo>
                  <a:cubicBezTo>
                    <a:pt x="63072" y="621"/>
                    <a:pt x="67541" y="0"/>
                    <a:pt x="72383" y="0"/>
                  </a:cubicBezTo>
                  <a:cubicBezTo>
                    <a:pt x="78095" y="0"/>
                    <a:pt x="83309" y="745"/>
                    <a:pt x="88275" y="2235"/>
                  </a:cubicBezTo>
                  <a:cubicBezTo>
                    <a:pt x="93242" y="3725"/>
                    <a:pt x="97463" y="6084"/>
                    <a:pt x="101064" y="9312"/>
                  </a:cubicBezTo>
                  <a:cubicBezTo>
                    <a:pt x="104664" y="12540"/>
                    <a:pt x="107520" y="16885"/>
                    <a:pt x="109630" y="22348"/>
                  </a:cubicBezTo>
                  <a:cubicBezTo>
                    <a:pt x="111741" y="27687"/>
                    <a:pt x="112734" y="34391"/>
                    <a:pt x="112734" y="42213"/>
                  </a:cubicBezTo>
                  <a:lnTo>
                    <a:pt x="112734" y="103050"/>
                  </a:lnTo>
                  <a:cubicBezTo>
                    <a:pt x="112734" y="110996"/>
                    <a:pt x="108761" y="115093"/>
                    <a:pt x="100691" y="115093"/>
                  </a:cubicBezTo>
                  <a:lnTo>
                    <a:pt x="86910" y="115093"/>
                  </a:lnTo>
                  <a:cubicBezTo>
                    <a:pt x="78964" y="115093"/>
                    <a:pt x="74867" y="111120"/>
                    <a:pt x="74867" y="103050"/>
                  </a:cubicBezTo>
                  <a:lnTo>
                    <a:pt x="74867" y="49166"/>
                  </a:lnTo>
                  <a:cubicBezTo>
                    <a:pt x="74867" y="43951"/>
                    <a:pt x="73873" y="40103"/>
                    <a:pt x="71763" y="37868"/>
                  </a:cubicBezTo>
                  <a:cubicBezTo>
                    <a:pt x="69776" y="35509"/>
                    <a:pt x="66548" y="34391"/>
                    <a:pt x="62327" y="34391"/>
                  </a:cubicBezTo>
                  <a:cubicBezTo>
                    <a:pt x="58105" y="34391"/>
                    <a:pt x="54505" y="35136"/>
                    <a:pt x="51401" y="36750"/>
                  </a:cubicBezTo>
                  <a:cubicBezTo>
                    <a:pt x="48297" y="38364"/>
                    <a:pt x="45814" y="40599"/>
                    <a:pt x="43703" y="43331"/>
                  </a:cubicBezTo>
                  <a:cubicBezTo>
                    <a:pt x="41717" y="46062"/>
                    <a:pt x="40227" y="49290"/>
                    <a:pt x="39234" y="52891"/>
                  </a:cubicBezTo>
                  <a:cubicBezTo>
                    <a:pt x="38240" y="56491"/>
                    <a:pt x="37868" y="60340"/>
                    <a:pt x="37868" y="64189"/>
                  </a:cubicBezTo>
                  <a:lnTo>
                    <a:pt x="37868" y="103050"/>
                  </a:lnTo>
                  <a:cubicBezTo>
                    <a:pt x="37868" y="110996"/>
                    <a:pt x="33895" y="115093"/>
                    <a:pt x="25825" y="115093"/>
                  </a:cubicBezTo>
                  <a:lnTo>
                    <a:pt x="12043" y="115093"/>
                  </a:lnTo>
                  <a:cubicBezTo>
                    <a:pt x="4097" y="115093"/>
                    <a:pt x="0" y="111120"/>
                    <a:pt x="0" y="103050"/>
                  </a:cubicBezTo>
                  <a:lnTo>
                    <a:pt x="0" y="14650"/>
                  </a:lnTo>
                  <a:close/>
                </a:path>
              </a:pathLst>
            </a:custGeom>
            <a:solidFill>
              <a:srgbClr val="D03C43"/>
            </a:solidFill>
            <a:ln w="12377"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09514FE-0A4F-28BF-6E5A-35062551A2A2}"/>
                </a:ext>
              </a:extLst>
            </p:cNvPr>
            <p:cNvSpPr/>
            <p:nvPr/>
          </p:nvSpPr>
          <p:spPr>
            <a:xfrm>
              <a:off x="10433905" y="988287"/>
              <a:ext cx="104664" cy="117948"/>
            </a:xfrm>
            <a:custGeom>
              <a:avLst/>
              <a:gdLst>
                <a:gd name="connsiteX0" fmla="*/ 372 w 104664"/>
                <a:gd name="connsiteY0" fmla="*/ 83309 h 117948"/>
                <a:gd name="connsiteX1" fmla="*/ 6332 w 104664"/>
                <a:gd name="connsiteY1" fmla="*/ 64561 h 117948"/>
                <a:gd name="connsiteX2" fmla="*/ 21727 w 104664"/>
                <a:gd name="connsiteY2" fmla="*/ 52767 h 117948"/>
                <a:gd name="connsiteX3" fmla="*/ 42213 w 104664"/>
                <a:gd name="connsiteY3" fmla="*/ 46683 h 117948"/>
                <a:gd name="connsiteX4" fmla="*/ 63816 w 104664"/>
                <a:gd name="connsiteY4" fmla="*/ 44945 h 117948"/>
                <a:gd name="connsiteX5" fmla="*/ 67045 w 104664"/>
                <a:gd name="connsiteY5" fmla="*/ 44945 h 117948"/>
                <a:gd name="connsiteX6" fmla="*/ 67045 w 104664"/>
                <a:gd name="connsiteY6" fmla="*/ 42958 h 117948"/>
                <a:gd name="connsiteX7" fmla="*/ 62202 w 104664"/>
                <a:gd name="connsiteY7" fmla="*/ 33274 h 117948"/>
                <a:gd name="connsiteX8" fmla="*/ 51028 w 104664"/>
                <a:gd name="connsiteY8" fmla="*/ 30543 h 117948"/>
                <a:gd name="connsiteX9" fmla="*/ 40351 w 104664"/>
                <a:gd name="connsiteY9" fmla="*/ 32032 h 117948"/>
                <a:gd name="connsiteX10" fmla="*/ 30791 w 104664"/>
                <a:gd name="connsiteY10" fmla="*/ 35509 h 117948"/>
                <a:gd name="connsiteX11" fmla="*/ 14650 w 104664"/>
                <a:gd name="connsiteY11" fmla="*/ 30294 h 117948"/>
                <a:gd name="connsiteX12" fmla="*/ 12043 w 104664"/>
                <a:gd name="connsiteY12" fmla="*/ 24831 h 117948"/>
                <a:gd name="connsiteX13" fmla="*/ 10677 w 104664"/>
                <a:gd name="connsiteY13" fmla="*/ 15520 h 117948"/>
                <a:gd name="connsiteX14" fmla="*/ 16761 w 104664"/>
                <a:gd name="connsiteY14" fmla="*/ 8691 h 117948"/>
                <a:gd name="connsiteX15" fmla="*/ 32653 w 104664"/>
                <a:gd name="connsiteY15" fmla="*/ 2856 h 117948"/>
                <a:gd name="connsiteX16" fmla="*/ 54505 w 104664"/>
                <a:gd name="connsiteY16" fmla="*/ 0 h 117948"/>
                <a:gd name="connsiteX17" fmla="*/ 91255 w 104664"/>
                <a:gd name="connsiteY17" fmla="*/ 12167 h 117948"/>
                <a:gd name="connsiteX18" fmla="*/ 104664 w 104664"/>
                <a:gd name="connsiteY18" fmla="*/ 45938 h 117948"/>
                <a:gd name="connsiteX19" fmla="*/ 104664 w 104664"/>
                <a:gd name="connsiteY19" fmla="*/ 103174 h 117948"/>
                <a:gd name="connsiteX20" fmla="*/ 92621 w 104664"/>
                <a:gd name="connsiteY20" fmla="*/ 115217 h 117948"/>
                <a:gd name="connsiteX21" fmla="*/ 82192 w 104664"/>
                <a:gd name="connsiteY21" fmla="*/ 115217 h 117948"/>
                <a:gd name="connsiteX22" fmla="*/ 70149 w 104664"/>
                <a:gd name="connsiteY22" fmla="*/ 103050 h 117948"/>
                <a:gd name="connsiteX23" fmla="*/ 70149 w 104664"/>
                <a:gd name="connsiteY23" fmla="*/ 100691 h 117948"/>
                <a:gd name="connsiteX24" fmla="*/ 70397 w 104664"/>
                <a:gd name="connsiteY24" fmla="*/ 100070 h 117948"/>
                <a:gd name="connsiteX25" fmla="*/ 69900 w 104664"/>
                <a:gd name="connsiteY25" fmla="*/ 100070 h 117948"/>
                <a:gd name="connsiteX26" fmla="*/ 61830 w 104664"/>
                <a:gd name="connsiteY26" fmla="*/ 109010 h 117948"/>
                <a:gd name="connsiteX27" fmla="*/ 51401 w 104664"/>
                <a:gd name="connsiteY27" fmla="*/ 115217 h 117948"/>
                <a:gd name="connsiteX28" fmla="*/ 36750 w 104664"/>
                <a:gd name="connsiteY28" fmla="*/ 117949 h 117948"/>
                <a:gd name="connsiteX29" fmla="*/ 21852 w 104664"/>
                <a:gd name="connsiteY29" fmla="*/ 115342 h 117948"/>
                <a:gd name="connsiteX30" fmla="*/ 10305 w 104664"/>
                <a:gd name="connsiteY30" fmla="*/ 108140 h 117948"/>
                <a:gd name="connsiteX31" fmla="*/ 2731 w 104664"/>
                <a:gd name="connsiteY31" fmla="*/ 97215 h 117948"/>
                <a:gd name="connsiteX32" fmla="*/ 0 w 104664"/>
                <a:gd name="connsiteY32" fmla="*/ 83682 h 117948"/>
                <a:gd name="connsiteX33" fmla="*/ 37744 w 104664"/>
                <a:gd name="connsiteY33" fmla="*/ 79833 h 117948"/>
                <a:gd name="connsiteX34" fmla="*/ 40475 w 104664"/>
                <a:gd name="connsiteY34" fmla="*/ 86537 h 117948"/>
                <a:gd name="connsiteX35" fmla="*/ 48421 w 104664"/>
                <a:gd name="connsiteY35" fmla="*/ 89393 h 117948"/>
                <a:gd name="connsiteX36" fmla="*/ 56119 w 104664"/>
                <a:gd name="connsiteY36" fmla="*/ 87530 h 117948"/>
                <a:gd name="connsiteX37" fmla="*/ 62202 w 104664"/>
                <a:gd name="connsiteY37" fmla="*/ 82812 h 117948"/>
                <a:gd name="connsiteX38" fmla="*/ 66300 w 104664"/>
                <a:gd name="connsiteY38" fmla="*/ 76480 h 117948"/>
                <a:gd name="connsiteX39" fmla="*/ 67665 w 104664"/>
                <a:gd name="connsiteY39" fmla="*/ 69528 h 117948"/>
                <a:gd name="connsiteX40" fmla="*/ 67665 w 104664"/>
                <a:gd name="connsiteY40" fmla="*/ 66424 h 117948"/>
                <a:gd name="connsiteX41" fmla="*/ 64189 w 104664"/>
                <a:gd name="connsiteY41" fmla="*/ 66424 h 117948"/>
                <a:gd name="connsiteX42" fmla="*/ 55126 w 104664"/>
                <a:gd name="connsiteY42" fmla="*/ 67045 h 117948"/>
                <a:gd name="connsiteX43" fmla="*/ 46559 w 104664"/>
                <a:gd name="connsiteY43" fmla="*/ 69279 h 117948"/>
                <a:gd name="connsiteX44" fmla="*/ 40227 w 104664"/>
                <a:gd name="connsiteY44" fmla="*/ 73377 h 117948"/>
                <a:gd name="connsiteX45" fmla="*/ 37744 w 104664"/>
                <a:gd name="connsiteY45" fmla="*/ 79833 h 11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4664" h="117948">
                  <a:moveTo>
                    <a:pt x="372" y="83309"/>
                  </a:moveTo>
                  <a:cubicBezTo>
                    <a:pt x="372" y="75736"/>
                    <a:pt x="2359" y="69528"/>
                    <a:pt x="6332" y="64561"/>
                  </a:cubicBezTo>
                  <a:cubicBezTo>
                    <a:pt x="10305" y="59595"/>
                    <a:pt x="15520" y="55746"/>
                    <a:pt x="21727" y="52767"/>
                  </a:cubicBezTo>
                  <a:cubicBezTo>
                    <a:pt x="27935" y="49787"/>
                    <a:pt x="34764" y="47800"/>
                    <a:pt x="42213" y="46683"/>
                  </a:cubicBezTo>
                  <a:cubicBezTo>
                    <a:pt x="49663" y="45566"/>
                    <a:pt x="56864" y="44945"/>
                    <a:pt x="63816" y="44945"/>
                  </a:cubicBezTo>
                  <a:lnTo>
                    <a:pt x="67045" y="44945"/>
                  </a:lnTo>
                  <a:lnTo>
                    <a:pt x="67045" y="42958"/>
                  </a:lnTo>
                  <a:cubicBezTo>
                    <a:pt x="67045" y="38240"/>
                    <a:pt x="65430" y="35012"/>
                    <a:pt x="62202" y="33274"/>
                  </a:cubicBezTo>
                  <a:cubicBezTo>
                    <a:pt x="58974" y="31536"/>
                    <a:pt x="55250" y="30543"/>
                    <a:pt x="51028" y="30543"/>
                  </a:cubicBezTo>
                  <a:cubicBezTo>
                    <a:pt x="47428" y="30543"/>
                    <a:pt x="43827" y="31039"/>
                    <a:pt x="40351" y="32032"/>
                  </a:cubicBezTo>
                  <a:cubicBezTo>
                    <a:pt x="36875" y="33026"/>
                    <a:pt x="33646" y="34267"/>
                    <a:pt x="30791" y="35509"/>
                  </a:cubicBezTo>
                  <a:cubicBezTo>
                    <a:pt x="23341" y="38737"/>
                    <a:pt x="18003" y="36999"/>
                    <a:pt x="14650" y="30294"/>
                  </a:cubicBezTo>
                  <a:lnTo>
                    <a:pt x="12043" y="24831"/>
                  </a:lnTo>
                  <a:cubicBezTo>
                    <a:pt x="10429" y="21479"/>
                    <a:pt x="10057" y="18375"/>
                    <a:pt x="10677" y="15520"/>
                  </a:cubicBezTo>
                  <a:cubicBezTo>
                    <a:pt x="11298" y="12664"/>
                    <a:pt x="13409" y="10429"/>
                    <a:pt x="16761" y="8691"/>
                  </a:cubicBezTo>
                  <a:cubicBezTo>
                    <a:pt x="20982" y="6704"/>
                    <a:pt x="26321" y="4718"/>
                    <a:pt x="32653" y="2856"/>
                  </a:cubicBezTo>
                  <a:cubicBezTo>
                    <a:pt x="39109" y="993"/>
                    <a:pt x="46310" y="0"/>
                    <a:pt x="54505" y="0"/>
                  </a:cubicBezTo>
                  <a:cubicBezTo>
                    <a:pt x="70024" y="0"/>
                    <a:pt x="82316" y="4097"/>
                    <a:pt x="91255" y="12167"/>
                  </a:cubicBezTo>
                  <a:cubicBezTo>
                    <a:pt x="100194" y="20238"/>
                    <a:pt x="104664" y="31536"/>
                    <a:pt x="104664" y="45938"/>
                  </a:cubicBezTo>
                  <a:lnTo>
                    <a:pt x="104664" y="103174"/>
                  </a:lnTo>
                  <a:cubicBezTo>
                    <a:pt x="104664" y="111120"/>
                    <a:pt x="100691" y="115217"/>
                    <a:pt x="92621" y="115217"/>
                  </a:cubicBezTo>
                  <a:lnTo>
                    <a:pt x="82192" y="115217"/>
                  </a:lnTo>
                  <a:cubicBezTo>
                    <a:pt x="74246" y="115217"/>
                    <a:pt x="70149" y="111120"/>
                    <a:pt x="70149" y="103050"/>
                  </a:cubicBezTo>
                  <a:lnTo>
                    <a:pt x="70149" y="100691"/>
                  </a:lnTo>
                  <a:cubicBezTo>
                    <a:pt x="70149" y="100691"/>
                    <a:pt x="70149" y="100194"/>
                    <a:pt x="70397" y="100070"/>
                  </a:cubicBezTo>
                  <a:lnTo>
                    <a:pt x="69900" y="100070"/>
                  </a:lnTo>
                  <a:cubicBezTo>
                    <a:pt x="67665" y="103422"/>
                    <a:pt x="65058" y="106402"/>
                    <a:pt x="61830" y="109010"/>
                  </a:cubicBezTo>
                  <a:cubicBezTo>
                    <a:pt x="59099" y="111368"/>
                    <a:pt x="55622" y="113355"/>
                    <a:pt x="51401" y="115217"/>
                  </a:cubicBezTo>
                  <a:cubicBezTo>
                    <a:pt x="47180" y="117080"/>
                    <a:pt x="42337" y="117949"/>
                    <a:pt x="36750" y="117949"/>
                  </a:cubicBezTo>
                  <a:cubicBezTo>
                    <a:pt x="31163" y="117949"/>
                    <a:pt x="26445" y="117080"/>
                    <a:pt x="21852" y="115342"/>
                  </a:cubicBezTo>
                  <a:cubicBezTo>
                    <a:pt x="17258" y="113603"/>
                    <a:pt x="13533" y="111244"/>
                    <a:pt x="10305" y="108140"/>
                  </a:cubicBezTo>
                  <a:cubicBezTo>
                    <a:pt x="7077" y="105037"/>
                    <a:pt x="4594" y="101436"/>
                    <a:pt x="2731" y="97215"/>
                  </a:cubicBezTo>
                  <a:cubicBezTo>
                    <a:pt x="869" y="92993"/>
                    <a:pt x="0" y="88524"/>
                    <a:pt x="0" y="83682"/>
                  </a:cubicBezTo>
                  <a:close/>
                  <a:moveTo>
                    <a:pt x="37744" y="79833"/>
                  </a:moveTo>
                  <a:cubicBezTo>
                    <a:pt x="37744" y="82440"/>
                    <a:pt x="38613" y="84675"/>
                    <a:pt x="40475" y="86537"/>
                  </a:cubicBezTo>
                  <a:cubicBezTo>
                    <a:pt x="42337" y="88400"/>
                    <a:pt x="44945" y="89393"/>
                    <a:pt x="48421" y="89393"/>
                  </a:cubicBezTo>
                  <a:cubicBezTo>
                    <a:pt x="51153" y="89393"/>
                    <a:pt x="53760" y="88772"/>
                    <a:pt x="56119" y="87530"/>
                  </a:cubicBezTo>
                  <a:cubicBezTo>
                    <a:pt x="58478" y="86289"/>
                    <a:pt x="60464" y="84675"/>
                    <a:pt x="62202" y="82812"/>
                  </a:cubicBezTo>
                  <a:cubicBezTo>
                    <a:pt x="63941" y="80950"/>
                    <a:pt x="65306" y="78839"/>
                    <a:pt x="66300" y="76480"/>
                  </a:cubicBezTo>
                  <a:cubicBezTo>
                    <a:pt x="67293" y="74122"/>
                    <a:pt x="67665" y="71763"/>
                    <a:pt x="67665" y="69528"/>
                  </a:cubicBezTo>
                  <a:lnTo>
                    <a:pt x="67665" y="66424"/>
                  </a:lnTo>
                  <a:lnTo>
                    <a:pt x="64189" y="66424"/>
                  </a:lnTo>
                  <a:cubicBezTo>
                    <a:pt x="61333" y="66424"/>
                    <a:pt x="58229" y="66672"/>
                    <a:pt x="55126" y="67045"/>
                  </a:cubicBezTo>
                  <a:cubicBezTo>
                    <a:pt x="52022" y="67417"/>
                    <a:pt x="49166" y="68162"/>
                    <a:pt x="46559" y="69279"/>
                  </a:cubicBezTo>
                  <a:cubicBezTo>
                    <a:pt x="43951" y="70397"/>
                    <a:pt x="41841" y="71638"/>
                    <a:pt x="40227" y="73377"/>
                  </a:cubicBezTo>
                  <a:cubicBezTo>
                    <a:pt x="38613" y="75115"/>
                    <a:pt x="37744" y="77225"/>
                    <a:pt x="37744" y="79833"/>
                  </a:cubicBezTo>
                  <a:close/>
                </a:path>
              </a:pathLst>
            </a:custGeom>
            <a:solidFill>
              <a:srgbClr val="D03C43"/>
            </a:solidFill>
            <a:ln w="12377"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37B6270-6AB0-E1E5-A856-312FEB4F9893}"/>
                </a:ext>
              </a:extLst>
            </p:cNvPr>
            <p:cNvSpPr/>
            <p:nvPr/>
          </p:nvSpPr>
          <p:spPr>
            <a:xfrm>
              <a:off x="10558807" y="947067"/>
              <a:ext cx="52890" cy="157182"/>
            </a:xfrm>
            <a:custGeom>
              <a:avLst/>
              <a:gdLst>
                <a:gd name="connsiteX0" fmla="*/ 0 w 52890"/>
                <a:gd name="connsiteY0" fmla="*/ 12043 h 157182"/>
                <a:gd name="connsiteX1" fmla="*/ 12043 w 52890"/>
                <a:gd name="connsiteY1" fmla="*/ 0 h 157182"/>
                <a:gd name="connsiteX2" fmla="*/ 25825 w 52890"/>
                <a:gd name="connsiteY2" fmla="*/ 0 h 157182"/>
                <a:gd name="connsiteX3" fmla="*/ 37868 w 52890"/>
                <a:gd name="connsiteY3" fmla="*/ 12043 h 157182"/>
                <a:gd name="connsiteX4" fmla="*/ 37868 w 52890"/>
                <a:gd name="connsiteY4" fmla="*/ 112858 h 157182"/>
                <a:gd name="connsiteX5" fmla="*/ 39730 w 52890"/>
                <a:gd name="connsiteY5" fmla="*/ 121425 h 157182"/>
                <a:gd name="connsiteX6" fmla="*/ 44200 w 52890"/>
                <a:gd name="connsiteY6" fmla="*/ 124032 h 157182"/>
                <a:gd name="connsiteX7" fmla="*/ 50532 w 52890"/>
                <a:gd name="connsiteY7" fmla="*/ 126888 h 157182"/>
                <a:gd name="connsiteX8" fmla="*/ 52891 w 52890"/>
                <a:gd name="connsiteY8" fmla="*/ 134337 h 157182"/>
                <a:gd name="connsiteX9" fmla="*/ 52891 w 52890"/>
                <a:gd name="connsiteY9" fmla="*/ 145015 h 157182"/>
                <a:gd name="connsiteX10" fmla="*/ 50035 w 52890"/>
                <a:gd name="connsiteY10" fmla="*/ 153954 h 157182"/>
                <a:gd name="connsiteX11" fmla="*/ 40599 w 52890"/>
                <a:gd name="connsiteY11" fmla="*/ 157182 h 157182"/>
                <a:gd name="connsiteX12" fmla="*/ 26073 w 52890"/>
                <a:gd name="connsiteY12" fmla="*/ 155817 h 157182"/>
                <a:gd name="connsiteX13" fmla="*/ 13036 w 52890"/>
                <a:gd name="connsiteY13" fmla="*/ 149981 h 157182"/>
                <a:gd name="connsiteX14" fmla="*/ 3601 w 52890"/>
                <a:gd name="connsiteY14" fmla="*/ 137069 h 157182"/>
                <a:gd name="connsiteX15" fmla="*/ 0 w 52890"/>
                <a:gd name="connsiteY15" fmla="*/ 114472 h 157182"/>
                <a:gd name="connsiteX16" fmla="*/ 0 w 52890"/>
                <a:gd name="connsiteY16" fmla="*/ 11919 h 15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890" h="157182">
                  <a:moveTo>
                    <a:pt x="0" y="12043"/>
                  </a:moveTo>
                  <a:cubicBezTo>
                    <a:pt x="0" y="4097"/>
                    <a:pt x="3973" y="0"/>
                    <a:pt x="12043" y="0"/>
                  </a:cubicBezTo>
                  <a:lnTo>
                    <a:pt x="25825" y="0"/>
                  </a:lnTo>
                  <a:cubicBezTo>
                    <a:pt x="33771" y="0"/>
                    <a:pt x="37868" y="3973"/>
                    <a:pt x="37868" y="12043"/>
                  </a:cubicBezTo>
                  <a:lnTo>
                    <a:pt x="37868" y="112858"/>
                  </a:lnTo>
                  <a:cubicBezTo>
                    <a:pt x="37868" y="117080"/>
                    <a:pt x="38489" y="119935"/>
                    <a:pt x="39730" y="121425"/>
                  </a:cubicBezTo>
                  <a:cubicBezTo>
                    <a:pt x="40972" y="122915"/>
                    <a:pt x="42462" y="123784"/>
                    <a:pt x="44200" y="124032"/>
                  </a:cubicBezTo>
                  <a:cubicBezTo>
                    <a:pt x="46807" y="124281"/>
                    <a:pt x="48918" y="125274"/>
                    <a:pt x="50532" y="126888"/>
                  </a:cubicBezTo>
                  <a:cubicBezTo>
                    <a:pt x="52146" y="128502"/>
                    <a:pt x="52891" y="130985"/>
                    <a:pt x="52891" y="134337"/>
                  </a:cubicBezTo>
                  <a:lnTo>
                    <a:pt x="52891" y="145015"/>
                  </a:lnTo>
                  <a:cubicBezTo>
                    <a:pt x="52891" y="148740"/>
                    <a:pt x="51897" y="151719"/>
                    <a:pt x="50035" y="153954"/>
                  </a:cubicBezTo>
                  <a:cubicBezTo>
                    <a:pt x="48173" y="156189"/>
                    <a:pt x="45069" y="157182"/>
                    <a:pt x="40599" y="157182"/>
                  </a:cubicBezTo>
                  <a:cubicBezTo>
                    <a:pt x="35757" y="157182"/>
                    <a:pt x="30915" y="156686"/>
                    <a:pt x="26073" y="155817"/>
                  </a:cubicBezTo>
                  <a:cubicBezTo>
                    <a:pt x="21231" y="154947"/>
                    <a:pt x="16885" y="152961"/>
                    <a:pt x="13036" y="149981"/>
                  </a:cubicBezTo>
                  <a:cubicBezTo>
                    <a:pt x="9188" y="147001"/>
                    <a:pt x="6084" y="142656"/>
                    <a:pt x="3601" y="137069"/>
                  </a:cubicBezTo>
                  <a:cubicBezTo>
                    <a:pt x="1117" y="131482"/>
                    <a:pt x="0" y="123908"/>
                    <a:pt x="0" y="114472"/>
                  </a:cubicBezTo>
                  <a:lnTo>
                    <a:pt x="0" y="11919"/>
                  </a:lnTo>
                  <a:close/>
                </a:path>
              </a:pathLst>
            </a:custGeom>
            <a:solidFill>
              <a:srgbClr val="D03C43"/>
            </a:solidFill>
            <a:ln w="12377"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FE30DD1-A1B7-AE38-6295-E0D83D6564B3}"/>
                </a:ext>
              </a:extLst>
            </p:cNvPr>
            <p:cNvSpPr/>
            <p:nvPr/>
          </p:nvSpPr>
          <p:spPr>
            <a:xfrm>
              <a:off x="10620677" y="988411"/>
              <a:ext cx="89228" cy="117576"/>
            </a:xfrm>
            <a:custGeom>
              <a:avLst/>
              <a:gdLst>
                <a:gd name="connsiteX0" fmla="*/ 5671 w 89228"/>
                <a:gd name="connsiteY0" fmla="*/ 107147 h 117576"/>
                <a:gd name="connsiteX1" fmla="*/ 84 w 89228"/>
                <a:gd name="connsiteY1" fmla="*/ 99946 h 117576"/>
                <a:gd name="connsiteX2" fmla="*/ 2567 w 89228"/>
                <a:gd name="connsiteY2" fmla="*/ 90510 h 117576"/>
                <a:gd name="connsiteX3" fmla="*/ 5795 w 89228"/>
                <a:gd name="connsiteY3" fmla="*/ 85544 h 117576"/>
                <a:gd name="connsiteX4" fmla="*/ 12872 w 89228"/>
                <a:gd name="connsiteY4" fmla="*/ 80081 h 117576"/>
                <a:gd name="connsiteX5" fmla="*/ 22308 w 89228"/>
                <a:gd name="connsiteY5" fmla="*/ 82068 h 117576"/>
                <a:gd name="connsiteX6" fmla="*/ 31744 w 89228"/>
                <a:gd name="connsiteY6" fmla="*/ 85916 h 117576"/>
                <a:gd name="connsiteX7" fmla="*/ 43787 w 89228"/>
                <a:gd name="connsiteY7" fmla="*/ 88027 h 117576"/>
                <a:gd name="connsiteX8" fmla="*/ 51733 w 89228"/>
                <a:gd name="connsiteY8" fmla="*/ 86165 h 117576"/>
                <a:gd name="connsiteX9" fmla="*/ 53968 w 89228"/>
                <a:gd name="connsiteY9" fmla="*/ 81695 h 117576"/>
                <a:gd name="connsiteX10" fmla="*/ 49995 w 89228"/>
                <a:gd name="connsiteY10" fmla="*/ 76480 h 117576"/>
                <a:gd name="connsiteX11" fmla="*/ 40311 w 89228"/>
                <a:gd name="connsiteY11" fmla="*/ 72632 h 117576"/>
                <a:gd name="connsiteX12" fmla="*/ 27647 w 89228"/>
                <a:gd name="connsiteY12" fmla="*/ 68534 h 117576"/>
                <a:gd name="connsiteX13" fmla="*/ 14983 w 89228"/>
                <a:gd name="connsiteY13" fmla="*/ 62202 h 117576"/>
                <a:gd name="connsiteX14" fmla="*/ 5299 w 89228"/>
                <a:gd name="connsiteY14" fmla="*/ 51773 h 117576"/>
                <a:gd name="connsiteX15" fmla="*/ 1326 w 89228"/>
                <a:gd name="connsiteY15" fmla="*/ 35509 h 117576"/>
                <a:gd name="connsiteX16" fmla="*/ 4926 w 89228"/>
                <a:gd name="connsiteY16" fmla="*/ 20113 h 117576"/>
                <a:gd name="connsiteX17" fmla="*/ 14859 w 89228"/>
                <a:gd name="connsiteY17" fmla="*/ 8939 h 117576"/>
                <a:gd name="connsiteX18" fmla="*/ 29758 w 89228"/>
                <a:gd name="connsiteY18" fmla="*/ 2235 h 117576"/>
                <a:gd name="connsiteX19" fmla="*/ 48133 w 89228"/>
                <a:gd name="connsiteY19" fmla="*/ 0 h 117576"/>
                <a:gd name="connsiteX20" fmla="*/ 66756 w 89228"/>
                <a:gd name="connsiteY20" fmla="*/ 2359 h 117576"/>
                <a:gd name="connsiteX21" fmla="*/ 79917 w 89228"/>
                <a:gd name="connsiteY21" fmla="*/ 7201 h 117576"/>
                <a:gd name="connsiteX22" fmla="*/ 85752 w 89228"/>
                <a:gd name="connsiteY22" fmla="*/ 13906 h 117576"/>
                <a:gd name="connsiteX23" fmla="*/ 84262 w 89228"/>
                <a:gd name="connsiteY23" fmla="*/ 23341 h 117576"/>
                <a:gd name="connsiteX24" fmla="*/ 81655 w 89228"/>
                <a:gd name="connsiteY24" fmla="*/ 28556 h 117576"/>
                <a:gd name="connsiteX25" fmla="*/ 75323 w 89228"/>
                <a:gd name="connsiteY25" fmla="*/ 34888 h 117576"/>
                <a:gd name="connsiteX26" fmla="*/ 65763 w 89228"/>
                <a:gd name="connsiteY26" fmla="*/ 33771 h 117576"/>
                <a:gd name="connsiteX27" fmla="*/ 57072 w 89228"/>
                <a:gd name="connsiteY27" fmla="*/ 30791 h 117576"/>
                <a:gd name="connsiteX28" fmla="*/ 46643 w 89228"/>
                <a:gd name="connsiteY28" fmla="*/ 29425 h 117576"/>
                <a:gd name="connsiteX29" fmla="*/ 38573 w 89228"/>
                <a:gd name="connsiteY29" fmla="*/ 31163 h 117576"/>
                <a:gd name="connsiteX30" fmla="*/ 36586 w 89228"/>
                <a:gd name="connsiteY30" fmla="*/ 35260 h 117576"/>
                <a:gd name="connsiteX31" fmla="*/ 40559 w 89228"/>
                <a:gd name="connsiteY31" fmla="*/ 40351 h 117576"/>
                <a:gd name="connsiteX32" fmla="*/ 50243 w 89228"/>
                <a:gd name="connsiteY32" fmla="*/ 44076 h 117576"/>
                <a:gd name="connsiteX33" fmla="*/ 62907 w 89228"/>
                <a:gd name="connsiteY33" fmla="*/ 48173 h 117576"/>
                <a:gd name="connsiteX34" fmla="*/ 75571 w 89228"/>
                <a:gd name="connsiteY34" fmla="*/ 54381 h 117576"/>
                <a:gd name="connsiteX35" fmla="*/ 85256 w 89228"/>
                <a:gd name="connsiteY35" fmla="*/ 64686 h 117576"/>
                <a:gd name="connsiteX36" fmla="*/ 89229 w 89228"/>
                <a:gd name="connsiteY36" fmla="*/ 80702 h 117576"/>
                <a:gd name="connsiteX37" fmla="*/ 86125 w 89228"/>
                <a:gd name="connsiteY37" fmla="*/ 95352 h 117576"/>
                <a:gd name="connsiteX38" fmla="*/ 76937 w 89228"/>
                <a:gd name="connsiteY38" fmla="*/ 107023 h 117576"/>
                <a:gd name="connsiteX39" fmla="*/ 62287 w 89228"/>
                <a:gd name="connsiteY39" fmla="*/ 114721 h 117576"/>
                <a:gd name="connsiteX40" fmla="*/ 42918 w 89228"/>
                <a:gd name="connsiteY40" fmla="*/ 117576 h 117576"/>
                <a:gd name="connsiteX41" fmla="*/ 20818 w 89228"/>
                <a:gd name="connsiteY41" fmla="*/ 114224 h 117576"/>
                <a:gd name="connsiteX42" fmla="*/ 5547 w 89228"/>
                <a:gd name="connsiteY42" fmla="*/ 107395 h 117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9228" h="117576">
                  <a:moveTo>
                    <a:pt x="5671" y="107147"/>
                  </a:moveTo>
                  <a:cubicBezTo>
                    <a:pt x="2319" y="105285"/>
                    <a:pt x="457" y="102802"/>
                    <a:pt x="84" y="99946"/>
                  </a:cubicBezTo>
                  <a:cubicBezTo>
                    <a:pt x="-288" y="97090"/>
                    <a:pt x="581" y="93862"/>
                    <a:pt x="2567" y="90510"/>
                  </a:cubicBezTo>
                  <a:lnTo>
                    <a:pt x="5795" y="85544"/>
                  </a:lnTo>
                  <a:cubicBezTo>
                    <a:pt x="8030" y="82316"/>
                    <a:pt x="10389" y="80578"/>
                    <a:pt x="12872" y="80081"/>
                  </a:cubicBezTo>
                  <a:cubicBezTo>
                    <a:pt x="15355" y="79584"/>
                    <a:pt x="18584" y="80329"/>
                    <a:pt x="22308" y="82068"/>
                  </a:cubicBezTo>
                  <a:cubicBezTo>
                    <a:pt x="25040" y="83185"/>
                    <a:pt x="28144" y="84551"/>
                    <a:pt x="31744" y="85916"/>
                  </a:cubicBezTo>
                  <a:cubicBezTo>
                    <a:pt x="35345" y="87282"/>
                    <a:pt x="39194" y="88027"/>
                    <a:pt x="43787" y="88027"/>
                  </a:cubicBezTo>
                  <a:cubicBezTo>
                    <a:pt x="47512" y="88027"/>
                    <a:pt x="50243" y="87406"/>
                    <a:pt x="51733" y="86165"/>
                  </a:cubicBezTo>
                  <a:cubicBezTo>
                    <a:pt x="53223" y="84923"/>
                    <a:pt x="53968" y="83433"/>
                    <a:pt x="53968" y="81695"/>
                  </a:cubicBezTo>
                  <a:cubicBezTo>
                    <a:pt x="53968" y="79460"/>
                    <a:pt x="52602" y="77722"/>
                    <a:pt x="49995" y="76480"/>
                  </a:cubicBezTo>
                  <a:cubicBezTo>
                    <a:pt x="47388" y="75239"/>
                    <a:pt x="44160" y="73873"/>
                    <a:pt x="40311" y="72632"/>
                  </a:cubicBezTo>
                  <a:cubicBezTo>
                    <a:pt x="36462" y="71390"/>
                    <a:pt x="32241" y="70024"/>
                    <a:pt x="27647" y="68534"/>
                  </a:cubicBezTo>
                  <a:cubicBezTo>
                    <a:pt x="23053" y="67045"/>
                    <a:pt x="18832" y="64934"/>
                    <a:pt x="14983" y="62202"/>
                  </a:cubicBezTo>
                  <a:cubicBezTo>
                    <a:pt x="11134" y="59471"/>
                    <a:pt x="7906" y="55995"/>
                    <a:pt x="5299" y="51773"/>
                  </a:cubicBezTo>
                  <a:cubicBezTo>
                    <a:pt x="2692" y="47552"/>
                    <a:pt x="1326" y="42089"/>
                    <a:pt x="1326" y="35509"/>
                  </a:cubicBezTo>
                  <a:cubicBezTo>
                    <a:pt x="1326" y="29673"/>
                    <a:pt x="2567" y="24583"/>
                    <a:pt x="4926" y="20113"/>
                  </a:cubicBezTo>
                  <a:cubicBezTo>
                    <a:pt x="7285" y="15644"/>
                    <a:pt x="10638" y="11919"/>
                    <a:pt x="14859" y="8939"/>
                  </a:cubicBezTo>
                  <a:cubicBezTo>
                    <a:pt x="19080" y="5960"/>
                    <a:pt x="24046" y="3725"/>
                    <a:pt x="29758" y="2235"/>
                  </a:cubicBezTo>
                  <a:cubicBezTo>
                    <a:pt x="35469" y="745"/>
                    <a:pt x="41553" y="0"/>
                    <a:pt x="48133" y="0"/>
                  </a:cubicBezTo>
                  <a:cubicBezTo>
                    <a:pt x="55210" y="0"/>
                    <a:pt x="61542" y="745"/>
                    <a:pt x="66756" y="2359"/>
                  </a:cubicBezTo>
                  <a:cubicBezTo>
                    <a:pt x="72095" y="3973"/>
                    <a:pt x="76441" y="5587"/>
                    <a:pt x="79917" y="7201"/>
                  </a:cubicBezTo>
                  <a:cubicBezTo>
                    <a:pt x="83269" y="8815"/>
                    <a:pt x="85256" y="11050"/>
                    <a:pt x="85752" y="13906"/>
                  </a:cubicBezTo>
                  <a:cubicBezTo>
                    <a:pt x="86373" y="16885"/>
                    <a:pt x="85752" y="19989"/>
                    <a:pt x="84262" y="23341"/>
                  </a:cubicBezTo>
                  <a:lnTo>
                    <a:pt x="81655" y="28556"/>
                  </a:lnTo>
                  <a:cubicBezTo>
                    <a:pt x="80041" y="32032"/>
                    <a:pt x="77930" y="34143"/>
                    <a:pt x="75323" y="34888"/>
                  </a:cubicBezTo>
                  <a:cubicBezTo>
                    <a:pt x="72716" y="35633"/>
                    <a:pt x="69488" y="35260"/>
                    <a:pt x="65763" y="33771"/>
                  </a:cubicBezTo>
                  <a:cubicBezTo>
                    <a:pt x="63156" y="32777"/>
                    <a:pt x="60176" y="31784"/>
                    <a:pt x="57072" y="30791"/>
                  </a:cubicBezTo>
                  <a:cubicBezTo>
                    <a:pt x="53968" y="29798"/>
                    <a:pt x="50368" y="29425"/>
                    <a:pt x="46643" y="29425"/>
                  </a:cubicBezTo>
                  <a:cubicBezTo>
                    <a:pt x="42546" y="29425"/>
                    <a:pt x="39939" y="30046"/>
                    <a:pt x="38573" y="31163"/>
                  </a:cubicBezTo>
                  <a:cubicBezTo>
                    <a:pt x="37207" y="32281"/>
                    <a:pt x="36586" y="33771"/>
                    <a:pt x="36586" y="35260"/>
                  </a:cubicBezTo>
                  <a:cubicBezTo>
                    <a:pt x="36586" y="37495"/>
                    <a:pt x="37952" y="39109"/>
                    <a:pt x="40559" y="40351"/>
                  </a:cubicBezTo>
                  <a:cubicBezTo>
                    <a:pt x="43167" y="41592"/>
                    <a:pt x="46395" y="42834"/>
                    <a:pt x="50243" y="44076"/>
                  </a:cubicBezTo>
                  <a:cubicBezTo>
                    <a:pt x="54092" y="45317"/>
                    <a:pt x="58314" y="46683"/>
                    <a:pt x="62907" y="48173"/>
                  </a:cubicBezTo>
                  <a:cubicBezTo>
                    <a:pt x="67501" y="49663"/>
                    <a:pt x="71723" y="51649"/>
                    <a:pt x="75571" y="54381"/>
                  </a:cubicBezTo>
                  <a:cubicBezTo>
                    <a:pt x="79420" y="57112"/>
                    <a:pt x="82648" y="60464"/>
                    <a:pt x="85256" y="64686"/>
                  </a:cubicBezTo>
                  <a:cubicBezTo>
                    <a:pt x="87863" y="68907"/>
                    <a:pt x="89229" y="74121"/>
                    <a:pt x="89229" y="80702"/>
                  </a:cubicBezTo>
                  <a:cubicBezTo>
                    <a:pt x="89229" y="85916"/>
                    <a:pt x="88235" y="90758"/>
                    <a:pt x="86125" y="95352"/>
                  </a:cubicBezTo>
                  <a:cubicBezTo>
                    <a:pt x="84014" y="99946"/>
                    <a:pt x="80910" y="103795"/>
                    <a:pt x="76937" y="107023"/>
                  </a:cubicBezTo>
                  <a:cubicBezTo>
                    <a:pt x="72964" y="110251"/>
                    <a:pt x="68122" y="112858"/>
                    <a:pt x="62287" y="114721"/>
                  </a:cubicBezTo>
                  <a:cubicBezTo>
                    <a:pt x="56451" y="116583"/>
                    <a:pt x="50119" y="117576"/>
                    <a:pt x="42918" y="117576"/>
                  </a:cubicBezTo>
                  <a:cubicBezTo>
                    <a:pt x="34476" y="117576"/>
                    <a:pt x="27150" y="116459"/>
                    <a:pt x="20818" y="114224"/>
                  </a:cubicBezTo>
                  <a:cubicBezTo>
                    <a:pt x="14486" y="111989"/>
                    <a:pt x="9520" y="109630"/>
                    <a:pt x="5547" y="107395"/>
                  </a:cubicBezTo>
                  <a:close/>
                </a:path>
              </a:pathLst>
            </a:custGeom>
            <a:solidFill>
              <a:srgbClr val="D03C43"/>
            </a:solidFill>
            <a:ln w="12377"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EF1FD66B-C348-9755-72DE-0D8CE146BC12}"/>
                </a:ext>
              </a:extLst>
            </p:cNvPr>
            <p:cNvSpPr/>
            <p:nvPr/>
          </p:nvSpPr>
          <p:spPr>
            <a:xfrm>
              <a:off x="9358336" y="1177378"/>
              <a:ext cx="43082" cy="156064"/>
            </a:xfrm>
            <a:custGeom>
              <a:avLst/>
              <a:gdLst>
                <a:gd name="connsiteX0" fmla="*/ 0 w 43082"/>
                <a:gd name="connsiteY0" fmla="*/ 9188 h 156064"/>
                <a:gd name="connsiteX1" fmla="*/ 8939 w 43082"/>
                <a:gd name="connsiteY1" fmla="*/ 0 h 156064"/>
                <a:gd name="connsiteX2" fmla="*/ 18499 w 43082"/>
                <a:gd name="connsiteY2" fmla="*/ 0 h 156064"/>
                <a:gd name="connsiteX3" fmla="*/ 27439 w 43082"/>
                <a:gd name="connsiteY3" fmla="*/ 9188 h 156064"/>
                <a:gd name="connsiteX4" fmla="*/ 27439 w 43082"/>
                <a:gd name="connsiteY4" fmla="*/ 118073 h 156064"/>
                <a:gd name="connsiteX5" fmla="*/ 28184 w 43082"/>
                <a:gd name="connsiteY5" fmla="*/ 124777 h 156064"/>
                <a:gd name="connsiteX6" fmla="*/ 30294 w 43082"/>
                <a:gd name="connsiteY6" fmla="*/ 128750 h 156064"/>
                <a:gd name="connsiteX7" fmla="*/ 33150 w 43082"/>
                <a:gd name="connsiteY7" fmla="*/ 130737 h 156064"/>
                <a:gd name="connsiteX8" fmla="*/ 36254 w 43082"/>
                <a:gd name="connsiteY8" fmla="*/ 131482 h 156064"/>
                <a:gd name="connsiteX9" fmla="*/ 41220 w 43082"/>
                <a:gd name="connsiteY9" fmla="*/ 133717 h 156064"/>
                <a:gd name="connsiteX10" fmla="*/ 43082 w 43082"/>
                <a:gd name="connsiteY10" fmla="*/ 139304 h 156064"/>
                <a:gd name="connsiteX11" fmla="*/ 43082 w 43082"/>
                <a:gd name="connsiteY11" fmla="*/ 146753 h 156064"/>
                <a:gd name="connsiteX12" fmla="*/ 40972 w 43082"/>
                <a:gd name="connsiteY12" fmla="*/ 153582 h 156064"/>
                <a:gd name="connsiteX13" fmla="*/ 33895 w 43082"/>
                <a:gd name="connsiteY13" fmla="*/ 156065 h 156064"/>
                <a:gd name="connsiteX14" fmla="*/ 22348 w 43082"/>
                <a:gd name="connsiteY14" fmla="*/ 154947 h 156064"/>
                <a:gd name="connsiteX15" fmla="*/ 11422 w 43082"/>
                <a:gd name="connsiteY15" fmla="*/ 150105 h 156064"/>
                <a:gd name="connsiteX16" fmla="*/ 3228 w 43082"/>
                <a:gd name="connsiteY16" fmla="*/ 139304 h 156064"/>
                <a:gd name="connsiteX17" fmla="*/ 124 w 43082"/>
                <a:gd name="connsiteY17" fmla="*/ 120184 h 156064"/>
                <a:gd name="connsiteX18" fmla="*/ 124 w 43082"/>
                <a:gd name="connsiteY18" fmla="*/ 9063 h 15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082" h="156064">
                  <a:moveTo>
                    <a:pt x="0" y="9188"/>
                  </a:moveTo>
                  <a:cubicBezTo>
                    <a:pt x="0" y="3104"/>
                    <a:pt x="2980" y="0"/>
                    <a:pt x="8939" y="0"/>
                  </a:cubicBezTo>
                  <a:lnTo>
                    <a:pt x="18499" y="0"/>
                  </a:lnTo>
                  <a:cubicBezTo>
                    <a:pt x="24459" y="0"/>
                    <a:pt x="27439" y="3104"/>
                    <a:pt x="27439" y="9188"/>
                  </a:cubicBezTo>
                  <a:lnTo>
                    <a:pt x="27439" y="118073"/>
                  </a:lnTo>
                  <a:cubicBezTo>
                    <a:pt x="27439" y="120804"/>
                    <a:pt x="27687" y="123039"/>
                    <a:pt x="28184" y="124777"/>
                  </a:cubicBezTo>
                  <a:cubicBezTo>
                    <a:pt x="28680" y="126516"/>
                    <a:pt x="29425" y="127757"/>
                    <a:pt x="30294" y="128750"/>
                  </a:cubicBezTo>
                  <a:cubicBezTo>
                    <a:pt x="31163" y="129744"/>
                    <a:pt x="32157" y="130364"/>
                    <a:pt x="33150" y="130737"/>
                  </a:cubicBezTo>
                  <a:cubicBezTo>
                    <a:pt x="34143" y="131109"/>
                    <a:pt x="35136" y="131358"/>
                    <a:pt x="36254" y="131482"/>
                  </a:cubicBezTo>
                  <a:cubicBezTo>
                    <a:pt x="38240" y="131730"/>
                    <a:pt x="39978" y="132475"/>
                    <a:pt x="41220" y="133717"/>
                  </a:cubicBezTo>
                  <a:cubicBezTo>
                    <a:pt x="42462" y="134958"/>
                    <a:pt x="43082" y="136821"/>
                    <a:pt x="43082" y="139304"/>
                  </a:cubicBezTo>
                  <a:lnTo>
                    <a:pt x="43082" y="146753"/>
                  </a:lnTo>
                  <a:cubicBezTo>
                    <a:pt x="43082" y="149609"/>
                    <a:pt x="42337" y="151968"/>
                    <a:pt x="40972" y="153582"/>
                  </a:cubicBezTo>
                  <a:cubicBezTo>
                    <a:pt x="39606" y="155196"/>
                    <a:pt x="37247" y="156065"/>
                    <a:pt x="33895" y="156065"/>
                  </a:cubicBezTo>
                  <a:cubicBezTo>
                    <a:pt x="30170" y="156065"/>
                    <a:pt x="26197" y="155692"/>
                    <a:pt x="22348" y="154947"/>
                  </a:cubicBezTo>
                  <a:cubicBezTo>
                    <a:pt x="18499" y="154202"/>
                    <a:pt x="14775" y="152588"/>
                    <a:pt x="11422" y="150105"/>
                  </a:cubicBezTo>
                  <a:cubicBezTo>
                    <a:pt x="8070" y="147622"/>
                    <a:pt x="5339" y="144022"/>
                    <a:pt x="3228" y="139304"/>
                  </a:cubicBezTo>
                  <a:cubicBezTo>
                    <a:pt x="1117" y="134586"/>
                    <a:pt x="124" y="128254"/>
                    <a:pt x="124" y="120184"/>
                  </a:cubicBezTo>
                  <a:lnTo>
                    <a:pt x="124" y="9063"/>
                  </a:lnTo>
                  <a:close/>
                </a:path>
              </a:pathLst>
            </a:custGeom>
            <a:solidFill>
              <a:srgbClr val="231F20"/>
            </a:solidFill>
            <a:ln w="12377"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233DA6A6-A16E-4893-37AF-B819E8D9A1D7}"/>
                </a:ext>
              </a:extLst>
            </p:cNvPr>
            <p:cNvSpPr/>
            <p:nvPr/>
          </p:nvSpPr>
          <p:spPr>
            <a:xfrm>
              <a:off x="9419421" y="1177378"/>
              <a:ext cx="27686" cy="155071"/>
            </a:xfrm>
            <a:custGeom>
              <a:avLst/>
              <a:gdLst>
                <a:gd name="connsiteX0" fmla="*/ 8939 w 27686"/>
                <a:gd name="connsiteY0" fmla="*/ 24707 h 155071"/>
                <a:gd name="connsiteX1" fmla="*/ 0 w 27686"/>
                <a:gd name="connsiteY1" fmla="*/ 15768 h 155071"/>
                <a:gd name="connsiteX2" fmla="*/ 0 w 27686"/>
                <a:gd name="connsiteY2" fmla="*/ 9188 h 155071"/>
                <a:gd name="connsiteX3" fmla="*/ 8939 w 27686"/>
                <a:gd name="connsiteY3" fmla="*/ 0 h 155071"/>
                <a:gd name="connsiteX4" fmla="*/ 18499 w 27686"/>
                <a:gd name="connsiteY4" fmla="*/ 0 h 155071"/>
                <a:gd name="connsiteX5" fmla="*/ 27687 w 27686"/>
                <a:gd name="connsiteY5" fmla="*/ 9188 h 155071"/>
                <a:gd name="connsiteX6" fmla="*/ 27687 w 27686"/>
                <a:gd name="connsiteY6" fmla="*/ 15768 h 155071"/>
                <a:gd name="connsiteX7" fmla="*/ 18499 w 27686"/>
                <a:gd name="connsiteY7" fmla="*/ 24707 h 155071"/>
                <a:gd name="connsiteX8" fmla="*/ 8939 w 27686"/>
                <a:gd name="connsiteY8" fmla="*/ 24707 h 155071"/>
                <a:gd name="connsiteX9" fmla="*/ 0 w 27686"/>
                <a:gd name="connsiteY9" fmla="*/ 52891 h 155071"/>
                <a:gd name="connsiteX10" fmla="*/ 8939 w 27686"/>
                <a:gd name="connsiteY10" fmla="*/ 43703 h 155071"/>
                <a:gd name="connsiteX11" fmla="*/ 18499 w 27686"/>
                <a:gd name="connsiteY11" fmla="*/ 43703 h 155071"/>
                <a:gd name="connsiteX12" fmla="*/ 27439 w 27686"/>
                <a:gd name="connsiteY12" fmla="*/ 52891 h 155071"/>
                <a:gd name="connsiteX13" fmla="*/ 27439 w 27686"/>
                <a:gd name="connsiteY13" fmla="*/ 145884 h 155071"/>
                <a:gd name="connsiteX14" fmla="*/ 18499 w 27686"/>
                <a:gd name="connsiteY14" fmla="*/ 155072 h 155071"/>
                <a:gd name="connsiteX15" fmla="*/ 8939 w 27686"/>
                <a:gd name="connsiteY15" fmla="*/ 155072 h 155071"/>
                <a:gd name="connsiteX16" fmla="*/ 0 w 27686"/>
                <a:gd name="connsiteY16" fmla="*/ 145884 h 155071"/>
                <a:gd name="connsiteX17" fmla="*/ 0 w 27686"/>
                <a:gd name="connsiteY17" fmla="*/ 52891 h 15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686" h="155071">
                  <a:moveTo>
                    <a:pt x="8939" y="24707"/>
                  </a:moveTo>
                  <a:cubicBezTo>
                    <a:pt x="2980" y="24707"/>
                    <a:pt x="0" y="21727"/>
                    <a:pt x="0" y="15768"/>
                  </a:cubicBezTo>
                  <a:lnTo>
                    <a:pt x="0" y="9188"/>
                  </a:lnTo>
                  <a:cubicBezTo>
                    <a:pt x="0" y="3104"/>
                    <a:pt x="2980" y="0"/>
                    <a:pt x="8939" y="0"/>
                  </a:cubicBezTo>
                  <a:lnTo>
                    <a:pt x="18499" y="0"/>
                  </a:lnTo>
                  <a:cubicBezTo>
                    <a:pt x="24583" y="0"/>
                    <a:pt x="27687" y="3104"/>
                    <a:pt x="27687" y="9188"/>
                  </a:cubicBezTo>
                  <a:lnTo>
                    <a:pt x="27687" y="15768"/>
                  </a:lnTo>
                  <a:cubicBezTo>
                    <a:pt x="27687" y="21727"/>
                    <a:pt x="24583" y="24707"/>
                    <a:pt x="18499" y="24707"/>
                  </a:cubicBezTo>
                  <a:lnTo>
                    <a:pt x="8939" y="24707"/>
                  </a:lnTo>
                  <a:close/>
                  <a:moveTo>
                    <a:pt x="0" y="52891"/>
                  </a:moveTo>
                  <a:cubicBezTo>
                    <a:pt x="0" y="46807"/>
                    <a:pt x="2980" y="43703"/>
                    <a:pt x="8939" y="43703"/>
                  </a:cubicBezTo>
                  <a:lnTo>
                    <a:pt x="18499" y="43703"/>
                  </a:lnTo>
                  <a:cubicBezTo>
                    <a:pt x="24459" y="43703"/>
                    <a:pt x="27439" y="46807"/>
                    <a:pt x="27439" y="52891"/>
                  </a:cubicBezTo>
                  <a:lnTo>
                    <a:pt x="27439" y="145884"/>
                  </a:lnTo>
                  <a:cubicBezTo>
                    <a:pt x="27439" y="151968"/>
                    <a:pt x="24459" y="155072"/>
                    <a:pt x="18499" y="155072"/>
                  </a:cubicBezTo>
                  <a:lnTo>
                    <a:pt x="8939" y="155072"/>
                  </a:lnTo>
                  <a:cubicBezTo>
                    <a:pt x="2980" y="155072"/>
                    <a:pt x="0" y="151968"/>
                    <a:pt x="0" y="145884"/>
                  </a:cubicBezTo>
                  <a:lnTo>
                    <a:pt x="0" y="52891"/>
                  </a:lnTo>
                  <a:close/>
                </a:path>
              </a:pathLst>
            </a:custGeom>
            <a:solidFill>
              <a:srgbClr val="231F20"/>
            </a:solidFill>
            <a:ln w="12377"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969C562E-EB27-6421-6FBB-933251A47DB2}"/>
                </a:ext>
              </a:extLst>
            </p:cNvPr>
            <p:cNvSpPr/>
            <p:nvPr/>
          </p:nvSpPr>
          <p:spPr>
            <a:xfrm>
              <a:off x="9474423" y="1218225"/>
              <a:ext cx="104912" cy="113975"/>
            </a:xfrm>
            <a:custGeom>
              <a:avLst/>
              <a:gdLst>
                <a:gd name="connsiteX0" fmla="*/ 0 w 104912"/>
                <a:gd name="connsiteY0" fmla="*/ 11919 h 113975"/>
                <a:gd name="connsiteX1" fmla="*/ 8939 w 104912"/>
                <a:gd name="connsiteY1" fmla="*/ 2731 h 113975"/>
                <a:gd name="connsiteX2" fmla="*/ 17506 w 104912"/>
                <a:gd name="connsiteY2" fmla="*/ 2731 h 113975"/>
                <a:gd name="connsiteX3" fmla="*/ 26445 w 104912"/>
                <a:gd name="connsiteY3" fmla="*/ 11919 h 113975"/>
                <a:gd name="connsiteX4" fmla="*/ 26445 w 104912"/>
                <a:gd name="connsiteY4" fmla="*/ 18623 h 113975"/>
                <a:gd name="connsiteX5" fmla="*/ 26445 w 104912"/>
                <a:gd name="connsiteY5" fmla="*/ 20610 h 113975"/>
                <a:gd name="connsiteX6" fmla="*/ 26445 w 104912"/>
                <a:gd name="connsiteY6" fmla="*/ 22100 h 113975"/>
                <a:gd name="connsiteX7" fmla="*/ 26197 w 104912"/>
                <a:gd name="connsiteY7" fmla="*/ 23590 h 113975"/>
                <a:gd name="connsiteX8" fmla="*/ 26694 w 104912"/>
                <a:gd name="connsiteY8" fmla="*/ 23590 h 113975"/>
                <a:gd name="connsiteX9" fmla="*/ 31660 w 104912"/>
                <a:gd name="connsiteY9" fmla="*/ 15892 h 113975"/>
                <a:gd name="connsiteX10" fmla="*/ 39730 w 104912"/>
                <a:gd name="connsiteY10" fmla="*/ 8194 h 113975"/>
                <a:gd name="connsiteX11" fmla="*/ 51028 w 104912"/>
                <a:gd name="connsiteY11" fmla="*/ 2359 h 113975"/>
                <a:gd name="connsiteX12" fmla="*/ 66051 w 104912"/>
                <a:gd name="connsiteY12" fmla="*/ 0 h 113975"/>
                <a:gd name="connsiteX13" fmla="*/ 94731 w 104912"/>
                <a:gd name="connsiteY13" fmla="*/ 10057 h 113975"/>
                <a:gd name="connsiteX14" fmla="*/ 104912 w 104912"/>
                <a:gd name="connsiteY14" fmla="*/ 42337 h 113975"/>
                <a:gd name="connsiteX15" fmla="*/ 104912 w 104912"/>
                <a:gd name="connsiteY15" fmla="*/ 104788 h 113975"/>
                <a:gd name="connsiteX16" fmla="*/ 95725 w 104912"/>
                <a:gd name="connsiteY16" fmla="*/ 113976 h 113975"/>
                <a:gd name="connsiteX17" fmla="*/ 86289 w 104912"/>
                <a:gd name="connsiteY17" fmla="*/ 113976 h 113975"/>
                <a:gd name="connsiteX18" fmla="*/ 77101 w 104912"/>
                <a:gd name="connsiteY18" fmla="*/ 104788 h 113975"/>
                <a:gd name="connsiteX19" fmla="*/ 77101 w 104912"/>
                <a:gd name="connsiteY19" fmla="*/ 48049 h 113975"/>
                <a:gd name="connsiteX20" fmla="*/ 73625 w 104912"/>
                <a:gd name="connsiteY20" fmla="*/ 31536 h 113975"/>
                <a:gd name="connsiteX21" fmla="*/ 59719 w 104912"/>
                <a:gd name="connsiteY21" fmla="*/ 25328 h 113975"/>
                <a:gd name="connsiteX22" fmla="*/ 46435 w 104912"/>
                <a:gd name="connsiteY22" fmla="*/ 28184 h 113975"/>
                <a:gd name="connsiteX23" fmla="*/ 36378 w 104912"/>
                <a:gd name="connsiteY23" fmla="*/ 36005 h 113975"/>
                <a:gd name="connsiteX24" fmla="*/ 29922 w 104912"/>
                <a:gd name="connsiteY24" fmla="*/ 47676 h 113975"/>
                <a:gd name="connsiteX25" fmla="*/ 27687 w 104912"/>
                <a:gd name="connsiteY25" fmla="*/ 61706 h 113975"/>
                <a:gd name="connsiteX26" fmla="*/ 27687 w 104912"/>
                <a:gd name="connsiteY26" fmla="*/ 104664 h 113975"/>
                <a:gd name="connsiteX27" fmla="*/ 18748 w 104912"/>
                <a:gd name="connsiteY27" fmla="*/ 113852 h 113975"/>
                <a:gd name="connsiteX28" fmla="*/ 9188 w 104912"/>
                <a:gd name="connsiteY28" fmla="*/ 113852 h 113975"/>
                <a:gd name="connsiteX29" fmla="*/ 248 w 104912"/>
                <a:gd name="connsiteY29" fmla="*/ 104664 h 113975"/>
                <a:gd name="connsiteX30" fmla="*/ 248 w 104912"/>
                <a:gd name="connsiteY30" fmla="*/ 11671 h 11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4912" h="113975">
                  <a:moveTo>
                    <a:pt x="0" y="11919"/>
                  </a:moveTo>
                  <a:cubicBezTo>
                    <a:pt x="0" y="5835"/>
                    <a:pt x="2980" y="2731"/>
                    <a:pt x="8939" y="2731"/>
                  </a:cubicBezTo>
                  <a:lnTo>
                    <a:pt x="17506" y="2731"/>
                  </a:lnTo>
                  <a:cubicBezTo>
                    <a:pt x="23466" y="2731"/>
                    <a:pt x="26445" y="5835"/>
                    <a:pt x="26445" y="11919"/>
                  </a:cubicBezTo>
                  <a:lnTo>
                    <a:pt x="26445" y="18623"/>
                  </a:lnTo>
                  <a:cubicBezTo>
                    <a:pt x="26445" y="19368"/>
                    <a:pt x="26445" y="19989"/>
                    <a:pt x="26445" y="20610"/>
                  </a:cubicBezTo>
                  <a:cubicBezTo>
                    <a:pt x="26445" y="21231"/>
                    <a:pt x="26445" y="21727"/>
                    <a:pt x="26445" y="22100"/>
                  </a:cubicBezTo>
                  <a:cubicBezTo>
                    <a:pt x="26321" y="22721"/>
                    <a:pt x="26197" y="23217"/>
                    <a:pt x="26197" y="23590"/>
                  </a:cubicBezTo>
                  <a:lnTo>
                    <a:pt x="26694" y="23590"/>
                  </a:lnTo>
                  <a:cubicBezTo>
                    <a:pt x="27811" y="21231"/>
                    <a:pt x="29549" y="18748"/>
                    <a:pt x="31660" y="15892"/>
                  </a:cubicBezTo>
                  <a:cubicBezTo>
                    <a:pt x="33895" y="13161"/>
                    <a:pt x="36502" y="10553"/>
                    <a:pt x="39730" y="8194"/>
                  </a:cubicBezTo>
                  <a:cubicBezTo>
                    <a:pt x="42958" y="5835"/>
                    <a:pt x="46683" y="3973"/>
                    <a:pt x="51028" y="2359"/>
                  </a:cubicBezTo>
                  <a:cubicBezTo>
                    <a:pt x="55374" y="745"/>
                    <a:pt x="60464" y="0"/>
                    <a:pt x="66051" y="0"/>
                  </a:cubicBezTo>
                  <a:cubicBezTo>
                    <a:pt x="78467" y="0"/>
                    <a:pt x="88027" y="3352"/>
                    <a:pt x="94731" y="10057"/>
                  </a:cubicBezTo>
                  <a:cubicBezTo>
                    <a:pt x="101436" y="16761"/>
                    <a:pt x="104912" y="27563"/>
                    <a:pt x="104912" y="42337"/>
                  </a:cubicBezTo>
                  <a:lnTo>
                    <a:pt x="104912" y="104788"/>
                  </a:lnTo>
                  <a:cubicBezTo>
                    <a:pt x="104912" y="110872"/>
                    <a:pt x="101808" y="113976"/>
                    <a:pt x="95725" y="113976"/>
                  </a:cubicBezTo>
                  <a:lnTo>
                    <a:pt x="86289" y="113976"/>
                  </a:lnTo>
                  <a:cubicBezTo>
                    <a:pt x="80205" y="113976"/>
                    <a:pt x="77101" y="110872"/>
                    <a:pt x="77101" y="104788"/>
                  </a:cubicBezTo>
                  <a:lnTo>
                    <a:pt x="77101" y="48049"/>
                  </a:lnTo>
                  <a:cubicBezTo>
                    <a:pt x="77101" y="41220"/>
                    <a:pt x="75984" y="35757"/>
                    <a:pt x="73625" y="31536"/>
                  </a:cubicBezTo>
                  <a:cubicBezTo>
                    <a:pt x="71266" y="27314"/>
                    <a:pt x="66672" y="25328"/>
                    <a:pt x="59719" y="25328"/>
                  </a:cubicBezTo>
                  <a:cubicBezTo>
                    <a:pt x="54753" y="25328"/>
                    <a:pt x="50283" y="26321"/>
                    <a:pt x="46435" y="28184"/>
                  </a:cubicBezTo>
                  <a:cubicBezTo>
                    <a:pt x="42462" y="30046"/>
                    <a:pt x="39109" y="32653"/>
                    <a:pt x="36378" y="36005"/>
                  </a:cubicBezTo>
                  <a:cubicBezTo>
                    <a:pt x="33646" y="39358"/>
                    <a:pt x="31412" y="43206"/>
                    <a:pt x="29922" y="47676"/>
                  </a:cubicBezTo>
                  <a:cubicBezTo>
                    <a:pt x="28432" y="52146"/>
                    <a:pt x="27687" y="56864"/>
                    <a:pt x="27687" y="61706"/>
                  </a:cubicBezTo>
                  <a:lnTo>
                    <a:pt x="27687" y="104664"/>
                  </a:lnTo>
                  <a:cubicBezTo>
                    <a:pt x="27687" y="110748"/>
                    <a:pt x="24707" y="113852"/>
                    <a:pt x="18748" y="113852"/>
                  </a:cubicBezTo>
                  <a:lnTo>
                    <a:pt x="9188" y="113852"/>
                  </a:lnTo>
                  <a:cubicBezTo>
                    <a:pt x="3228" y="113852"/>
                    <a:pt x="248" y="110748"/>
                    <a:pt x="248" y="104664"/>
                  </a:cubicBezTo>
                  <a:lnTo>
                    <a:pt x="248" y="11671"/>
                  </a:lnTo>
                  <a:close/>
                </a:path>
              </a:pathLst>
            </a:custGeom>
            <a:solidFill>
              <a:srgbClr val="231F20"/>
            </a:solidFill>
            <a:ln w="12377"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90606CE-8080-91B2-9F10-45FDEBB8F962}"/>
                </a:ext>
              </a:extLst>
            </p:cNvPr>
            <p:cNvSpPr/>
            <p:nvPr/>
          </p:nvSpPr>
          <p:spPr>
            <a:xfrm>
              <a:off x="9605160" y="1177378"/>
              <a:ext cx="98619" cy="155071"/>
            </a:xfrm>
            <a:custGeom>
              <a:avLst/>
              <a:gdLst>
                <a:gd name="connsiteX0" fmla="*/ 0 w 98619"/>
                <a:gd name="connsiteY0" fmla="*/ 9188 h 155071"/>
                <a:gd name="connsiteX1" fmla="*/ 9188 w 98619"/>
                <a:gd name="connsiteY1" fmla="*/ 0 h 155071"/>
                <a:gd name="connsiteX2" fmla="*/ 18623 w 98619"/>
                <a:gd name="connsiteY2" fmla="*/ 0 h 155071"/>
                <a:gd name="connsiteX3" fmla="*/ 27811 w 98619"/>
                <a:gd name="connsiteY3" fmla="*/ 9188 h 155071"/>
                <a:gd name="connsiteX4" fmla="*/ 27811 w 98619"/>
                <a:gd name="connsiteY4" fmla="*/ 82937 h 155071"/>
                <a:gd name="connsiteX5" fmla="*/ 41592 w 98619"/>
                <a:gd name="connsiteY5" fmla="*/ 82937 h 155071"/>
                <a:gd name="connsiteX6" fmla="*/ 64686 w 98619"/>
                <a:gd name="connsiteY6" fmla="*/ 49787 h 155071"/>
                <a:gd name="connsiteX7" fmla="*/ 75611 w 98619"/>
                <a:gd name="connsiteY7" fmla="*/ 43703 h 155071"/>
                <a:gd name="connsiteX8" fmla="*/ 86041 w 98619"/>
                <a:gd name="connsiteY8" fmla="*/ 43703 h 155071"/>
                <a:gd name="connsiteX9" fmla="*/ 93242 w 98619"/>
                <a:gd name="connsiteY9" fmla="*/ 46931 h 155071"/>
                <a:gd name="connsiteX10" fmla="*/ 91752 w 98619"/>
                <a:gd name="connsiteY10" fmla="*/ 54629 h 155071"/>
                <a:gd name="connsiteX11" fmla="*/ 64065 w 98619"/>
                <a:gd name="connsiteY11" fmla="*/ 93490 h 155071"/>
                <a:gd name="connsiteX12" fmla="*/ 64065 w 98619"/>
                <a:gd name="connsiteY12" fmla="*/ 93987 h 155071"/>
                <a:gd name="connsiteX13" fmla="*/ 96842 w 98619"/>
                <a:gd name="connsiteY13" fmla="*/ 144146 h 155071"/>
                <a:gd name="connsiteX14" fmla="*/ 98084 w 98619"/>
                <a:gd name="connsiteY14" fmla="*/ 151968 h 155071"/>
                <a:gd name="connsiteX15" fmla="*/ 90758 w 98619"/>
                <a:gd name="connsiteY15" fmla="*/ 155072 h 155071"/>
                <a:gd name="connsiteX16" fmla="*/ 78964 w 98619"/>
                <a:gd name="connsiteY16" fmla="*/ 155072 h 155071"/>
                <a:gd name="connsiteX17" fmla="*/ 68286 w 98619"/>
                <a:gd name="connsiteY17" fmla="*/ 148740 h 155071"/>
                <a:gd name="connsiteX18" fmla="*/ 42337 w 98619"/>
                <a:gd name="connsiteY18" fmla="*/ 106402 h 155071"/>
                <a:gd name="connsiteX19" fmla="*/ 27935 w 98619"/>
                <a:gd name="connsiteY19" fmla="*/ 106402 h 155071"/>
                <a:gd name="connsiteX20" fmla="*/ 27935 w 98619"/>
                <a:gd name="connsiteY20" fmla="*/ 145884 h 155071"/>
                <a:gd name="connsiteX21" fmla="*/ 18748 w 98619"/>
                <a:gd name="connsiteY21" fmla="*/ 155072 h 155071"/>
                <a:gd name="connsiteX22" fmla="*/ 9312 w 98619"/>
                <a:gd name="connsiteY22" fmla="*/ 155072 h 155071"/>
                <a:gd name="connsiteX23" fmla="*/ 124 w 98619"/>
                <a:gd name="connsiteY23" fmla="*/ 145884 h 155071"/>
                <a:gd name="connsiteX24" fmla="*/ 124 w 98619"/>
                <a:gd name="connsiteY24" fmla="*/ 9312 h 15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8619" h="155071">
                  <a:moveTo>
                    <a:pt x="0" y="9188"/>
                  </a:moveTo>
                  <a:cubicBezTo>
                    <a:pt x="0" y="3104"/>
                    <a:pt x="3104" y="0"/>
                    <a:pt x="9188" y="0"/>
                  </a:cubicBezTo>
                  <a:lnTo>
                    <a:pt x="18623" y="0"/>
                  </a:lnTo>
                  <a:cubicBezTo>
                    <a:pt x="24707" y="0"/>
                    <a:pt x="27811" y="3104"/>
                    <a:pt x="27811" y="9188"/>
                  </a:cubicBezTo>
                  <a:lnTo>
                    <a:pt x="27811" y="82937"/>
                  </a:lnTo>
                  <a:lnTo>
                    <a:pt x="41592" y="82937"/>
                  </a:lnTo>
                  <a:lnTo>
                    <a:pt x="64686" y="49787"/>
                  </a:lnTo>
                  <a:cubicBezTo>
                    <a:pt x="67169" y="45690"/>
                    <a:pt x="70769" y="43703"/>
                    <a:pt x="75611" y="43703"/>
                  </a:cubicBezTo>
                  <a:lnTo>
                    <a:pt x="86041" y="43703"/>
                  </a:lnTo>
                  <a:cubicBezTo>
                    <a:pt x="89765" y="43703"/>
                    <a:pt x="92248" y="44821"/>
                    <a:pt x="93242" y="46931"/>
                  </a:cubicBezTo>
                  <a:cubicBezTo>
                    <a:pt x="94235" y="49042"/>
                    <a:pt x="93738" y="51649"/>
                    <a:pt x="91752" y="54629"/>
                  </a:cubicBezTo>
                  <a:lnTo>
                    <a:pt x="64065" y="93490"/>
                  </a:lnTo>
                  <a:lnTo>
                    <a:pt x="64065" y="93987"/>
                  </a:lnTo>
                  <a:lnTo>
                    <a:pt x="96842" y="144146"/>
                  </a:lnTo>
                  <a:cubicBezTo>
                    <a:pt x="98705" y="147374"/>
                    <a:pt x="99077" y="149981"/>
                    <a:pt x="98084" y="151968"/>
                  </a:cubicBezTo>
                  <a:cubicBezTo>
                    <a:pt x="97090" y="153954"/>
                    <a:pt x="94607" y="155072"/>
                    <a:pt x="90758" y="155072"/>
                  </a:cubicBezTo>
                  <a:lnTo>
                    <a:pt x="78964" y="155072"/>
                  </a:lnTo>
                  <a:cubicBezTo>
                    <a:pt x="74122" y="155072"/>
                    <a:pt x="70645" y="152961"/>
                    <a:pt x="68286" y="148740"/>
                  </a:cubicBezTo>
                  <a:lnTo>
                    <a:pt x="42337" y="106402"/>
                  </a:lnTo>
                  <a:lnTo>
                    <a:pt x="27935" y="106402"/>
                  </a:lnTo>
                  <a:lnTo>
                    <a:pt x="27935" y="145884"/>
                  </a:lnTo>
                  <a:cubicBezTo>
                    <a:pt x="27935" y="151968"/>
                    <a:pt x="24831" y="155072"/>
                    <a:pt x="18748" y="155072"/>
                  </a:cubicBezTo>
                  <a:lnTo>
                    <a:pt x="9312" y="155072"/>
                  </a:lnTo>
                  <a:cubicBezTo>
                    <a:pt x="3228" y="155072"/>
                    <a:pt x="124" y="151968"/>
                    <a:pt x="124" y="145884"/>
                  </a:cubicBezTo>
                  <a:lnTo>
                    <a:pt x="124" y="9312"/>
                  </a:lnTo>
                  <a:close/>
                </a:path>
              </a:pathLst>
            </a:custGeom>
            <a:solidFill>
              <a:srgbClr val="231F20"/>
            </a:solidFill>
            <a:ln w="12377"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38D198F-F2D5-7B80-F6DA-4A6DC5FA0256}"/>
                </a:ext>
              </a:extLst>
            </p:cNvPr>
            <p:cNvSpPr/>
            <p:nvPr/>
          </p:nvSpPr>
          <p:spPr>
            <a:xfrm>
              <a:off x="9712928" y="1218349"/>
              <a:ext cx="105781" cy="116583"/>
            </a:xfrm>
            <a:custGeom>
              <a:avLst/>
              <a:gdLst>
                <a:gd name="connsiteX0" fmla="*/ 0 w 105781"/>
                <a:gd name="connsiteY0" fmla="*/ 58354 h 116583"/>
                <a:gd name="connsiteX1" fmla="*/ 4097 w 105781"/>
                <a:gd name="connsiteY1" fmla="*/ 34764 h 116583"/>
                <a:gd name="connsiteX2" fmla="*/ 15644 w 105781"/>
                <a:gd name="connsiteY2" fmla="*/ 16264 h 116583"/>
                <a:gd name="connsiteX3" fmla="*/ 33522 w 105781"/>
                <a:gd name="connsiteY3" fmla="*/ 4221 h 116583"/>
                <a:gd name="connsiteX4" fmla="*/ 56491 w 105781"/>
                <a:gd name="connsiteY4" fmla="*/ 0 h 116583"/>
                <a:gd name="connsiteX5" fmla="*/ 77598 w 105781"/>
                <a:gd name="connsiteY5" fmla="*/ 4097 h 116583"/>
                <a:gd name="connsiteX6" fmla="*/ 93117 w 105781"/>
                <a:gd name="connsiteY6" fmla="*/ 15147 h 116583"/>
                <a:gd name="connsiteX7" fmla="*/ 102553 w 105781"/>
                <a:gd name="connsiteY7" fmla="*/ 31908 h 116583"/>
                <a:gd name="connsiteX8" fmla="*/ 105781 w 105781"/>
                <a:gd name="connsiteY8" fmla="*/ 53139 h 116583"/>
                <a:gd name="connsiteX9" fmla="*/ 103050 w 105781"/>
                <a:gd name="connsiteY9" fmla="*/ 59719 h 116583"/>
                <a:gd name="connsiteX10" fmla="*/ 96221 w 105781"/>
                <a:gd name="connsiteY10" fmla="*/ 62575 h 116583"/>
                <a:gd name="connsiteX11" fmla="*/ 28308 w 105781"/>
                <a:gd name="connsiteY11" fmla="*/ 62575 h 116583"/>
                <a:gd name="connsiteX12" fmla="*/ 31908 w 105781"/>
                <a:gd name="connsiteY12" fmla="*/ 75860 h 116583"/>
                <a:gd name="connsiteX13" fmla="*/ 39358 w 105781"/>
                <a:gd name="connsiteY13" fmla="*/ 85296 h 116583"/>
                <a:gd name="connsiteX14" fmla="*/ 49663 w 105781"/>
                <a:gd name="connsiteY14" fmla="*/ 91131 h 116583"/>
                <a:gd name="connsiteX15" fmla="*/ 61830 w 105781"/>
                <a:gd name="connsiteY15" fmla="*/ 93117 h 116583"/>
                <a:gd name="connsiteX16" fmla="*/ 75736 w 105781"/>
                <a:gd name="connsiteY16" fmla="*/ 90758 h 116583"/>
                <a:gd name="connsiteX17" fmla="*/ 85916 w 105781"/>
                <a:gd name="connsiteY17" fmla="*/ 85916 h 116583"/>
                <a:gd name="connsiteX18" fmla="*/ 92993 w 105781"/>
                <a:gd name="connsiteY18" fmla="*/ 84551 h 116583"/>
                <a:gd name="connsiteX19" fmla="*/ 98084 w 105781"/>
                <a:gd name="connsiteY19" fmla="*/ 88896 h 116583"/>
                <a:gd name="connsiteX20" fmla="*/ 100691 w 105781"/>
                <a:gd name="connsiteY20" fmla="*/ 93242 h 116583"/>
                <a:gd name="connsiteX21" fmla="*/ 97587 w 105781"/>
                <a:gd name="connsiteY21" fmla="*/ 105409 h 116583"/>
                <a:gd name="connsiteX22" fmla="*/ 82564 w 105781"/>
                <a:gd name="connsiteY22" fmla="*/ 112734 h 116583"/>
                <a:gd name="connsiteX23" fmla="*/ 59843 w 105781"/>
                <a:gd name="connsiteY23" fmla="*/ 116583 h 116583"/>
                <a:gd name="connsiteX24" fmla="*/ 35012 w 105781"/>
                <a:gd name="connsiteY24" fmla="*/ 111865 h 116583"/>
                <a:gd name="connsiteX25" fmla="*/ 16140 w 105781"/>
                <a:gd name="connsiteY25" fmla="*/ 99201 h 116583"/>
                <a:gd name="connsiteX26" fmla="*/ 4221 w 105781"/>
                <a:gd name="connsiteY26" fmla="*/ 80702 h 116583"/>
                <a:gd name="connsiteX27" fmla="*/ 124 w 105781"/>
                <a:gd name="connsiteY27" fmla="*/ 58354 h 116583"/>
                <a:gd name="connsiteX28" fmla="*/ 78343 w 105781"/>
                <a:gd name="connsiteY28" fmla="*/ 45690 h 116583"/>
                <a:gd name="connsiteX29" fmla="*/ 71638 w 105781"/>
                <a:gd name="connsiteY29" fmla="*/ 27439 h 116583"/>
                <a:gd name="connsiteX30" fmla="*/ 55870 w 105781"/>
                <a:gd name="connsiteY30" fmla="*/ 20982 h 116583"/>
                <a:gd name="connsiteX31" fmla="*/ 38116 w 105781"/>
                <a:gd name="connsiteY31" fmla="*/ 27687 h 116583"/>
                <a:gd name="connsiteX32" fmla="*/ 29053 w 105781"/>
                <a:gd name="connsiteY32" fmla="*/ 45565 h 116583"/>
                <a:gd name="connsiteX33" fmla="*/ 78343 w 105781"/>
                <a:gd name="connsiteY33" fmla="*/ 45565 h 11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5781" h="116583">
                  <a:moveTo>
                    <a:pt x="0" y="58354"/>
                  </a:moveTo>
                  <a:cubicBezTo>
                    <a:pt x="0" y="49787"/>
                    <a:pt x="1366" y="41965"/>
                    <a:pt x="4097" y="34764"/>
                  </a:cubicBezTo>
                  <a:cubicBezTo>
                    <a:pt x="6829" y="27687"/>
                    <a:pt x="10677" y="21479"/>
                    <a:pt x="15644" y="16264"/>
                  </a:cubicBezTo>
                  <a:cubicBezTo>
                    <a:pt x="20610" y="11050"/>
                    <a:pt x="26570" y="7077"/>
                    <a:pt x="33522" y="4221"/>
                  </a:cubicBezTo>
                  <a:cubicBezTo>
                    <a:pt x="40475" y="1366"/>
                    <a:pt x="48173" y="0"/>
                    <a:pt x="56491" y="0"/>
                  </a:cubicBezTo>
                  <a:cubicBezTo>
                    <a:pt x="64313" y="0"/>
                    <a:pt x="71390" y="1366"/>
                    <a:pt x="77598" y="4097"/>
                  </a:cubicBezTo>
                  <a:cubicBezTo>
                    <a:pt x="83806" y="6829"/>
                    <a:pt x="88896" y="10429"/>
                    <a:pt x="93117" y="15147"/>
                  </a:cubicBezTo>
                  <a:cubicBezTo>
                    <a:pt x="97215" y="19865"/>
                    <a:pt x="100443" y="25452"/>
                    <a:pt x="102553" y="31908"/>
                  </a:cubicBezTo>
                  <a:cubicBezTo>
                    <a:pt x="104664" y="38364"/>
                    <a:pt x="105781" y="45565"/>
                    <a:pt x="105781" y="53139"/>
                  </a:cubicBezTo>
                  <a:cubicBezTo>
                    <a:pt x="105781" y="55622"/>
                    <a:pt x="104912" y="57857"/>
                    <a:pt x="103050" y="59719"/>
                  </a:cubicBezTo>
                  <a:cubicBezTo>
                    <a:pt x="101188" y="61582"/>
                    <a:pt x="98953" y="62575"/>
                    <a:pt x="96221" y="62575"/>
                  </a:cubicBezTo>
                  <a:lnTo>
                    <a:pt x="28308" y="62575"/>
                  </a:lnTo>
                  <a:cubicBezTo>
                    <a:pt x="28804" y="67665"/>
                    <a:pt x="29922" y="72135"/>
                    <a:pt x="31908" y="75860"/>
                  </a:cubicBezTo>
                  <a:cubicBezTo>
                    <a:pt x="33895" y="79584"/>
                    <a:pt x="36378" y="82812"/>
                    <a:pt x="39358" y="85296"/>
                  </a:cubicBezTo>
                  <a:cubicBezTo>
                    <a:pt x="42337" y="87779"/>
                    <a:pt x="45814" y="89765"/>
                    <a:pt x="49663" y="91131"/>
                  </a:cubicBezTo>
                  <a:cubicBezTo>
                    <a:pt x="53511" y="92497"/>
                    <a:pt x="57609" y="93117"/>
                    <a:pt x="61830" y="93117"/>
                  </a:cubicBezTo>
                  <a:cubicBezTo>
                    <a:pt x="66920" y="93117"/>
                    <a:pt x="71514" y="92373"/>
                    <a:pt x="75736" y="90758"/>
                  </a:cubicBezTo>
                  <a:cubicBezTo>
                    <a:pt x="79957" y="89144"/>
                    <a:pt x="83309" y="87530"/>
                    <a:pt x="85916" y="85916"/>
                  </a:cubicBezTo>
                  <a:cubicBezTo>
                    <a:pt x="88648" y="84551"/>
                    <a:pt x="91007" y="84178"/>
                    <a:pt x="92993" y="84551"/>
                  </a:cubicBezTo>
                  <a:cubicBezTo>
                    <a:pt x="94980" y="84923"/>
                    <a:pt x="96718" y="86413"/>
                    <a:pt x="98084" y="88896"/>
                  </a:cubicBezTo>
                  <a:lnTo>
                    <a:pt x="100691" y="93242"/>
                  </a:lnTo>
                  <a:cubicBezTo>
                    <a:pt x="103422" y="98456"/>
                    <a:pt x="102429" y="102553"/>
                    <a:pt x="97587" y="105409"/>
                  </a:cubicBezTo>
                  <a:cubicBezTo>
                    <a:pt x="93987" y="107768"/>
                    <a:pt x="88896" y="110127"/>
                    <a:pt x="82564" y="112734"/>
                  </a:cubicBezTo>
                  <a:cubicBezTo>
                    <a:pt x="76232" y="115342"/>
                    <a:pt x="68659" y="116583"/>
                    <a:pt x="59843" y="116583"/>
                  </a:cubicBezTo>
                  <a:cubicBezTo>
                    <a:pt x="50656" y="116583"/>
                    <a:pt x="42337" y="114969"/>
                    <a:pt x="35012" y="111865"/>
                  </a:cubicBezTo>
                  <a:cubicBezTo>
                    <a:pt x="27687" y="108761"/>
                    <a:pt x="21355" y="104540"/>
                    <a:pt x="16140" y="99201"/>
                  </a:cubicBezTo>
                  <a:cubicBezTo>
                    <a:pt x="10926" y="93862"/>
                    <a:pt x="6953" y="87655"/>
                    <a:pt x="4221" y="80702"/>
                  </a:cubicBezTo>
                  <a:cubicBezTo>
                    <a:pt x="1490" y="73749"/>
                    <a:pt x="124" y="66175"/>
                    <a:pt x="124" y="58354"/>
                  </a:cubicBezTo>
                  <a:close/>
                  <a:moveTo>
                    <a:pt x="78343" y="45690"/>
                  </a:moveTo>
                  <a:cubicBezTo>
                    <a:pt x="78095" y="37868"/>
                    <a:pt x="75860" y="31784"/>
                    <a:pt x="71638" y="27439"/>
                  </a:cubicBezTo>
                  <a:cubicBezTo>
                    <a:pt x="67417" y="23093"/>
                    <a:pt x="62202" y="20982"/>
                    <a:pt x="55870" y="20982"/>
                  </a:cubicBezTo>
                  <a:cubicBezTo>
                    <a:pt x="48794" y="20982"/>
                    <a:pt x="42834" y="23217"/>
                    <a:pt x="38116" y="27687"/>
                  </a:cubicBezTo>
                  <a:cubicBezTo>
                    <a:pt x="33398" y="32157"/>
                    <a:pt x="30418" y="38116"/>
                    <a:pt x="29053" y="45565"/>
                  </a:cubicBezTo>
                  <a:lnTo>
                    <a:pt x="78343" y="45565"/>
                  </a:lnTo>
                  <a:close/>
                </a:path>
              </a:pathLst>
            </a:custGeom>
            <a:solidFill>
              <a:srgbClr val="231F20"/>
            </a:solidFill>
            <a:ln w="12377"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8032684-463D-8721-82E7-9B802F34F77E}"/>
                </a:ext>
              </a:extLst>
            </p:cNvPr>
            <p:cNvSpPr/>
            <p:nvPr/>
          </p:nvSpPr>
          <p:spPr>
            <a:xfrm>
              <a:off x="9832242" y="1177378"/>
              <a:ext cx="110375" cy="157554"/>
            </a:xfrm>
            <a:custGeom>
              <a:avLst/>
              <a:gdLst>
                <a:gd name="connsiteX0" fmla="*/ 124 w 110375"/>
                <a:gd name="connsiteY0" fmla="*/ 99325 h 157554"/>
                <a:gd name="connsiteX1" fmla="*/ 3849 w 110375"/>
                <a:gd name="connsiteY1" fmla="*/ 75363 h 157554"/>
                <a:gd name="connsiteX2" fmla="*/ 14278 w 110375"/>
                <a:gd name="connsiteY2" fmla="*/ 56988 h 157554"/>
                <a:gd name="connsiteX3" fmla="*/ 30170 w 110375"/>
                <a:gd name="connsiteY3" fmla="*/ 45193 h 157554"/>
                <a:gd name="connsiteX4" fmla="*/ 50408 w 110375"/>
                <a:gd name="connsiteY4" fmla="*/ 41096 h 157554"/>
                <a:gd name="connsiteX5" fmla="*/ 65803 w 110375"/>
                <a:gd name="connsiteY5" fmla="*/ 43579 h 157554"/>
                <a:gd name="connsiteX6" fmla="*/ 75736 w 110375"/>
                <a:gd name="connsiteY6" fmla="*/ 49166 h 157554"/>
                <a:gd name="connsiteX7" fmla="*/ 82937 w 110375"/>
                <a:gd name="connsiteY7" fmla="*/ 56988 h 157554"/>
                <a:gd name="connsiteX8" fmla="*/ 83433 w 110375"/>
                <a:gd name="connsiteY8" fmla="*/ 56988 h 157554"/>
                <a:gd name="connsiteX9" fmla="*/ 83185 w 110375"/>
                <a:gd name="connsiteY9" fmla="*/ 55250 h 157554"/>
                <a:gd name="connsiteX10" fmla="*/ 82937 w 110375"/>
                <a:gd name="connsiteY10" fmla="*/ 53139 h 157554"/>
                <a:gd name="connsiteX11" fmla="*/ 82937 w 110375"/>
                <a:gd name="connsiteY11" fmla="*/ 9188 h 157554"/>
                <a:gd name="connsiteX12" fmla="*/ 91876 w 110375"/>
                <a:gd name="connsiteY12" fmla="*/ 0 h 157554"/>
                <a:gd name="connsiteX13" fmla="*/ 101436 w 110375"/>
                <a:gd name="connsiteY13" fmla="*/ 0 h 157554"/>
                <a:gd name="connsiteX14" fmla="*/ 110375 w 110375"/>
                <a:gd name="connsiteY14" fmla="*/ 9188 h 157554"/>
                <a:gd name="connsiteX15" fmla="*/ 110375 w 110375"/>
                <a:gd name="connsiteY15" fmla="*/ 145760 h 157554"/>
                <a:gd name="connsiteX16" fmla="*/ 101436 w 110375"/>
                <a:gd name="connsiteY16" fmla="*/ 154947 h 157554"/>
                <a:gd name="connsiteX17" fmla="*/ 93366 w 110375"/>
                <a:gd name="connsiteY17" fmla="*/ 154947 h 157554"/>
                <a:gd name="connsiteX18" fmla="*/ 84426 w 110375"/>
                <a:gd name="connsiteY18" fmla="*/ 146629 h 157554"/>
                <a:gd name="connsiteX19" fmla="*/ 84426 w 110375"/>
                <a:gd name="connsiteY19" fmla="*/ 142284 h 157554"/>
                <a:gd name="connsiteX20" fmla="*/ 84675 w 110375"/>
                <a:gd name="connsiteY20" fmla="*/ 139428 h 157554"/>
                <a:gd name="connsiteX21" fmla="*/ 84923 w 110375"/>
                <a:gd name="connsiteY21" fmla="*/ 138311 h 157554"/>
                <a:gd name="connsiteX22" fmla="*/ 84426 w 110375"/>
                <a:gd name="connsiteY22" fmla="*/ 138311 h 157554"/>
                <a:gd name="connsiteX23" fmla="*/ 76605 w 110375"/>
                <a:gd name="connsiteY23" fmla="*/ 147871 h 157554"/>
                <a:gd name="connsiteX24" fmla="*/ 65803 w 110375"/>
                <a:gd name="connsiteY24" fmla="*/ 154575 h 157554"/>
                <a:gd name="connsiteX25" fmla="*/ 49538 w 110375"/>
                <a:gd name="connsiteY25" fmla="*/ 157555 h 157554"/>
                <a:gd name="connsiteX26" fmla="*/ 29053 w 110375"/>
                <a:gd name="connsiteY26" fmla="*/ 153333 h 157554"/>
                <a:gd name="connsiteX27" fmla="*/ 13409 w 110375"/>
                <a:gd name="connsiteY27" fmla="*/ 141414 h 157554"/>
                <a:gd name="connsiteX28" fmla="*/ 3476 w 110375"/>
                <a:gd name="connsiteY28" fmla="*/ 122915 h 157554"/>
                <a:gd name="connsiteX29" fmla="*/ 0 w 110375"/>
                <a:gd name="connsiteY29" fmla="*/ 99201 h 157554"/>
                <a:gd name="connsiteX30" fmla="*/ 28059 w 110375"/>
                <a:gd name="connsiteY30" fmla="*/ 99325 h 157554"/>
                <a:gd name="connsiteX31" fmla="*/ 35757 w 110375"/>
                <a:gd name="connsiteY31" fmla="*/ 124653 h 157554"/>
                <a:gd name="connsiteX32" fmla="*/ 55870 w 110375"/>
                <a:gd name="connsiteY32" fmla="*/ 134089 h 157554"/>
                <a:gd name="connsiteX33" fmla="*/ 66300 w 110375"/>
                <a:gd name="connsiteY33" fmla="*/ 131978 h 157554"/>
                <a:gd name="connsiteX34" fmla="*/ 75239 w 110375"/>
                <a:gd name="connsiteY34" fmla="*/ 125647 h 157554"/>
                <a:gd name="connsiteX35" fmla="*/ 81447 w 110375"/>
                <a:gd name="connsiteY35" fmla="*/ 114721 h 157554"/>
                <a:gd name="connsiteX36" fmla="*/ 83682 w 110375"/>
                <a:gd name="connsiteY36" fmla="*/ 98953 h 157554"/>
                <a:gd name="connsiteX37" fmla="*/ 81943 w 110375"/>
                <a:gd name="connsiteY37" fmla="*/ 86289 h 157554"/>
                <a:gd name="connsiteX38" fmla="*/ 76853 w 110375"/>
                <a:gd name="connsiteY38" fmla="*/ 75363 h 157554"/>
                <a:gd name="connsiteX39" fmla="*/ 68286 w 110375"/>
                <a:gd name="connsiteY39" fmla="*/ 67665 h 157554"/>
                <a:gd name="connsiteX40" fmla="*/ 56119 w 110375"/>
                <a:gd name="connsiteY40" fmla="*/ 64686 h 157554"/>
                <a:gd name="connsiteX41" fmla="*/ 45441 w 110375"/>
                <a:gd name="connsiteY41" fmla="*/ 66920 h 157554"/>
                <a:gd name="connsiteX42" fmla="*/ 36626 w 110375"/>
                <a:gd name="connsiteY42" fmla="*/ 73501 h 157554"/>
                <a:gd name="connsiteX43" fmla="*/ 30543 w 110375"/>
                <a:gd name="connsiteY43" fmla="*/ 84302 h 157554"/>
                <a:gd name="connsiteX44" fmla="*/ 28308 w 110375"/>
                <a:gd name="connsiteY44" fmla="*/ 98953 h 157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0375" h="157554">
                  <a:moveTo>
                    <a:pt x="124" y="99325"/>
                  </a:moveTo>
                  <a:cubicBezTo>
                    <a:pt x="124" y="90510"/>
                    <a:pt x="1366" y="82440"/>
                    <a:pt x="3849" y="75363"/>
                  </a:cubicBezTo>
                  <a:cubicBezTo>
                    <a:pt x="6332" y="68286"/>
                    <a:pt x="9808" y="62078"/>
                    <a:pt x="14278" y="56988"/>
                  </a:cubicBezTo>
                  <a:cubicBezTo>
                    <a:pt x="18748" y="51897"/>
                    <a:pt x="24086" y="47924"/>
                    <a:pt x="30170" y="45193"/>
                  </a:cubicBezTo>
                  <a:cubicBezTo>
                    <a:pt x="36254" y="42462"/>
                    <a:pt x="43082" y="41096"/>
                    <a:pt x="50408" y="41096"/>
                  </a:cubicBezTo>
                  <a:cubicBezTo>
                    <a:pt x="56491" y="41096"/>
                    <a:pt x="61706" y="41965"/>
                    <a:pt x="65803" y="43579"/>
                  </a:cubicBezTo>
                  <a:cubicBezTo>
                    <a:pt x="69900" y="45193"/>
                    <a:pt x="73252" y="47055"/>
                    <a:pt x="75736" y="49166"/>
                  </a:cubicBezTo>
                  <a:cubicBezTo>
                    <a:pt x="78591" y="51525"/>
                    <a:pt x="81074" y="54132"/>
                    <a:pt x="82937" y="56988"/>
                  </a:cubicBezTo>
                  <a:lnTo>
                    <a:pt x="83433" y="56988"/>
                  </a:lnTo>
                  <a:cubicBezTo>
                    <a:pt x="83433" y="56988"/>
                    <a:pt x="83185" y="55870"/>
                    <a:pt x="83185" y="55250"/>
                  </a:cubicBezTo>
                  <a:cubicBezTo>
                    <a:pt x="83061" y="54629"/>
                    <a:pt x="82937" y="54008"/>
                    <a:pt x="82937" y="53139"/>
                  </a:cubicBezTo>
                  <a:lnTo>
                    <a:pt x="82937" y="9188"/>
                  </a:lnTo>
                  <a:cubicBezTo>
                    <a:pt x="82937" y="3104"/>
                    <a:pt x="85916" y="0"/>
                    <a:pt x="91876" y="0"/>
                  </a:cubicBezTo>
                  <a:lnTo>
                    <a:pt x="101436" y="0"/>
                  </a:lnTo>
                  <a:cubicBezTo>
                    <a:pt x="107395" y="0"/>
                    <a:pt x="110375" y="3104"/>
                    <a:pt x="110375" y="9188"/>
                  </a:cubicBezTo>
                  <a:lnTo>
                    <a:pt x="110375" y="145760"/>
                  </a:lnTo>
                  <a:cubicBezTo>
                    <a:pt x="110375" y="151844"/>
                    <a:pt x="107395" y="154947"/>
                    <a:pt x="101436" y="154947"/>
                  </a:cubicBezTo>
                  <a:lnTo>
                    <a:pt x="93366" y="154947"/>
                  </a:lnTo>
                  <a:cubicBezTo>
                    <a:pt x="87406" y="154947"/>
                    <a:pt x="84426" y="152216"/>
                    <a:pt x="84426" y="146629"/>
                  </a:cubicBezTo>
                  <a:lnTo>
                    <a:pt x="84426" y="142284"/>
                  </a:lnTo>
                  <a:cubicBezTo>
                    <a:pt x="84426" y="140794"/>
                    <a:pt x="84426" y="139925"/>
                    <a:pt x="84675" y="139428"/>
                  </a:cubicBezTo>
                  <a:cubicBezTo>
                    <a:pt x="84675" y="138931"/>
                    <a:pt x="84675" y="138683"/>
                    <a:pt x="84923" y="138311"/>
                  </a:cubicBezTo>
                  <a:lnTo>
                    <a:pt x="84426" y="138311"/>
                  </a:lnTo>
                  <a:cubicBezTo>
                    <a:pt x="82440" y="141911"/>
                    <a:pt x="79709" y="145139"/>
                    <a:pt x="76605" y="147871"/>
                  </a:cubicBezTo>
                  <a:cubicBezTo>
                    <a:pt x="73873" y="150354"/>
                    <a:pt x="70273" y="152588"/>
                    <a:pt x="65803" y="154575"/>
                  </a:cubicBezTo>
                  <a:cubicBezTo>
                    <a:pt x="61333" y="156561"/>
                    <a:pt x="55995" y="157555"/>
                    <a:pt x="49538" y="157555"/>
                  </a:cubicBezTo>
                  <a:cubicBezTo>
                    <a:pt x="41965" y="157555"/>
                    <a:pt x="35136" y="156189"/>
                    <a:pt x="29053" y="153333"/>
                  </a:cubicBezTo>
                  <a:cubicBezTo>
                    <a:pt x="22969" y="150478"/>
                    <a:pt x="17754" y="146505"/>
                    <a:pt x="13409" y="141414"/>
                  </a:cubicBezTo>
                  <a:cubicBezTo>
                    <a:pt x="9063" y="136324"/>
                    <a:pt x="5835" y="130116"/>
                    <a:pt x="3476" y="122915"/>
                  </a:cubicBezTo>
                  <a:cubicBezTo>
                    <a:pt x="1117" y="115714"/>
                    <a:pt x="0" y="107768"/>
                    <a:pt x="0" y="99201"/>
                  </a:cubicBezTo>
                  <a:close/>
                  <a:moveTo>
                    <a:pt x="28059" y="99325"/>
                  </a:moveTo>
                  <a:cubicBezTo>
                    <a:pt x="28059" y="109879"/>
                    <a:pt x="30667" y="118321"/>
                    <a:pt x="35757" y="124653"/>
                  </a:cubicBezTo>
                  <a:cubicBezTo>
                    <a:pt x="40847" y="130985"/>
                    <a:pt x="47552" y="134089"/>
                    <a:pt x="55870" y="134089"/>
                  </a:cubicBezTo>
                  <a:cubicBezTo>
                    <a:pt x="59471" y="134089"/>
                    <a:pt x="62947" y="133344"/>
                    <a:pt x="66300" y="131978"/>
                  </a:cubicBezTo>
                  <a:cubicBezTo>
                    <a:pt x="69652" y="130613"/>
                    <a:pt x="72632" y="128502"/>
                    <a:pt x="75239" y="125647"/>
                  </a:cubicBezTo>
                  <a:cubicBezTo>
                    <a:pt x="77846" y="122791"/>
                    <a:pt x="79957" y="119190"/>
                    <a:pt x="81447" y="114721"/>
                  </a:cubicBezTo>
                  <a:cubicBezTo>
                    <a:pt x="82937" y="110251"/>
                    <a:pt x="83682" y="105037"/>
                    <a:pt x="83682" y="98953"/>
                  </a:cubicBezTo>
                  <a:cubicBezTo>
                    <a:pt x="83682" y="94607"/>
                    <a:pt x="83061" y="90386"/>
                    <a:pt x="81943" y="86289"/>
                  </a:cubicBezTo>
                  <a:cubicBezTo>
                    <a:pt x="80826" y="82192"/>
                    <a:pt x="79088" y="78591"/>
                    <a:pt x="76853" y="75363"/>
                  </a:cubicBezTo>
                  <a:cubicBezTo>
                    <a:pt x="74618" y="72135"/>
                    <a:pt x="71763" y="69652"/>
                    <a:pt x="68286" y="67665"/>
                  </a:cubicBezTo>
                  <a:cubicBezTo>
                    <a:pt x="64810" y="65679"/>
                    <a:pt x="60713" y="64686"/>
                    <a:pt x="56119" y="64686"/>
                  </a:cubicBezTo>
                  <a:cubicBezTo>
                    <a:pt x="52394" y="64686"/>
                    <a:pt x="48794" y="65431"/>
                    <a:pt x="45441" y="66920"/>
                  </a:cubicBezTo>
                  <a:cubicBezTo>
                    <a:pt x="42089" y="68410"/>
                    <a:pt x="39109" y="70645"/>
                    <a:pt x="36626" y="73501"/>
                  </a:cubicBezTo>
                  <a:cubicBezTo>
                    <a:pt x="34143" y="76356"/>
                    <a:pt x="32032" y="79957"/>
                    <a:pt x="30543" y="84302"/>
                  </a:cubicBezTo>
                  <a:cubicBezTo>
                    <a:pt x="29053" y="88648"/>
                    <a:pt x="28308" y="93490"/>
                    <a:pt x="28308" y="98953"/>
                  </a:cubicBezTo>
                  <a:close/>
                </a:path>
              </a:pathLst>
            </a:custGeom>
            <a:solidFill>
              <a:srgbClr val="231F20"/>
            </a:solidFill>
            <a:ln w="12377"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7C7ACE7-145C-6D40-ECAC-E4AEF2FDFCA3}"/>
                </a:ext>
              </a:extLst>
            </p:cNvPr>
            <p:cNvSpPr/>
            <p:nvPr/>
          </p:nvSpPr>
          <p:spPr>
            <a:xfrm>
              <a:off x="10016366" y="1190662"/>
              <a:ext cx="69651" cy="142780"/>
            </a:xfrm>
            <a:custGeom>
              <a:avLst/>
              <a:gdLst>
                <a:gd name="connsiteX0" fmla="*/ 14775 w 69651"/>
                <a:gd name="connsiteY0" fmla="*/ 54008 h 142780"/>
                <a:gd name="connsiteX1" fmla="*/ 8939 w 69651"/>
                <a:gd name="connsiteY1" fmla="*/ 54008 h 142780"/>
                <a:gd name="connsiteX2" fmla="*/ 0 w 69651"/>
                <a:gd name="connsiteY2" fmla="*/ 44821 h 142780"/>
                <a:gd name="connsiteX3" fmla="*/ 0 w 69651"/>
                <a:gd name="connsiteY3" fmla="*/ 41096 h 142780"/>
                <a:gd name="connsiteX4" fmla="*/ 9188 w 69651"/>
                <a:gd name="connsiteY4" fmla="*/ 31908 h 142780"/>
                <a:gd name="connsiteX5" fmla="*/ 15520 w 69651"/>
                <a:gd name="connsiteY5" fmla="*/ 31908 h 142780"/>
                <a:gd name="connsiteX6" fmla="*/ 15520 w 69651"/>
                <a:gd name="connsiteY6" fmla="*/ 9188 h 142780"/>
                <a:gd name="connsiteX7" fmla="*/ 24707 w 69651"/>
                <a:gd name="connsiteY7" fmla="*/ 0 h 142780"/>
                <a:gd name="connsiteX8" fmla="*/ 33398 w 69651"/>
                <a:gd name="connsiteY8" fmla="*/ 0 h 142780"/>
                <a:gd name="connsiteX9" fmla="*/ 42586 w 69651"/>
                <a:gd name="connsiteY9" fmla="*/ 9188 h 142780"/>
                <a:gd name="connsiteX10" fmla="*/ 42586 w 69651"/>
                <a:gd name="connsiteY10" fmla="*/ 31908 h 142780"/>
                <a:gd name="connsiteX11" fmla="*/ 58726 w 69651"/>
                <a:gd name="connsiteY11" fmla="*/ 31908 h 142780"/>
                <a:gd name="connsiteX12" fmla="*/ 67914 w 69651"/>
                <a:gd name="connsiteY12" fmla="*/ 41096 h 142780"/>
                <a:gd name="connsiteX13" fmla="*/ 67914 w 69651"/>
                <a:gd name="connsiteY13" fmla="*/ 44821 h 142780"/>
                <a:gd name="connsiteX14" fmla="*/ 58974 w 69651"/>
                <a:gd name="connsiteY14" fmla="*/ 54008 h 142780"/>
                <a:gd name="connsiteX15" fmla="*/ 42586 w 69651"/>
                <a:gd name="connsiteY15" fmla="*/ 54008 h 142780"/>
                <a:gd name="connsiteX16" fmla="*/ 42586 w 69651"/>
                <a:gd name="connsiteY16" fmla="*/ 97215 h 142780"/>
                <a:gd name="connsiteX17" fmla="*/ 44324 w 69651"/>
                <a:gd name="connsiteY17" fmla="*/ 107395 h 142780"/>
                <a:gd name="connsiteX18" fmla="*/ 48669 w 69651"/>
                <a:gd name="connsiteY18" fmla="*/ 113479 h 142780"/>
                <a:gd name="connsiteX19" fmla="*/ 54505 w 69651"/>
                <a:gd name="connsiteY19" fmla="*/ 116707 h 142780"/>
                <a:gd name="connsiteX20" fmla="*/ 60464 w 69651"/>
                <a:gd name="connsiteY20" fmla="*/ 117949 h 142780"/>
                <a:gd name="connsiteX21" fmla="*/ 67541 w 69651"/>
                <a:gd name="connsiteY21" fmla="*/ 120308 h 142780"/>
                <a:gd name="connsiteX22" fmla="*/ 69652 w 69651"/>
                <a:gd name="connsiteY22" fmla="*/ 126888 h 142780"/>
                <a:gd name="connsiteX23" fmla="*/ 69652 w 69651"/>
                <a:gd name="connsiteY23" fmla="*/ 133593 h 142780"/>
                <a:gd name="connsiteX24" fmla="*/ 66796 w 69651"/>
                <a:gd name="connsiteY24" fmla="*/ 140669 h 142780"/>
                <a:gd name="connsiteX25" fmla="*/ 58229 w 69651"/>
                <a:gd name="connsiteY25" fmla="*/ 142780 h 142780"/>
                <a:gd name="connsiteX26" fmla="*/ 43082 w 69651"/>
                <a:gd name="connsiteY26" fmla="*/ 140545 h 142780"/>
                <a:gd name="connsiteX27" fmla="*/ 29177 w 69651"/>
                <a:gd name="connsiteY27" fmla="*/ 133593 h 142780"/>
                <a:gd name="connsiteX28" fmla="*/ 18872 w 69651"/>
                <a:gd name="connsiteY28" fmla="*/ 121053 h 142780"/>
                <a:gd name="connsiteX29" fmla="*/ 14775 w 69651"/>
                <a:gd name="connsiteY29" fmla="*/ 101933 h 142780"/>
                <a:gd name="connsiteX30" fmla="*/ 14775 w 69651"/>
                <a:gd name="connsiteY30" fmla="*/ 53884 h 14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9651" h="142780">
                  <a:moveTo>
                    <a:pt x="14775" y="54008"/>
                  </a:moveTo>
                  <a:lnTo>
                    <a:pt x="8939" y="54008"/>
                  </a:lnTo>
                  <a:cubicBezTo>
                    <a:pt x="2980" y="54008"/>
                    <a:pt x="0" y="50904"/>
                    <a:pt x="0" y="44821"/>
                  </a:cubicBezTo>
                  <a:lnTo>
                    <a:pt x="0" y="41096"/>
                  </a:lnTo>
                  <a:cubicBezTo>
                    <a:pt x="0" y="35012"/>
                    <a:pt x="3104" y="31908"/>
                    <a:pt x="9188" y="31908"/>
                  </a:cubicBezTo>
                  <a:lnTo>
                    <a:pt x="15520" y="31908"/>
                  </a:lnTo>
                  <a:lnTo>
                    <a:pt x="15520" y="9188"/>
                  </a:lnTo>
                  <a:cubicBezTo>
                    <a:pt x="15520" y="3104"/>
                    <a:pt x="18623" y="0"/>
                    <a:pt x="24707" y="0"/>
                  </a:cubicBezTo>
                  <a:lnTo>
                    <a:pt x="33398" y="0"/>
                  </a:lnTo>
                  <a:cubicBezTo>
                    <a:pt x="39482" y="0"/>
                    <a:pt x="42586" y="3104"/>
                    <a:pt x="42586" y="9188"/>
                  </a:cubicBezTo>
                  <a:lnTo>
                    <a:pt x="42586" y="31908"/>
                  </a:lnTo>
                  <a:lnTo>
                    <a:pt x="58726" y="31908"/>
                  </a:lnTo>
                  <a:cubicBezTo>
                    <a:pt x="64810" y="31908"/>
                    <a:pt x="67914" y="35012"/>
                    <a:pt x="67914" y="41096"/>
                  </a:cubicBezTo>
                  <a:lnTo>
                    <a:pt x="67914" y="44821"/>
                  </a:lnTo>
                  <a:cubicBezTo>
                    <a:pt x="67914" y="50904"/>
                    <a:pt x="64934" y="54008"/>
                    <a:pt x="58974" y="54008"/>
                  </a:cubicBezTo>
                  <a:lnTo>
                    <a:pt x="42586" y="54008"/>
                  </a:lnTo>
                  <a:lnTo>
                    <a:pt x="42586" y="97215"/>
                  </a:lnTo>
                  <a:cubicBezTo>
                    <a:pt x="42586" y="101436"/>
                    <a:pt x="43206" y="104788"/>
                    <a:pt x="44324" y="107395"/>
                  </a:cubicBezTo>
                  <a:cubicBezTo>
                    <a:pt x="45441" y="110003"/>
                    <a:pt x="46931" y="111989"/>
                    <a:pt x="48669" y="113479"/>
                  </a:cubicBezTo>
                  <a:cubicBezTo>
                    <a:pt x="50408" y="114969"/>
                    <a:pt x="52394" y="116086"/>
                    <a:pt x="54505" y="116707"/>
                  </a:cubicBezTo>
                  <a:cubicBezTo>
                    <a:pt x="56615" y="117328"/>
                    <a:pt x="58602" y="117701"/>
                    <a:pt x="60464" y="117949"/>
                  </a:cubicBezTo>
                  <a:cubicBezTo>
                    <a:pt x="63816" y="118197"/>
                    <a:pt x="66175" y="119066"/>
                    <a:pt x="67541" y="120308"/>
                  </a:cubicBezTo>
                  <a:cubicBezTo>
                    <a:pt x="68907" y="121549"/>
                    <a:pt x="69652" y="123784"/>
                    <a:pt x="69652" y="126888"/>
                  </a:cubicBezTo>
                  <a:lnTo>
                    <a:pt x="69652" y="133593"/>
                  </a:lnTo>
                  <a:cubicBezTo>
                    <a:pt x="69652" y="136945"/>
                    <a:pt x="68659" y="139304"/>
                    <a:pt x="66796" y="140669"/>
                  </a:cubicBezTo>
                  <a:cubicBezTo>
                    <a:pt x="64934" y="142035"/>
                    <a:pt x="62078" y="142780"/>
                    <a:pt x="58229" y="142780"/>
                  </a:cubicBezTo>
                  <a:cubicBezTo>
                    <a:pt x="53263" y="142780"/>
                    <a:pt x="48173" y="142035"/>
                    <a:pt x="43082" y="140545"/>
                  </a:cubicBezTo>
                  <a:cubicBezTo>
                    <a:pt x="37992" y="139055"/>
                    <a:pt x="33274" y="136821"/>
                    <a:pt x="29177" y="133593"/>
                  </a:cubicBezTo>
                  <a:cubicBezTo>
                    <a:pt x="25080" y="130364"/>
                    <a:pt x="21603" y="126267"/>
                    <a:pt x="18872" y="121053"/>
                  </a:cubicBezTo>
                  <a:cubicBezTo>
                    <a:pt x="16140" y="115838"/>
                    <a:pt x="14775" y="109506"/>
                    <a:pt x="14775" y="101933"/>
                  </a:cubicBezTo>
                  <a:lnTo>
                    <a:pt x="14775" y="53884"/>
                  </a:lnTo>
                  <a:close/>
                </a:path>
              </a:pathLst>
            </a:custGeom>
            <a:solidFill>
              <a:srgbClr val="231F20"/>
            </a:solidFill>
            <a:ln w="12377"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40B782C-8431-D955-C933-8A83581B106B}"/>
                </a:ext>
              </a:extLst>
            </p:cNvPr>
            <p:cNvSpPr/>
            <p:nvPr/>
          </p:nvSpPr>
          <p:spPr>
            <a:xfrm>
              <a:off x="10096447" y="1218349"/>
              <a:ext cx="122418" cy="116707"/>
            </a:xfrm>
            <a:custGeom>
              <a:avLst/>
              <a:gdLst>
                <a:gd name="connsiteX0" fmla="*/ 0 w 122418"/>
                <a:gd name="connsiteY0" fmla="*/ 58354 h 116707"/>
                <a:gd name="connsiteX1" fmla="*/ 4842 w 122418"/>
                <a:gd name="connsiteY1" fmla="*/ 34888 h 116707"/>
                <a:gd name="connsiteX2" fmla="*/ 17879 w 122418"/>
                <a:gd name="connsiteY2" fmla="*/ 16389 h 116707"/>
                <a:gd name="connsiteX3" fmla="*/ 37247 w 122418"/>
                <a:gd name="connsiteY3" fmla="*/ 4345 h 116707"/>
                <a:gd name="connsiteX4" fmla="*/ 61085 w 122418"/>
                <a:gd name="connsiteY4" fmla="*/ 0 h 116707"/>
                <a:gd name="connsiteX5" fmla="*/ 84923 w 122418"/>
                <a:gd name="connsiteY5" fmla="*/ 4345 h 116707"/>
                <a:gd name="connsiteX6" fmla="*/ 104416 w 122418"/>
                <a:gd name="connsiteY6" fmla="*/ 16389 h 116707"/>
                <a:gd name="connsiteX7" fmla="*/ 117576 w 122418"/>
                <a:gd name="connsiteY7" fmla="*/ 34888 h 116707"/>
                <a:gd name="connsiteX8" fmla="*/ 122418 w 122418"/>
                <a:gd name="connsiteY8" fmla="*/ 58354 h 116707"/>
                <a:gd name="connsiteX9" fmla="*/ 117576 w 122418"/>
                <a:gd name="connsiteY9" fmla="*/ 81943 h 116707"/>
                <a:gd name="connsiteX10" fmla="*/ 104416 w 122418"/>
                <a:gd name="connsiteY10" fmla="*/ 100443 h 116707"/>
                <a:gd name="connsiteX11" fmla="*/ 84923 w 122418"/>
                <a:gd name="connsiteY11" fmla="*/ 112486 h 116707"/>
                <a:gd name="connsiteX12" fmla="*/ 61085 w 122418"/>
                <a:gd name="connsiteY12" fmla="*/ 116707 h 116707"/>
                <a:gd name="connsiteX13" fmla="*/ 37247 w 122418"/>
                <a:gd name="connsiteY13" fmla="*/ 112486 h 116707"/>
                <a:gd name="connsiteX14" fmla="*/ 17879 w 122418"/>
                <a:gd name="connsiteY14" fmla="*/ 100443 h 116707"/>
                <a:gd name="connsiteX15" fmla="*/ 4842 w 122418"/>
                <a:gd name="connsiteY15" fmla="*/ 81943 h 116707"/>
                <a:gd name="connsiteX16" fmla="*/ 0 w 122418"/>
                <a:gd name="connsiteY16" fmla="*/ 58354 h 116707"/>
                <a:gd name="connsiteX17" fmla="*/ 28184 w 122418"/>
                <a:gd name="connsiteY17" fmla="*/ 58354 h 116707"/>
                <a:gd name="connsiteX18" fmla="*/ 30791 w 122418"/>
                <a:gd name="connsiteY18" fmla="*/ 72507 h 116707"/>
                <a:gd name="connsiteX19" fmla="*/ 37868 w 122418"/>
                <a:gd name="connsiteY19" fmla="*/ 83433 h 116707"/>
                <a:gd name="connsiteX20" fmla="*/ 48297 w 122418"/>
                <a:gd name="connsiteY20" fmla="*/ 90510 h 116707"/>
                <a:gd name="connsiteX21" fmla="*/ 61085 w 122418"/>
                <a:gd name="connsiteY21" fmla="*/ 92993 h 116707"/>
                <a:gd name="connsiteX22" fmla="*/ 73873 w 122418"/>
                <a:gd name="connsiteY22" fmla="*/ 90510 h 116707"/>
                <a:gd name="connsiteX23" fmla="*/ 84427 w 122418"/>
                <a:gd name="connsiteY23" fmla="*/ 83433 h 116707"/>
                <a:gd name="connsiteX24" fmla="*/ 91628 w 122418"/>
                <a:gd name="connsiteY24" fmla="*/ 72507 h 116707"/>
                <a:gd name="connsiteX25" fmla="*/ 94235 w 122418"/>
                <a:gd name="connsiteY25" fmla="*/ 58354 h 116707"/>
                <a:gd name="connsiteX26" fmla="*/ 91628 w 122418"/>
                <a:gd name="connsiteY26" fmla="*/ 44324 h 116707"/>
                <a:gd name="connsiteX27" fmla="*/ 84427 w 122418"/>
                <a:gd name="connsiteY27" fmla="*/ 33274 h 116707"/>
                <a:gd name="connsiteX28" fmla="*/ 73873 w 122418"/>
                <a:gd name="connsiteY28" fmla="*/ 26197 h 116707"/>
                <a:gd name="connsiteX29" fmla="*/ 61085 w 122418"/>
                <a:gd name="connsiteY29" fmla="*/ 23714 h 116707"/>
                <a:gd name="connsiteX30" fmla="*/ 48297 w 122418"/>
                <a:gd name="connsiteY30" fmla="*/ 26197 h 116707"/>
                <a:gd name="connsiteX31" fmla="*/ 37868 w 122418"/>
                <a:gd name="connsiteY31" fmla="*/ 33274 h 116707"/>
                <a:gd name="connsiteX32" fmla="*/ 30791 w 122418"/>
                <a:gd name="connsiteY32" fmla="*/ 44324 h 116707"/>
                <a:gd name="connsiteX33" fmla="*/ 28184 w 122418"/>
                <a:gd name="connsiteY33" fmla="*/ 58354 h 11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2418" h="116707">
                  <a:moveTo>
                    <a:pt x="0" y="58354"/>
                  </a:moveTo>
                  <a:cubicBezTo>
                    <a:pt x="0" y="49911"/>
                    <a:pt x="1614" y="42089"/>
                    <a:pt x="4842" y="34888"/>
                  </a:cubicBezTo>
                  <a:cubicBezTo>
                    <a:pt x="8070" y="27687"/>
                    <a:pt x="12416" y="21603"/>
                    <a:pt x="17879" y="16389"/>
                  </a:cubicBezTo>
                  <a:cubicBezTo>
                    <a:pt x="23466" y="11298"/>
                    <a:pt x="29922" y="7325"/>
                    <a:pt x="37247" y="4345"/>
                  </a:cubicBezTo>
                  <a:cubicBezTo>
                    <a:pt x="44696" y="1490"/>
                    <a:pt x="52642" y="0"/>
                    <a:pt x="61085" y="0"/>
                  </a:cubicBezTo>
                  <a:cubicBezTo>
                    <a:pt x="69528" y="0"/>
                    <a:pt x="77474" y="1490"/>
                    <a:pt x="84923" y="4345"/>
                  </a:cubicBezTo>
                  <a:cubicBezTo>
                    <a:pt x="92373" y="7325"/>
                    <a:pt x="98829" y="11298"/>
                    <a:pt x="104416" y="16389"/>
                  </a:cubicBezTo>
                  <a:cubicBezTo>
                    <a:pt x="110003" y="21479"/>
                    <a:pt x="114472" y="27687"/>
                    <a:pt x="117576" y="34888"/>
                  </a:cubicBezTo>
                  <a:cubicBezTo>
                    <a:pt x="120680" y="42089"/>
                    <a:pt x="122418" y="49911"/>
                    <a:pt x="122418" y="58354"/>
                  </a:cubicBezTo>
                  <a:cubicBezTo>
                    <a:pt x="122418" y="66796"/>
                    <a:pt x="120804" y="74742"/>
                    <a:pt x="117576" y="81943"/>
                  </a:cubicBezTo>
                  <a:cubicBezTo>
                    <a:pt x="114348" y="89144"/>
                    <a:pt x="110003" y="95228"/>
                    <a:pt x="104416" y="100443"/>
                  </a:cubicBezTo>
                  <a:cubicBezTo>
                    <a:pt x="98829" y="105657"/>
                    <a:pt x="92248" y="109630"/>
                    <a:pt x="84923" y="112486"/>
                  </a:cubicBezTo>
                  <a:cubicBezTo>
                    <a:pt x="77598" y="115342"/>
                    <a:pt x="69528" y="116707"/>
                    <a:pt x="61085" y="116707"/>
                  </a:cubicBezTo>
                  <a:cubicBezTo>
                    <a:pt x="52642" y="116707"/>
                    <a:pt x="44696" y="115342"/>
                    <a:pt x="37247" y="112486"/>
                  </a:cubicBezTo>
                  <a:cubicBezTo>
                    <a:pt x="29798" y="109630"/>
                    <a:pt x="23341" y="105657"/>
                    <a:pt x="17879" y="100443"/>
                  </a:cubicBezTo>
                  <a:cubicBezTo>
                    <a:pt x="12416" y="95228"/>
                    <a:pt x="7946" y="89144"/>
                    <a:pt x="4842" y="81943"/>
                  </a:cubicBezTo>
                  <a:cubicBezTo>
                    <a:pt x="1738" y="74742"/>
                    <a:pt x="0" y="66920"/>
                    <a:pt x="0" y="58354"/>
                  </a:cubicBezTo>
                  <a:close/>
                  <a:moveTo>
                    <a:pt x="28184" y="58354"/>
                  </a:moveTo>
                  <a:cubicBezTo>
                    <a:pt x="28184" y="63568"/>
                    <a:pt x="29053" y="68286"/>
                    <a:pt x="30791" y="72507"/>
                  </a:cubicBezTo>
                  <a:cubicBezTo>
                    <a:pt x="32529" y="76729"/>
                    <a:pt x="34888" y="80329"/>
                    <a:pt x="37868" y="83433"/>
                  </a:cubicBezTo>
                  <a:cubicBezTo>
                    <a:pt x="40848" y="86537"/>
                    <a:pt x="44324" y="88896"/>
                    <a:pt x="48297" y="90510"/>
                  </a:cubicBezTo>
                  <a:cubicBezTo>
                    <a:pt x="52270" y="92124"/>
                    <a:pt x="56615" y="92993"/>
                    <a:pt x="61085" y="92993"/>
                  </a:cubicBezTo>
                  <a:cubicBezTo>
                    <a:pt x="65555" y="92993"/>
                    <a:pt x="69900" y="92124"/>
                    <a:pt x="73873" y="90510"/>
                  </a:cubicBezTo>
                  <a:cubicBezTo>
                    <a:pt x="77846" y="88896"/>
                    <a:pt x="81447" y="86413"/>
                    <a:pt x="84427" y="83433"/>
                  </a:cubicBezTo>
                  <a:cubicBezTo>
                    <a:pt x="87406" y="80453"/>
                    <a:pt x="89889" y="76729"/>
                    <a:pt x="91628" y="72507"/>
                  </a:cubicBezTo>
                  <a:cubicBezTo>
                    <a:pt x="93366" y="68286"/>
                    <a:pt x="94235" y="63568"/>
                    <a:pt x="94235" y="58354"/>
                  </a:cubicBezTo>
                  <a:cubicBezTo>
                    <a:pt x="94235" y="53139"/>
                    <a:pt x="93366" y="48545"/>
                    <a:pt x="91628" y="44324"/>
                  </a:cubicBezTo>
                  <a:cubicBezTo>
                    <a:pt x="89889" y="40103"/>
                    <a:pt x="87530" y="36378"/>
                    <a:pt x="84427" y="33274"/>
                  </a:cubicBezTo>
                  <a:cubicBezTo>
                    <a:pt x="81323" y="30170"/>
                    <a:pt x="77846" y="27811"/>
                    <a:pt x="73873" y="26197"/>
                  </a:cubicBezTo>
                  <a:cubicBezTo>
                    <a:pt x="69900" y="24583"/>
                    <a:pt x="65555" y="23714"/>
                    <a:pt x="61085" y="23714"/>
                  </a:cubicBezTo>
                  <a:cubicBezTo>
                    <a:pt x="56615" y="23714"/>
                    <a:pt x="52270" y="24583"/>
                    <a:pt x="48297" y="26197"/>
                  </a:cubicBezTo>
                  <a:cubicBezTo>
                    <a:pt x="44324" y="27811"/>
                    <a:pt x="40848" y="30294"/>
                    <a:pt x="37868" y="33274"/>
                  </a:cubicBezTo>
                  <a:cubicBezTo>
                    <a:pt x="34888" y="36254"/>
                    <a:pt x="32529" y="39978"/>
                    <a:pt x="30791" y="44324"/>
                  </a:cubicBezTo>
                  <a:cubicBezTo>
                    <a:pt x="29053" y="48669"/>
                    <a:pt x="28184" y="53263"/>
                    <a:pt x="28184" y="58354"/>
                  </a:cubicBezTo>
                  <a:close/>
                </a:path>
              </a:pathLst>
            </a:custGeom>
            <a:solidFill>
              <a:srgbClr val="231F20"/>
            </a:solidFill>
            <a:ln w="12377"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2D41A84-9AFF-60EF-91B9-5ED0B00F020C}"/>
                </a:ext>
              </a:extLst>
            </p:cNvPr>
            <p:cNvSpPr/>
            <p:nvPr/>
          </p:nvSpPr>
          <p:spPr>
            <a:xfrm>
              <a:off x="10286904" y="1218349"/>
              <a:ext cx="105781" cy="116583"/>
            </a:xfrm>
            <a:custGeom>
              <a:avLst/>
              <a:gdLst>
                <a:gd name="connsiteX0" fmla="*/ 0 w 105781"/>
                <a:gd name="connsiteY0" fmla="*/ 58354 h 116583"/>
                <a:gd name="connsiteX1" fmla="*/ 4097 w 105781"/>
                <a:gd name="connsiteY1" fmla="*/ 34764 h 116583"/>
                <a:gd name="connsiteX2" fmla="*/ 15644 w 105781"/>
                <a:gd name="connsiteY2" fmla="*/ 16264 h 116583"/>
                <a:gd name="connsiteX3" fmla="*/ 33522 w 105781"/>
                <a:gd name="connsiteY3" fmla="*/ 4221 h 116583"/>
                <a:gd name="connsiteX4" fmla="*/ 56491 w 105781"/>
                <a:gd name="connsiteY4" fmla="*/ 0 h 116583"/>
                <a:gd name="connsiteX5" fmla="*/ 77598 w 105781"/>
                <a:gd name="connsiteY5" fmla="*/ 4097 h 116583"/>
                <a:gd name="connsiteX6" fmla="*/ 93117 w 105781"/>
                <a:gd name="connsiteY6" fmla="*/ 15147 h 116583"/>
                <a:gd name="connsiteX7" fmla="*/ 102553 w 105781"/>
                <a:gd name="connsiteY7" fmla="*/ 31908 h 116583"/>
                <a:gd name="connsiteX8" fmla="*/ 105781 w 105781"/>
                <a:gd name="connsiteY8" fmla="*/ 53139 h 116583"/>
                <a:gd name="connsiteX9" fmla="*/ 103050 w 105781"/>
                <a:gd name="connsiteY9" fmla="*/ 59719 h 116583"/>
                <a:gd name="connsiteX10" fmla="*/ 96221 w 105781"/>
                <a:gd name="connsiteY10" fmla="*/ 62575 h 116583"/>
                <a:gd name="connsiteX11" fmla="*/ 28308 w 105781"/>
                <a:gd name="connsiteY11" fmla="*/ 62575 h 116583"/>
                <a:gd name="connsiteX12" fmla="*/ 31908 w 105781"/>
                <a:gd name="connsiteY12" fmla="*/ 75860 h 116583"/>
                <a:gd name="connsiteX13" fmla="*/ 39358 w 105781"/>
                <a:gd name="connsiteY13" fmla="*/ 85296 h 116583"/>
                <a:gd name="connsiteX14" fmla="*/ 49663 w 105781"/>
                <a:gd name="connsiteY14" fmla="*/ 91131 h 116583"/>
                <a:gd name="connsiteX15" fmla="*/ 61830 w 105781"/>
                <a:gd name="connsiteY15" fmla="*/ 93117 h 116583"/>
                <a:gd name="connsiteX16" fmla="*/ 75736 w 105781"/>
                <a:gd name="connsiteY16" fmla="*/ 90758 h 116583"/>
                <a:gd name="connsiteX17" fmla="*/ 85916 w 105781"/>
                <a:gd name="connsiteY17" fmla="*/ 85916 h 116583"/>
                <a:gd name="connsiteX18" fmla="*/ 92993 w 105781"/>
                <a:gd name="connsiteY18" fmla="*/ 84551 h 116583"/>
                <a:gd name="connsiteX19" fmla="*/ 98084 w 105781"/>
                <a:gd name="connsiteY19" fmla="*/ 88896 h 116583"/>
                <a:gd name="connsiteX20" fmla="*/ 100691 w 105781"/>
                <a:gd name="connsiteY20" fmla="*/ 93242 h 116583"/>
                <a:gd name="connsiteX21" fmla="*/ 97587 w 105781"/>
                <a:gd name="connsiteY21" fmla="*/ 105409 h 116583"/>
                <a:gd name="connsiteX22" fmla="*/ 82564 w 105781"/>
                <a:gd name="connsiteY22" fmla="*/ 112734 h 116583"/>
                <a:gd name="connsiteX23" fmla="*/ 59843 w 105781"/>
                <a:gd name="connsiteY23" fmla="*/ 116583 h 116583"/>
                <a:gd name="connsiteX24" fmla="*/ 35012 w 105781"/>
                <a:gd name="connsiteY24" fmla="*/ 111865 h 116583"/>
                <a:gd name="connsiteX25" fmla="*/ 16140 w 105781"/>
                <a:gd name="connsiteY25" fmla="*/ 99201 h 116583"/>
                <a:gd name="connsiteX26" fmla="*/ 4221 w 105781"/>
                <a:gd name="connsiteY26" fmla="*/ 80702 h 116583"/>
                <a:gd name="connsiteX27" fmla="*/ 124 w 105781"/>
                <a:gd name="connsiteY27" fmla="*/ 58354 h 116583"/>
                <a:gd name="connsiteX28" fmla="*/ 78343 w 105781"/>
                <a:gd name="connsiteY28" fmla="*/ 45690 h 116583"/>
                <a:gd name="connsiteX29" fmla="*/ 71638 w 105781"/>
                <a:gd name="connsiteY29" fmla="*/ 27439 h 116583"/>
                <a:gd name="connsiteX30" fmla="*/ 55870 w 105781"/>
                <a:gd name="connsiteY30" fmla="*/ 20982 h 116583"/>
                <a:gd name="connsiteX31" fmla="*/ 38116 w 105781"/>
                <a:gd name="connsiteY31" fmla="*/ 27687 h 116583"/>
                <a:gd name="connsiteX32" fmla="*/ 29053 w 105781"/>
                <a:gd name="connsiteY32" fmla="*/ 45565 h 116583"/>
                <a:gd name="connsiteX33" fmla="*/ 78343 w 105781"/>
                <a:gd name="connsiteY33" fmla="*/ 45565 h 11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5781" h="116583">
                  <a:moveTo>
                    <a:pt x="0" y="58354"/>
                  </a:moveTo>
                  <a:cubicBezTo>
                    <a:pt x="0" y="49787"/>
                    <a:pt x="1366" y="41965"/>
                    <a:pt x="4097" y="34764"/>
                  </a:cubicBezTo>
                  <a:cubicBezTo>
                    <a:pt x="6829" y="27687"/>
                    <a:pt x="10677" y="21479"/>
                    <a:pt x="15644" y="16264"/>
                  </a:cubicBezTo>
                  <a:cubicBezTo>
                    <a:pt x="20610" y="11050"/>
                    <a:pt x="26570" y="7077"/>
                    <a:pt x="33522" y="4221"/>
                  </a:cubicBezTo>
                  <a:cubicBezTo>
                    <a:pt x="40475" y="1366"/>
                    <a:pt x="48173" y="0"/>
                    <a:pt x="56491" y="0"/>
                  </a:cubicBezTo>
                  <a:cubicBezTo>
                    <a:pt x="64313" y="0"/>
                    <a:pt x="71390" y="1366"/>
                    <a:pt x="77598" y="4097"/>
                  </a:cubicBezTo>
                  <a:cubicBezTo>
                    <a:pt x="83806" y="6829"/>
                    <a:pt x="88896" y="10429"/>
                    <a:pt x="93117" y="15147"/>
                  </a:cubicBezTo>
                  <a:cubicBezTo>
                    <a:pt x="97215" y="19865"/>
                    <a:pt x="100443" y="25452"/>
                    <a:pt x="102553" y="31908"/>
                  </a:cubicBezTo>
                  <a:cubicBezTo>
                    <a:pt x="104664" y="38364"/>
                    <a:pt x="105781" y="45565"/>
                    <a:pt x="105781" y="53139"/>
                  </a:cubicBezTo>
                  <a:cubicBezTo>
                    <a:pt x="105781" y="55622"/>
                    <a:pt x="104912" y="57857"/>
                    <a:pt x="103050" y="59719"/>
                  </a:cubicBezTo>
                  <a:cubicBezTo>
                    <a:pt x="101188" y="61582"/>
                    <a:pt x="98953" y="62575"/>
                    <a:pt x="96221" y="62575"/>
                  </a:cubicBezTo>
                  <a:lnTo>
                    <a:pt x="28308" y="62575"/>
                  </a:lnTo>
                  <a:cubicBezTo>
                    <a:pt x="28804" y="67665"/>
                    <a:pt x="29922" y="72135"/>
                    <a:pt x="31908" y="75860"/>
                  </a:cubicBezTo>
                  <a:cubicBezTo>
                    <a:pt x="33895" y="79584"/>
                    <a:pt x="36378" y="82812"/>
                    <a:pt x="39358" y="85296"/>
                  </a:cubicBezTo>
                  <a:cubicBezTo>
                    <a:pt x="42337" y="87779"/>
                    <a:pt x="45814" y="89765"/>
                    <a:pt x="49663" y="91131"/>
                  </a:cubicBezTo>
                  <a:cubicBezTo>
                    <a:pt x="53512" y="92497"/>
                    <a:pt x="57609" y="93117"/>
                    <a:pt x="61830" y="93117"/>
                  </a:cubicBezTo>
                  <a:cubicBezTo>
                    <a:pt x="66921" y="93117"/>
                    <a:pt x="71514" y="92373"/>
                    <a:pt x="75736" y="90758"/>
                  </a:cubicBezTo>
                  <a:cubicBezTo>
                    <a:pt x="79957" y="89144"/>
                    <a:pt x="83309" y="87530"/>
                    <a:pt x="85916" y="85916"/>
                  </a:cubicBezTo>
                  <a:cubicBezTo>
                    <a:pt x="88648" y="84551"/>
                    <a:pt x="91007" y="84178"/>
                    <a:pt x="92993" y="84551"/>
                  </a:cubicBezTo>
                  <a:cubicBezTo>
                    <a:pt x="94980" y="84923"/>
                    <a:pt x="96718" y="86413"/>
                    <a:pt x="98084" y="88896"/>
                  </a:cubicBezTo>
                  <a:lnTo>
                    <a:pt x="100691" y="93242"/>
                  </a:lnTo>
                  <a:cubicBezTo>
                    <a:pt x="103422" y="98456"/>
                    <a:pt x="102429" y="102553"/>
                    <a:pt x="97587" y="105409"/>
                  </a:cubicBezTo>
                  <a:cubicBezTo>
                    <a:pt x="93987" y="107768"/>
                    <a:pt x="88896" y="110127"/>
                    <a:pt x="82564" y="112734"/>
                  </a:cubicBezTo>
                  <a:cubicBezTo>
                    <a:pt x="76232" y="115342"/>
                    <a:pt x="68659" y="116583"/>
                    <a:pt x="59843" y="116583"/>
                  </a:cubicBezTo>
                  <a:cubicBezTo>
                    <a:pt x="50656" y="116583"/>
                    <a:pt x="42337" y="114969"/>
                    <a:pt x="35012" y="111865"/>
                  </a:cubicBezTo>
                  <a:cubicBezTo>
                    <a:pt x="27687" y="108761"/>
                    <a:pt x="21355" y="104540"/>
                    <a:pt x="16140" y="99201"/>
                  </a:cubicBezTo>
                  <a:cubicBezTo>
                    <a:pt x="10926" y="93862"/>
                    <a:pt x="6953" y="87655"/>
                    <a:pt x="4221" y="80702"/>
                  </a:cubicBezTo>
                  <a:cubicBezTo>
                    <a:pt x="1490" y="73749"/>
                    <a:pt x="124" y="66175"/>
                    <a:pt x="124" y="58354"/>
                  </a:cubicBezTo>
                  <a:close/>
                  <a:moveTo>
                    <a:pt x="78343" y="45690"/>
                  </a:moveTo>
                  <a:cubicBezTo>
                    <a:pt x="78095" y="37868"/>
                    <a:pt x="75860" y="31784"/>
                    <a:pt x="71638" y="27439"/>
                  </a:cubicBezTo>
                  <a:cubicBezTo>
                    <a:pt x="67417" y="23093"/>
                    <a:pt x="62202" y="20982"/>
                    <a:pt x="55870" y="20982"/>
                  </a:cubicBezTo>
                  <a:cubicBezTo>
                    <a:pt x="48794" y="20982"/>
                    <a:pt x="42834" y="23217"/>
                    <a:pt x="38116" y="27687"/>
                  </a:cubicBezTo>
                  <a:cubicBezTo>
                    <a:pt x="33398" y="32157"/>
                    <a:pt x="30418" y="38116"/>
                    <a:pt x="29053" y="45565"/>
                  </a:cubicBezTo>
                  <a:lnTo>
                    <a:pt x="78343" y="45565"/>
                  </a:lnTo>
                  <a:close/>
                </a:path>
              </a:pathLst>
            </a:custGeom>
            <a:solidFill>
              <a:srgbClr val="231F20"/>
            </a:solidFill>
            <a:ln w="12377"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CD85CF2-25BC-0298-FA57-CC0464AFB06E}"/>
                </a:ext>
              </a:extLst>
            </p:cNvPr>
            <p:cNvSpPr/>
            <p:nvPr/>
          </p:nvSpPr>
          <p:spPr>
            <a:xfrm>
              <a:off x="10404356" y="1218722"/>
              <a:ext cx="97587" cy="116458"/>
            </a:xfrm>
            <a:custGeom>
              <a:avLst/>
              <a:gdLst>
                <a:gd name="connsiteX0" fmla="*/ 0 w 97587"/>
                <a:gd name="connsiteY0" fmla="*/ 82812 h 116458"/>
                <a:gd name="connsiteX1" fmla="*/ 3104 w 97587"/>
                <a:gd name="connsiteY1" fmla="*/ 68783 h 116458"/>
                <a:gd name="connsiteX2" fmla="*/ 11422 w 97587"/>
                <a:gd name="connsiteY2" fmla="*/ 58478 h 116458"/>
                <a:gd name="connsiteX3" fmla="*/ 23341 w 97587"/>
                <a:gd name="connsiteY3" fmla="*/ 51649 h 116458"/>
                <a:gd name="connsiteX4" fmla="*/ 37247 w 97587"/>
                <a:gd name="connsiteY4" fmla="*/ 47552 h 116458"/>
                <a:gd name="connsiteX5" fmla="*/ 51649 w 97587"/>
                <a:gd name="connsiteY5" fmla="*/ 45441 h 116458"/>
                <a:gd name="connsiteX6" fmla="*/ 65182 w 97587"/>
                <a:gd name="connsiteY6" fmla="*/ 44945 h 116458"/>
                <a:gd name="connsiteX7" fmla="*/ 69776 w 97587"/>
                <a:gd name="connsiteY7" fmla="*/ 44945 h 116458"/>
                <a:gd name="connsiteX8" fmla="*/ 69776 w 97587"/>
                <a:gd name="connsiteY8" fmla="*/ 42337 h 116458"/>
                <a:gd name="connsiteX9" fmla="*/ 63692 w 97587"/>
                <a:gd name="connsiteY9" fmla="*/ 27066 h 116458"/>
                <a:gd name="connsiteX10" fmla="*/ 49042 w 97587"/>
                <a:gd name="connsiteY10" fmla="*/ 22721 h 116458"/>
                <a:gd name="connsiteX11" fmla="*/ 36005 w 97587"/>
                <a:gd name="connsiteY11" fmla="*/ 24831 h 116458"/>
                <a:gd name="connsiteX12" fmla="*/ 25949 w 97587"/>
                <a:gd name="connsiteY12" fmla="*/ 29053 h 116458"/>
                <a:gd name="connsiteX13" fmla="*/ 13781 w 97587"/>
                <a:gd name="connsiteY13" fmla="*/ 25328 h 116458"/>
                <a:gd name="connsiteX14" fmla="*/ 11547 w 97587"/>
                <a:gd name="connsiteY14" fmla="*/ 21231 h 116458"/>
                <a:gd name="connsiteX15" fmla="*/ 15023 w 97587"/>
                <a:gd name="connsiteY15" fmla="*/ 9063 h 116458"/>
                <a:gd name="connsiteX16" fmla="*/ 29798 w 97587"/>
                <a:gd name="connsiteY16" fmla="*/ 3104 h 116458"/>
                <a:gd name="connsiteX17" fmla="*/ 51525 w 97587"/>
                <a:gd name="connsiteY17" fmla="*/ 0 h 116458"/>
                <a:gd name="connsiteX18" fmla="*/ 85420 w 97587"/>
                <a:gd name="connsiteY18" fmla="*/ 11547 h 116458"/>
                <a:gd name="connsiteX19" fmla="*/ 97587 w 97587"/>
                <a:gd name="connsiteY19" fmla="*/ 44324 h 116458"/>
                <a:gd name="connsiteX20" fmla="*/ 97587 w 97587"/>
                <a:gd name="connsiteY20" fmla="*/ 104788 h 116458"/>
                <a:gd name="connsiteX21" fmla="*/ 88399 w 97587"/>
                <a:gd name="connsiteY21" fmla="*/ 113976 h 116458"/>
                <a:gd name="connsiteX22" fmla="*/ 80950 w 97587"/>
                <a:gd name="connsiteY22" fmla="*/ 113976 h 116458"/>
                <a:gd name="connsiteX23" fmla="*/ 72011 w 97587"/>
                <a:gd name="connsiteY23" fmla="*/ 104788 h 116458"/>
                <a:gd name="connsiteX24" fmla="*/ 72011 w 97587"/>
                <a:gd name="connsiteY24" fmla="*/ 100443 h 116458"/>
                <a:gd name="connsiteX25" fmla="*/ 72259 w 97587"/>
                <a:gd name="connsiteY25" fmla="*/ 96966 h 116458"/>
                <a:gd name="connsiteX26" fmla="*/ 72507 w 97587"/>
                <a:gd name="connsiteY26" fmla="*/ 95601 h 116458"/>
                <a:gd name="connsiteX27" fmla="*/ 72011 w 97587"/>
                <a:gd name="connsiteY27" fmla="*/ 95601 h 116458"/>
                <a:gd name="connsiteX28" fmla="*/ 63692 w 97587"/>
                <a:gd name="connsiteY28" fmla="*/ 106030 h 116458"/>
                <a:gd name="connsiteX29" fmla="*/ 52767 w 97587"/>
                <a:gd name="connsiteY29" fmla="*/ 113231 h 116458"/>
                <a:gd name="connsiteX30" fmla="*/ 36999 w 97587"/>
                <a:gd name="connsiteY30" fmla="*/ 116459 h 116458"/>
                <a:gd name="connsiteX31" fmla="*/ 22721 w 97587"/>
                <a:gd name="connsiteY31" fmla="*/ 114100 h 116458"/>
                <a:gd name="connsiteX32" fmla="*/ 11050 w 97587"/>
                <a:gd name="connsiteY32" fmla="*/ 107395 h 116458"/>
                <a:gd name="connsiteX33" fmla="*/ 3104 w 97587"/>
                <a:gd name="connsiteY33" fmla="*/ 96966 h 116458"/>
                <a:gd name="connsiteX34" fmla="*/ 124 w 97587"/>
                <a:gd name="connsiteY34" fmla="*/ 83185 h 116458"/>
                <a:gd name="connsiteX35" fmla="*/ 27439 w 97587"/>
                <a:gd name="connsiteY35" fmla="*/ 80453 h 116458"/>
                <a:gd name="connsiteX36" fmla="*/ 31660 w 97587"/>
                <a:gd name="connsiteY36" fmla="*/ 90634 h 116458"/>
                <a:gd name="connsiteX37" fmla="*/ 44200 w 97587"/>
                <a:gd name="connsiteY37" fmla="*/ 95104 h 116458"/>
                <a:gd name="connsiteX38" fmla="*/ 54753 w 97587"/>
                <a:gd name="connsiteY38" fmla="*/ 92497 h 116458"/>
                <a:gd name="connsiteX39" fmla="*/ 62699 w 97587"/>
                <a:gd name="connsiteY39" fmla="*/ 85668 h 116458"/>
                <a:gd name="connsiteX40" fmla="*/ 67790 w 97587"/>
                <a:gd name="connsiteY40" fmla="*/ 76232 h 116458"/>
                <a:gd name="connsiteX41" fmla="*/ 69652 w 97587"/>
                <a:gd name="connsiteY41" fmla="*/ 65927 h 116458"/>
                <a:gd name="connsiteX42" fmla="*/ 69652 w 97587"/>
                <a:gd name="connsiteY42" fmla="*/ 61830 h 116458"/>
                <a:gd name="connsiteX43" fmla="*/ 65058 w 97587"/>
                <a:gd name="connsiteY43" fmla="*/ 61830 h 116458"/>
                <a:gd name="connsiteX44" fmla="*/ 53263 w 97587"/>
                <a:gd name="connsiteY44" fmla="*/ 62451 h 116458"/>
                <a:gd name="connsiteX45" fmla="*/ 40972 w 97587"/>
                <a:gd name="connsiteY45" fmla="*/ 65058 h 116458"/>
                <a:gd name="connsiteX46" fmla="*/ 31287 w 97587"/>
                <a:gd name="connsiteY46" fmla="*/ 70769 h 116458"/>
                <a:gd name="connsiteX47" fmla="*/ 27314 w 97587"/>
                <a:gd name="connsiteY47" fmla="*/ 80578 h 11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587" h="116458">
                  <a:moveTo>
                    <a:pt x="0" y="82812"/>
                  </a:moveTo>
                  <a:cubicBezTo>
                    <a:pt x="0" y="77474"/>
                    <a:pt x="993" y="72756"/>
                    <a:pt x="3104" y="68783"/>
                  </a:cubicBezTo>
                  <a:cubicBezTo>
                    <a:pt x="5215" y="64810"/>
                    <a:pt x="7946" y="61333"/>
                    <a:pt x="11422" y="58478"/>
                  </a:cubicBezTo>
                  <a:cubicBezTo>
                    <a:pt x="14899" y="55622"/>
                    <a:pt x="18872" y="53387"/>
                    <a:pt x="23341" y="51649"/>
                  </a:cubicBezTo>
                  <a:cubicBezTo>
                    <a:pt x="27811" y="49911"/>
                    <a:pt x="32405" y="48545"/>
                    <a:pt x="37247" y="47552"/>
                  </a:cubicBezTo>
                  <a:cubicBezTo>
                    <a:pt x="42089" y="46559"/>
                    <a:pt x="46807" y="45814"/>
                    <a:pt x="51649" y="45441"/>
                  </a:cubicBezTo>
                  <a:cubicBezTo>
                    <a:pt x="56491" y="45069"/>
                    <a:pt x="60961" y="44945"/>
                    <a:pt x="65182" y="44945"/>
                  </a:cubicBezTo>
                  <a:lnTo>
                    <a:pt x="69776" y="44945"/>
                  </a:lnTo>
                  <a:lnTo>
                    <a:pt x="69776" y="42337"/>
                  </a:lnTo>
                  <a:cubicBezTo>
                    <a:pt x="69776" y="35012"/>
                    <a:pt x="67790" y="29922"/>
                    <a:pt x="63692" y="27066"/>
                  </a:cubicBezTo>
                  <a:cubicBezTo>
                    <a:pt x="59595" y="24211"/>
                    <a:pt x="54753" y="22721"/>
                    <a:pt x="49042" y="22721"/>
                  </a:cubicBezTo>
                  <a:cubicBezTo>
                    <a:pt x="44324" y="22721"/>
                    <a:pt x="39978" y="23466"/>
                    <a:pt x="36005" y="24831"/>
                  </a:cubicBezTo>
                  <a:cubicBezTo>
                    <a:pt x="32032" y="26197"/>
                    <a:pt x="28556" y="27687"/>
                    <a:pt x="25949" y="29053"/>
                  </a:cubicBezTo>
                  <a:cubicBezTo>
                    <a:pt x="20237" y="31536"/>
                    <a:pt x="16140" y="30294"/>
                    <a:pt x="13781" y="25328"/>
                  </a:cubicBezTo>
                  <a:lnTo>
                    <a:pt x="11547" y="21231"/>
                  </a:lnTo>
                  <a:cubicBezTo>
                    <a:pt x="8815" y="15892"/>
                    <a:pt x="9932" y="11795"/>
                    <a:pt x="15023" y="9063"/>
                  </a:cubicBezTo>
                  <a:cubicBezTo>
                    <a:pt x="18623" y="7201"/>
                    <a:pt x="23590" y="5215"/>
                    <a:pt x="29798" y="3104"/>
                  </a:cubicBezTo>
                  <a:cubicBezTo>
                    <a:pt x="36005" y="993"/>
                    <a:pt x="43206" y="0"/>
                    <a:pt x="51525" y="0"/>
                  </a:cubicBezTo>
                  <a:cubicBezTo>
                    <a:pt x="66051" y="0"/>
                    <a:pt x="77350" y="3849"/>
                    <a:pt x="85420" y="11547"/>
                  </a:cubicBezTo>
                  <a:cubicBezTo>
                    <a:pt x="93490" y="19244"/>
                    <a:pt x="97587" y="30170"/>
                    <a:pt x="97587" y="44324"/>
                  </a:cubicBezTo>
                  <a:lnTo>
                    <a:pt x="97587" y="104788"/>
                  </a:lnTo>
                  <a:cubicBezTo>
                    <a:pt x="97587" y="110872"/>
                    <a:pt x="94483" y="113976"/>
                    <a:pt x="88399" y="113976"/>
                  </a:cubicBezTo>
                  <a:lnTo>
                    <a:pt x="80950" y="113976"/>
                  </a:lnTo>
                  <a:cubicBezTo>
                    <a:pt x="74991" y="113976"/>
                    <a:pt x="72011" y="110872"/>
                    <a:pt x="72011" y="104788"/>
                  </a:cubicBezTo>
                  <a:lnTo>
                    <a:pt x="72011" y="100443"/>
                  </a:lnTo>
                  <a:cubicBezTo>
                    <a:pt x="72011" y="98705"/>
                    <a:pt x="72011" y="97587"/>
                    <a:pt x="72259" y="96966"/>
                  </a:cubicBezTo>
                  <a:cubicBezTo>
                    <a:pt x="72259" y="96346"/>
                    <a:pt x="72259" y="95973"/>
                    <a:pt x="72507" y="95601"/>
                  </a:cubicBezTo>
                  <a:lnTo>
                    <a:pt x="72011" y="95601"/>
                  </a:lnTo>
                  <a:cubicBezTo>
                    <a:pt x="69776" y="99574"/>
                    <a:pt x="67044" y="103050"/>
                    <a:pt x="63692" y="106030"/>
                  </a:cubicBezTo>
                  <a:cubicBezTo>
                    <a:pt x="60837" y="108637"/>
                    <a:pt x="57112" y="110996"/>
                    <a:pt x="52767" y="113231"/>
                  </a:cubicBezTo>
                  <a:cubicBezTo>
                    <a:pt x="48421" y="115466"/>
                    <a:pt x="43206" y="116459"/>
                    <a:pt x="36999" y="116459"/>
                  </a:cubicBezTo>
                  <a:cubicBezTo>
                    <a:pt x="31908" y="116459"/>
                    <a:pt x="27190" y="115714"/>
                    <a:pt x="22721" y="114100"/>
                  </a:cubicBezTo>
                  <a:cubicBezTo>
                    <a:pt x="18251" y="112486"/>
                    <a:pt x="14402" y="110251"/>
                    <a:pt x="11050" y="107395"/>
                  </a:cubicBezTo>
                  <a:cubicBezTo>
                    <a:pt x="7698" y="104540"/>
                    <a:pt x="5090" y="100939"/>
                    <a:pt x="3104" y="96966"/>
                  </a:cubicBezTo>
                  <a:cubicBezTo>
                    <a:pt x="1117" y="92993"/>
                    <a:pt x="124" y="88275"/>
                    <a:pt x="124" y="83185"/>
                  </a:cubicBezTo>
                  <a:close/>
                  <a:moveTo>
                    <a:pt x="27439" y="80453"/>
                  </a:moveTo>
                  <a:cubicBezTo>
                    <a:pt x="27439" y="84178"/>
                    <a:pt x="28804" y="87655"/>
                    <a:pt x="31660" y="90634"/>
                  </a:cubicBezTo>
                  <a:cubicBezTo>
                    <a:pt x="34516" y="93614"/>
                    <a:pt x="38737" y="95104"/>
                    <a:pt x="44200" y="95104"/>
                  </a:cubicBezTo>
                  <a:cubicBezTo>
                    <a:pt x="48173" y="95104"/>
                    <a:pt x="51649" y="94235"/>
                    <a:pt x="54753" y="92497"/>
                  </a:cubicBezTo>
                  <a:cubicBezTo>
                    <a:pt x="57857" y="90758"/>
                    <a:pt x="60588" y="88399"/>
                    <a:pt x="62699" y="85668"/>
                  </a:cubicBezTo>
                  <a:cubicBezTo>
                    <a:pt x="64810" y="82937"/>
                    <a:pt x="66548" y="79709"/>
                    <a:pt x="67790" y="76232"/>
                  </a:cubicBezTo>
                  <a:cubicBezTo>
                    <a:pt x="69031" y="72756"/>
                    <a:pt x="69652" y="69279"/>
                    <a:pt x="69652" y="65927"/>
                  </a:cubicBezTo>
                  <a:lnTo>
                    <a:pt x="69652" y="61830"/>
                  </a:lnTo>
                  <a:lnTo>
                    <a:pt x="65058" y="61830"/>
                  </a:lnTo>
                  <a:cubicBezTo>
                    <a:pt x="61582" y="61830"/>
                    <a:pt x="57609" y="62078"/>
                    <a:pt x="53263" y="62451"/>
                  </a:cubicBezTo>
                  <a:cubicBezTo>
                    <a:pt x="48918" y="62823"/>
                    <a:pt x="44820" y="63816"/>
                    <a:pt x="40972" y="65058"/>
                  </a:cubicBezTo>
                  <a:cubicBezTo>
                    <a:pt x="37123" y="66300"/>
                    <a:pt x="33895" y="68286"/>
                    <a:pt x="31287" y="70769"/>
                  </a:cubicBezTo>
                  <a:cubicBezTo>
                    <a:pt x="28680" y="73252"/>
                    <a:pt x="27314" y="76480"/>
                    <a:pt x="27314" y="80578"/>
                  </a:cubicBezTo>
                  <a:close/>
                </a:path>
              </a:pathLst>
            </a:custGeom>
            <a:solidFill>
              <a:srgbClr val="231F20"/>
            </a:solidFill>
            <a:ln w="12377"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7D4F407-800B-332A-CA20-9EC9ABAFF782}"/>
                </a:ext>
              </a:extLst>
            </p:cNvPr>
            <p:cNvSpPr/>
            <p:nvPr/>
          </p:nvSpPr>
          <p:spPr>
            <a:xfrm>
              <a:off x="10520442" y="1218473"/>
              <a:ext cx="104155" cy="116458"/>
            </a:xfrm>
            <a:custGeom>
              <a:avLst/>
              <a:gdLst>
                <a:gd name="connsiteX0" fmla="*/ 0 w 104155"/>
                <a:gd name="connsiteY0" fmla="*/ 58229 h 116458"/>
                <a:gd name="connsiteX1" fmla="*/ 4221 w 104155"/>
                <a:gd name="connsiteY1" fmla="*/ 35881 h 116458"/>
                <a:gd name="connsiteX2" fmla="*/ 16389 w 104155"/>
                <a:gd name="connsiteY2" fmla="*/ 17382 h 116458"/>
                <a:gd name="connsiteX3" fmla="*/ 35509 w 104155"/>
                <a:gd name="connsiteY3" fmla="*/ 4718 h 116458"/>
                <a:gd name="connsiteX4" fmla="*/ 60464 w 104155"/>
                <a:gd name="connsiteY4" fmla="*/ 0 h 116458"/>
                <a:gd name="connsiteX5" fmla="*/ 82937 w 104155"/>
                <a:gd name="connsiteY5" fmla="*/ 3849 h 116458"/>
                <a:gd name="connsiteX6" fmla="*/ 96842 w 104155"/>
                <a:gd name="connsiteY6" fmla="*/ 11174 h 116458"/>
                <a:gd name="connsiteX7" fmla="*/ 100691 w 104155"/>
                <a:gd name="connsiteY7" fmla="*/ 16761 h 116458"/>
                <a:gd name="connsiteX8" fmla="*/ 98580 w 104155"/>
                <a:gd name="connsiteY8" fmla="*/ 23590 h 116458"/>
                <a:gd name="connsiteX9" fmla="*/ 95725 w 104155"/>
                <a:gd name="connsiteY9" fmla="*/ 27935 h 116458"/>
                <a:gd name="connsiteX10" fmla="*/ 90386 w 104155"/>
                <a:gd name="connsiteY10" fmla="*/ 32032 h 116458"/>
                <a:gd name="connsiteX11" fmla="*/ 83557 w 104155"/>
                <a:gd name="connsiteY11" fmla="*/ 30418 h 116458"/>
                <a:gd name="connsiteX12" fmla="*/ 74618 w 104155"/>
                <a:gd name="connsiteY12" fmla="*/ 25825 h 116458"/>
                <a:gd name="connsiteX13" fmla="*/ 61954 w 104155"/>
                <a:gd name="connsiteY13" fmla="*/ 23590 h 116458"/>
                <a:gd name="connsiteX14" fmla="*/ 48049 w 104155"/>
                <a:gd name="connsiteY14" fmla="*/ 26321 h 116458"/>
                <a:gd name="connsiteX15" fmla="*/ 37371 w 104155"/>
                <a:gd name="connsiteY15" fmla="*/ 33771 h 116458"/>
                <a:gd name="connsiteX16" fmla="*/ 30667 w 104155"/>
                <a:gd name="connsiteY16" fmla="*/ 44696 h 116458"/>
                <a:gd name="connsiteX17" fmla="*/ 28308 w 104155"/>
                <a:gd name="connsiteY17" fmla="*/ 58105 h 116458"/>
                <a:gd name="connsiteX18" fmla="*/ 30667 w 104155"/>
                <a:gd name="connsiteY18" fmla="*/ 71390 h 116458"/>
                <a:gd name="connsiteX19" fmla="*/ 37495 w 104155"/>
                <a:gd name="connsiteY19" fmla="*/ 82564 h 116458"/>
                <a:gd name="connsiteX20" fmla="*/ 48421 w 104155"/>
                <a:gd name="connsiteY20" fmla="*/ 90262 h 116458"/>
                <a:gd name="connsiteX21" fmla="*/ 62947 w 104155"/>
                <a:gd name="connsiteY21" fmla="*/ 93117 h 116458"/>
                <a:gd name="connsiteX22" fmla="*/ 77598 w 104155"/>
                <a:gd name="connsiteY22" fmla="*/ 90262 h 116458"/>
                <a:gd name="connsiteX23" fmla="*/ 87903 w 104155"/>
                <a:gd name="connsiteY23" fmla="*/ 84551 h 116458"/>
                <a:gd name="connsiteX24" fmla="*/ 100319 w 104155"/>
                <a:gd name="connsiteY24" fmla="*/ 87406 h 116458"/>
                <a:gd name="connsiteX25" fmla="*/ 102553 w 104155"/>
                <a:gd name="connsiteY25" fmla="*/ 91503 h 116458"/>
                <a:gd name="connsiteX26" fmla="*/ 100194 w 104155"/>
                <a:gd name="connsiteY26" fmla="*/ 103671 h 116458"/>
                <a:gd name="connsiteX27" fmla="*/ 93862 w 104155"/>
                <a:gd name="connsiteY27" fmla="*/ 107768 h 116458"/>
                <a:gd name="connsiteX28" fmla="*/ 85171 w 104155"/>
                <a:gd name="connsiteY28" fmla="*/ 111865 h 116458"/>
                <a:gd name="connsiteX29" fmla="*/ 73997 w 104155"/>
                <a:gd name="connsiteY29" fmla="*/ 115093 h 116458"/>
                <a:gd name="connsiteX30" fmla="*/ 60713 w 104155"/>
                <a:gd name="connsiteY30" fmla="*/ 116459 h 116458"/>
                <a:gd name="connsiteX31" fmla="*/ 35757 w 104155"/>
                <a:gd name="connsiteY31" fmla="*/ 111865 h 116458"/>
                <a:gd name="connsiteX32" fmla="*/ 16637 w 104155"/>
                <a:gd name="connsiteY32" fmla="*/ 99449 h 116458"/>
                <a:gd name="connsiteX33" fmla="*/ 4470 w 104155"/>
                <a:gd name="connsiteY33" fmla="*/ 80950 h 116458"/>
                <a:gd name="connsiteX34" fmla="*/ 248 w 104155"/>
                <a:gd name="connsiteY34" fmla="*/ 58105 h 11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155" h="116458">
                  <a:moveTo>
                    <a:pt x="0" y="58229"/>
                  </a:moveTo>
                  <a:cubicBezTo>
                    <a:pt x="0" y="50408"/>
                    <a:pt x="1366" y="42958"/>
                    <a:pt x="4221" y="35881"/>
                  </a:cubicBezTo>
                  <a:cubicBezTo>
                    <a:pt x="7077" y="28804"/>
                    <a:pt x="11050" y="22596"/>
                    <a:pt x="16389" y="17382"/>
                  </a:cubicBezTo>
                  <a:cubicBezTo>
                    <a:pt x="21727" y="12167"/>
                    <a:pt x="27935" y="7822"/>
                    <a:pt x="35509" y="4718"/>
                  </a:cubicBezTo>
                  <a:cubicBezTo>
                    <a:pt x="43082" y="1614"/>
                    <a:pt x="51277" y="0"/>
                    <a:pt x="60464" y="0"/>
                  </a:cubicBezTo>
                  <a:cubicBezTo>
                    <a:pt x="69652" y="0"/>
                    <a:pt x="76977" y="1242"/>
                    <a:pt x="82937" y="3849"/>
                  </a:cubicBezTo>
                  <a:cubicBezTo>
                    <a:pt x="88896" y="6456"/>
                    <a:pt x="93614" y="8815"/>
                    <a:pt x="96842" y="11174"/>
                  </a:cubicBezTo>
                  <a:cubicBezTo>
                    <a:pt x="99201" y="12788"/>
                    <a:pt x="100443" y="14650"/>
                    <a:pt x="100691" y="16761"/>
                  </a:cubicBezTo>
                  <a:cubicBezTo>
                    <a:pt x="100939" y="18872"/>
                    <a:pt x="100194" y="21107"/>
                    <a:pt x="98580" y="23590"/>
                  </a:cubicBezTo>
                  <a:lnTo>
                    <a:pt x="95725" y="27935"/>
                  </a:lnTo>
                  <a:cubicBezTo>
                    <a:pt x="94111" y="30418"/>
                    <a:pt x="92372" y="31784"/>
                    <a:pt x="90386" y="32032"/>
                  </a:cubicBezTo>
                  <a:cubicBezTo>
                    <a:pt x="88399" y="32281"/>
                    <a:pt x="86165" y="31660"/>
                    <a:pt x="83557" y="30418"/>
                  </a:cubicBezTo>
                  <a:cubicBezTo>
                    <a:pt x="81198" y="28804"/>
                    <a:pt x="78219" y="27314"/>
                    <a:pt x="74618" y="25825"/>
                  </a:cubicBezTo>
                  <a:cubicBezTo>
                    <a:pt x="71018" y="24335"/>
                    <a:pt x="66796" y="23590"/>
                    <a:pt x="61954" y="23590"/>
                  </a:cubicBezTo>
                  <a:cubicBezTo>
                    <a:pt x="56864" y="23590"/>
                    <a:pt x="52146" y="24459"/>
                    <a:pt x="48049" y="26321"/>
                  </a:cubicBezTo>
                  <a:cubicBezTo>
                    <a:pt x="43951" y="28184"/>
                    <a:pt x="40227" y="30667"/>
                    <a:pt x="37371" y="33771"/>
                  </a:cubicBezTo>
                  <a:cubicBezTo>
                    <a:pt x="34516" y="36875"/>
                    <a:pt x="32157" y="40475"/>
                    <a:pt x="30667" y="44696"/>
                  </a:cubicBezTo>
                  <a:cubicBezTo>
                    <a:pt x="29177" y="48918"/>
                    <a:pt x="28308" y="53263"/>
                    <a:pt x="28308" y="58105"/>
                  </a:cubicBezTo>
                  <a:cubicBezTo>
                    <a:pt x="28308" y="62947"/>
                    <a:pt x="29053" y="67169"/>
                    <a:pt x="30667" y="71390"/>
                  </a:cubicBezTo>
                  <a:cubicBezTo>
                    <a:pt x="32281" y="75611"/>
                    <a:pt x="34516" y="79336"/>
                    <a:pt x="37495" y="82564"/>
                  </a:cubicBezTo>
                  <a:cubicBezTo>
                    <a:pt x="40475" y="85792"/>
                    <a:pt x="44076" y="88275"/>
                    <a:pt x="48421" y="90262"/>
                  </a:cubicBezTo>
                  <a:cubicBezTo>
                    <a:pt x="52767" y="92248"/>
                    <a:pt x="57609" y="93117"/>
                    <a:pt x="62947" y="93117"/>
                  </a:cubicBezTo>
                  <a:cubicBezTo>
                    <a:pt x="68286" y="93117"/>
                    <a:pt x="73377" y="92124"/>
                    <a:pt x="77598" y="90262"/>
                  </a:cubicBezTo>
                  <a:cubicBezTo>
                    <a:pt x="81819" y="88399"/>
                    <a:pt x="85296" y="86537"/>
                    <a:pt x="87903" y="84551"/>
                  </a:cubicBezTo>
                  <a:cubicBezTo>
                    <a:pt x="93490" y="81447"/>
                    <a:pt x="97587" y="82440"/>
                    <a:pt x="100319" y="87406"/>
                  </a:cubicBezTo>
                  <a:lnTo>
                    <a:pt x="102553" y="91503"/>
                  </a:lnTo>
                  <a:cubicBezTo>
                    <a:pt x="105285" y="96594"/>
                    <a:pt x="104540" y="100691"/>
                    <a:pt x="100194" y="103671"/>
                  </a:cubicBezTo>
                  <a:cubicBezTo>
                    <a:pt x="98456" y="105036"/>
                    <a:pt x="96345" y="106402"/>
                    <a:pt x="93862" y="107768"/>
                  </a:cubicBezTo>
                  <a:cubicBezTo>
                    <a:pt x="91379" y="109134"/>
                    <a:pt x="88524" y="110624"/>
                    <a:pt x="85171" y="111865"/>
                  </a:cubicBezTo>
                  <a:cubicBezTo>
                    <a:pt x="81819" y="113107"/>
                    <a:pt x="78095" y="114224"/>
                    <a:pt x="73997" y="115093"/>
                  </a:cubicBezTo>
                  <a:cubicBezTo>
                    <a:pt x="69900" y="115962"/>
                    <a:pt x="65430" y="116459"/>
                    <a:pt x="60713" y="116459"/>
                  </a:cubicBezTo>
                  <a:cubicBezTo>
                    <a:pt x="51525" y="116459"/>
                    <a:pt x="43206" y="114969"/>
                    <a:pt x="35757" y="111865"/>
                  </a:cubicBezTo>
                  <a:cubicBezTo>
                    <a:pt x="28308" y="108761"/>
                    <a:pt x="21851" y="104664"/>
                    <a:pt x="16637" y="99449"/>
                  </a:cubicBezTo>
                  <a:cubicBezTo>
                    <a:pt x="11422" y="94235"/>
                    <a:pt x="7325" y="88027"/>
                    <a:pt x="4470" y="80950"/>
                  </a:cubicBezTo>
                  <a:cubicBezTo>
                    <a:pt x="1614" y="73873"/>
                    <a:pt x="248" y="66300"/>
                    <a:pt x="248" y="58105"/>
                  </a:cubicBezTo>
                  <a:close/>
                </a:path>
              </a:pathLst>
            </a:custGeom>
            <a:solidFill>
              <a:srgbClr val="231F20"/>
            </a:solidFill>
            <a:ln w="12377"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323648B1-4633-726B-83A7-DDACCFF38C1A}"/>
                </a:ext>
              </a:extLst>
            </p:cNvPr>
            <p:cNvSpPr/>
            <p:nvPr/>
          </p:nvSpPr>
          <p:spPr>
            <a:xfrm>
              <a:off x="10643109" y="1177378"/>
              <a:ext cx="105284" cy="155071"/>
            </a:xfrm>
            <a:custGeom>
              <a:avLst/>
              <a:gdLst>
                <a:gd name="connsiteX0" fmla="*/ 0 w 105284"/>
                <a:gd name="connsiteY0" fmla="*/ 9188 h 155071"/>
                <a:gd name="connsiteX1" fmla="*/ 9188 w 105284"/>
                <a:gd name="connsiteY1" fmla="*/ 0 h 155071"/>
                <a:gd name="connsiteX2" fmla="*/ 18623 w 105284"/>
                <a:gd name="connsiteY2" fmla="*/ 0 h 155071"/>
                <a:gd name="connsiteX3" fmla="*/ 27811 w 105284"/>
                <a:gd name="connsiteY3" fmla="*/ 9188 h 155071"/>
                <a:gd name="connsiteX4" fmla="*/ 27811 w 105284"/>
                <a:gd name="connsiteY4" fmla="*/ 54132 h 155071"/>
                <a:gd name="connsiteX5" fmla="*/ 27811 w 105284"/>
                <a:gd name="connsiteY5" fmla="*/ 57981 h 155071"/>
                <a:gd name="connsiteX6" fmla="*/ 27439 w 105284"/>
                <a:gd name="connsiteY6" fmla="*/ 60961 h 155071"/>
                <a:gd name="connsiteX7" fmla="*/ 27190 w 105284"/>
                <a:gd name="connsiteY7" fmla="*/ 63568 h 155071"/>
                <a:gd name="connsiteX8" fmla="*/ 27687 w 105284"/>
                <a:gd name="connsiteY8" fmla="*/ 63568 h 155071"/>
                <a:gd name="connsiteX9" fmla="*/ 33274 w 105284"/>
                <a:gd name="connsiteY9" fmla="*/ 55622 h 155071"/>
                <a:gd name="connsiteX10" fmla="*/ 41841 w 105284"/>
                <a:gd name="connsiteY10" fmla="*/ 48297 h 155071"/>
                <a:gd name="connsiteX11" fmla="*/ 53015 w 105284"/>
                <a:gd name="connsiteY11" fmla="*/ 43082 h 155071"/>
                <a:gd name="connsiteX12" fmla="*/ 66424 w 105284"/>
                <a:gd name="connsiteY12" fmla="*/ 41096 h 155071"/>
                <a:gd name="connsiteX13" fmla="*/ 95104 w 105284"/>
                <a:gd name="connsiteY13" fmla="*/ 51153 h 155071"/>
                <a:gd name="connsiteX14" fmla="*/ 105285 w 105284"/>
                <a:gd name="connsiteY14" fmla="*/ 83433 h 155071"/>
                <a:gd name="connsiteX15" fmla="*/ 105285 w 105284"/>
                <a:gd name="connsiteY15" fmla="*/ 145884 h 155071"/>
                <a:gd name="connsiteX16" fmla="*/ 96097 w 105284"/>
                <a:gd name="connsiteY16" fmla="*/ 155072 h 155071"/>
                <a:gd name="connsiteX17" fmla="*/ 86661 w 105284"/>
                <a:gd name="connsiteY17" fmla="*/ 155072 h 155071"/>
                <a:gd name="connsiteX18" fmla="*/ 77474 w 105284"/>
                <a:gd name="connsiteY18" fmla="*/ 145884 h 155071"/>
                <a:gd name="connsiteX19" fmla="*/ 77474 w 105284"/>
                <a:gd name="connsiteY19" fmla="*/ 89144 h 155071"/>
                <a:gd name="connsiteX20" fmla="*/ 73997 w 105284"/>
                <a:gd name="connsiteY20" fmla="*/ 72632 h 155071"/>
                <a:gd name="connsiteX21" fmla="*/ 60092 w 105284"/>
                <a:gd name="connsiteY21" fmla="*/ 66424 h 155071"/>
                <a:gd name="connsiteX22" fmla="*/ 46931 w 105284"/>
                <a:gd name="connsiteY22" fmla="*/ 69279 h 155071"/>
                <a:gd name="connsiteX23" fmla="*/ 36750 w 105284"/>
                <a:gd name="connsiteY23" fmla="*/ 76977 h 155071"/>
                <a:gd name="connsiteX24" fmla="*/ 30294 w 105284"/>
                <a:gd name="connsiteY24" fmla="*/ 88648 h 155071"/>
                <a:gd name="connsiteX25" fmla="*/ 28059 w 105284"/>
                <a:gd name="connsiteY25" fmla="*/ 103298 h 155071"/>
                <a:gd name="connsiteX26" fmla="*/ 28059 w 105284"/>
                <a:gd name="connsiteY26" fmla="*/ 145884 h 155071"/>
                <a:gd name="connsiteX27" fmla="*/ 18872 w 105284"/>
                <a:gd name="connsiteY27" fmla="*/ 155072 h 155071"/>
                <a:gd name="connsiteX28" fmla="*/ 9436 w 105284"/>
                <a:gd name="connsiteY28" fmla="*/ 155072 h 155071"/>
                <a:gd name="connsiteX29" fmla="*/ 248 w 105284"/>
                <a:gd name="connsiteY29" fmla="*/ 145884 h 155071"/>
                <a:gd name="connsiteX30" fmla="*/ 248 w 105284"/>
                <a:gd name="connsiteY30" fmla="*/ 9312 h 15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5284" h="155071">
                  <a:moveTo>
                    <a:pt x="0" y="9188"/>
                  </a:moveTo>
                  <a:cubicBezTo>
                    <a:pt x="0" y="3104"/>
                    <a:pt x="3104" y="0"/>
                    <a:pt x="9188" y="0"/>
                  </a:cubicBezTo>
                  <a:lnTo>
                    <a:pt x="18623" y="0"/>
                  </a:lnTo>
                  <a:cubicBezTo>
                    <a:pt x="24707" y="0"/>
                    <a:pt x="27811" y="3104"/>
                    <a:pt x="27811" y="9188"/>
                  </a:cubicBezTo>
                  <a:lnTo>
                    <a:pt x="27811" y="54132"/>
                  </a:lnTo>
                  <a:cubicBezTo>
                    <a:pt x="27811" y="55622"/>
                    <a:pt x="27811" y="56864"/>
                    <a:pt x="27811" y="57981"/>
                  </a:cubicBezTo>
                  <a:cubicBezTo>
                    <a:pt x="27811" y="59099"/>
                    <a:pt x="27687" y="60092"/>
                    <a:pt x="27439" y="60961"/>
                  </a:cubicBezTo>
                  <a:cubicBezTo>
                    <a:pt x="27315" y="61954"/>
                    <a:pt x="27190" y="62823"/>
                    <a:pt x="27190" y="63568"/>
                  </a:cubicBezTo>
                  <a:lnTo>
                    <a:pt x="27687" y="63568"/>
                  </a:lnTo>
                  <a:cubicBezTo>
                    <a:pt x="29053" y="60961"/>
                    <a:pt x="30791" y="58354"/>
                    <a:pt x="33274" y="55622"/>
                  </a:cubicBezTo>
                  <a:cubicBezTo>
                    <a:pt x="35757" y="52891"/>
                    <a:pt x="38489" y="50532"/>
                    <a:pt x="41841" y="48297"/>
                  </a:cubicBezTo>
                  <a:cubicBezTo>
                    <a:pt x="45193" y="46062"/>
                    <a:pt x="48794" y="44324"/>
                    <a:pt x="53015" y="43082"/>
                  </a:cubicBezTo>
                  <a:cubicBezTo>
                    <a:pt x="57236" y="41841"/>
                    <a:pt x="61582" y="41096"/>
                    <a:pt x="66424" y="41096"/>
                  </a:cubicBezTo>
                  <a:cubicBezTo>
                    <a:pt x="78839" y="41096"/>
                    <a:pt x="88400" y="44448"/>
                    <a:pt x="95104" y="51153"/>
                  </a:cubicBezTo>
                  <a:cubicBezTo>
                    <a:pt x="101808" y="57857"/>
                    <a:pt x="105285" y="68659"/>
                    <a:pt x="105285" y="83433"/>
                  </a:cubicBezTo>
                  <a:lnTo>
                    <a:pt x="105285" y="145884"/>
                  </a:lnTo>
                  <a:cubicBezTo>
                    <a:pt x="105285" y="151968"/>
                    <a:pt x="102181" y="155072"/>
                    <a:pt x="96097" y="155072"/>
                  </a:cubicBezTo>
                  <a:lnTo>
                    <a:pt x="86661" y="155072"/>
                  </a:lnTo>
                  <a:cubicBezTo>
                    <a:pt x="80578" y="155072"/>
                    <a:pt x="77474" y="151968"/>
                    <a:pt x="77474" y="145884"/>
                  </a:cubicBezTo>
                  <a:lnTo>
                    <a:pt x="77474" y="89144"/>
                  </a:lnTo>
                  <a:cubicBezTo>
                    <a:pt x="77474" y="82316"/>
                    <a:pt x="76356" y="76853"/>
                    <a:pt x="73997" y="72632"/>
                  </a:cubicBezTo>
                  <a:cubicBezTo>
                    <a:pt x="71638" y="68410"/>
                    <a:pt x="67045" y="66424"/>
                    <a:pt x="60092" y="66424"/>
                  </a:cubicBezTo>
                  <a:cubicBezTo>
                    <a:pt x="55250" y="66424"/>
                    <a:pt x="50904" y="67417"/>
                    <a:pt x="46931" y="69279"/>
                  </a:cubicBezTo>
                  <a:cubicBezTo>
                    <a:pt x="42958" y="71142"/>
                    <a:pt x="39606" y="73749"/>
                    <a:pt x="36750" y="76977"/>
                  </a:cubicBezTo>
                  <a:cubicBezTo>
                    <a:pt x="33895" y="80205"/>
                    <a:pt x="31784" y="84178"/>
                    <a:pt x="30294" y="88648"/>
                  </a:cubicBezTo>
                  <a:cubicBezTo>
                    <a:pt x="28804" y="93117"/>
                    <a:pt x="28059" y="98084"/>
                    <a:pt x="28059" y="103298"/>
                  </a:cubicBezTo>
                  <a:lnTo>
                    <a:pt x="28059" y="145884"/>
                  </a:lnTo>
                  <a:cubicBezTo>
                    <a:pt x="28059" y="151968"/>
                    <a:pt x="24956" y="155072"/>
                    <a:pt x="18872" y="155072"/>
                  </a:cubicBezTo>
                  <a:lnTo>
                    <a:pt x="9436" y="155072"/>
                  </a:lnTo>
                  <a:cubicBezTo>
                    <a:pt x="3352" y="155072"/>
                    <a:pt x="248" y="151968"/>
                    <a:pt x="248" y="145884"/>
                  </a:cubicBezTo>
                  <a:lnTo>
                    <a:pt x="248" y="9312"/>
                  </a:lnTo>
                  <a:close/>
                </a:path>
              </a:pathLst>
            </a:custGeom>
            <a:solidFill>
              <a:srgbClr val="231F20"/>
            </a:solidFill>
            <a:ln w="12377"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8FA2366C-4431-5CDB-A69C-EC4800FD7A2E}"/>
                </a:ext>
              </a:extLst>
            </p:cNvPr>
            <p:cNvSpPr/>
            <p:nvPr/>
          </p:nvSpPr>
          <p:spPr>
            <a:xfrm>
              <a:off x="9351703" y="1436492"/>
              <a:ext cx="83610" cy="116583"/>
            </a:xfrm>
            <a:custGeom>
              <a:avLst/>
              <a:gdLst>
                <a:gd name="connsiteX0" fmla="*/ 4150 w 83610"/>
                <a:gd name="connsiteY0" fmla="*/ 105409 h 116583"/>
                <a:gd name="connsiteX1" fmla="*/ 53 w 83610"/>
                <a:gd name="connsiteY1" fmla="*/ 99946 h 116583"/>
                <a:gd name="connsiteX2" fmla="*/ 2039 w 83610"/>
                <a:gd name="connsiteY2" fmla="*/ 92993 h 116583"/>
                <a:gd name="connsiteX3" fmla="*/ 4647 w 83610"/>
                <a:gd name="connsiteY3" fmla="*/ 89020 h 116583"/>
                <a:gd name="connsiteX4" fmla="*/ 9985 w 83610"/>
                <a:gd name="connsiteY4" fmla="*/ 85047 h 116583"/>
                <a:gd name="connsiteX5" fmla="*/ 17062 w 83610"/>
                <a:gd name="connsiteY5" fmla="*/ 86785 h 116583"/>
                <a:gd name="connsiteX6" fmla="*/ 27243 w 83610"/>
                <a:gd name="connsiteY6" fmla="*/ 91752 h 116583"/>
                <a:gd name="connsiteX7" fmla="*/ 42018 w 83610"/>
                <a:gd name="connsiteY7" fmla="*/ 94483 h 116583"/>
                <a:gd name="connsiteX8" fmla="*/ 53316 w 83610"/>
                <a:gd name="connsiteY8" fmla="*/ 91379 h 116583"/>
                <a:gd name="connsiteX9" fmla="*/ 57413 w 83610"/>
                <a:gd name="connsiteY9" fmla="*/ 83061 h 116583"/>
                <a:gd name="connsiteX10" fmla="*/ 53316 w 83610"/>
                <a:gd name="connsiteY10" fmla="*/ 75736 h 116583"/>
                <a:gd name="connsiteX11" fmla="*/ 43011 w 83610"/>
                <a:gd name="connsiteY11" fmla="*/ 70769 h 116583"/>
                <a:gd name="connsiteX12" fmla="*/ 29726 w 83610"/>
                <a:gd name="connsiteY12" fmla="*/ 65803 h 116583"/>
                <a:gd name="connsiteX13" fmla="*/ 16442 w 83610"/>
                <a:gd name="connsiteY13" fmla="*/ 59223 h 116583"/>
                <a:gd name="connsiteX14" fmla="*/ 6137 w 83610"/>
                <a:gd name="connsiteY14" fmla="*/ 49166 h 116583"/>
                <a:gd name="connsiteX15" fmla="*/ 2039 w 83610"/>
                <a:gd name="connsiteY15" fmla="*/ 33398 h 116583"/>
                <a:gd name="connsiteX16" fmla="*/ 5392 w 83610"/>
                <a:gd name="connsiteY16" fmla="*/ 18996 h 116583"/>
                <a:gd name="connsiteX17" fmla="*/ 14579 w 83610"/>
                <a:gd name="connsiteY17" fmla="*/ 8567 h 116583"/>
                <a:gd name="connsiteX18" fmla="*/ 28112 w 83610"/>
                <a:gd name="connsiteY18" fmla="*/ 2235 h 116583"/>
                <a:gd name="connsiteX19" fmla="*/ 44625 w 83610"/>
                <a:gd name="connsiteY19" fmla="*/ 0 h 116583"/>
                <a:gd name="connsiteX20" fmla="*/ 63497 w 83610"/>
                <a:gd name="connsiteY20" fmla="*/ 2856 h 116583"/>
                <a:gd name="connsiteX21" fmla="*/ 75664 w 83610"/>
                <a:gd name="connsiteY21" fmla="*/ 8070 h 116583"/>
                <a:gd name="connsiteX22" fmla="*/ 80010 w 83610"/>
                <a:gd name="connsiteY22" fmla="*/ 13285 h 116583"/>
                <a:gd name="connsiteX23" fmla="*/ 78892 w 83610"/>
                <a:gd name="connsiteY23" fmla="*/ 20237 h 116583"/>
                <a:gd name="connsiteX24" fmla="*/ 76657 w 83610"/>
                <a:gd name="connsiteY24" fmla="*/ 24211 h 116583"/>
                <a:gd name="connsiteX25" fmla="*/ 71691 w 83610"/>
                <a:gd name="connsiteY25" fmla="*/ 28804 h 116583"/>
                <a:gd name="connsiteX26" fmla="*/ 64490 w 83610"/>
                <a:gd name="connsiteY26" fmla="*/ 27687 h 116583"/>
                <a:gd name="connsiteX27" fmla="*/ 55551 w 83610"/>
                <a:gd name="connsiteY27" fmla="*/ 24086 h 116583"/>
                <a:gd name="connsiteX28" fmla="*/ 43384 w 83610"/>
                <a:gd name="connsiteY28" fmla="*/ 22224 h 116583"/>
                <a:gd name="connsiteX29" fmla="*/ 32209 w 83610"/>
                <a:gd name="connsiteY29" fmla="*/ 25080 h 116583"/>
                <a:gd name="connsiteX30" fmla="*/ 28236 w 83610"/>
                <a:gd name="connsiteY30" fmla="*/ 33150 h 116583"/>
                <a:gd name="connsiteX31" fmla="*/ 32334 w 83610"/>
                <a:gd name="connsiteY31" fmla="*/ 40599 h 116583"/>
                <a:gd name="connsiteX32" fmla="*/ 42639 w 83610"/>
                <a:gd name="connsiteY32" fmla="*/ 45565 h 116583"/>
                <a:gd name="connsiteX33" fmla="*/ 55923 w 83610"/>
                <a:gd name="connsiteY33" fmla="*/ 50283 h 116583"/>
                <a:gd name="connsiteX34" fmla="*/ 69208 w 83610"/>
                <a:gd name="connsiteY34" fmla="*/ 56740 h 116583"/>
                <a:gd name="connsiteX35" fmla="*/ 79513 w 83610"/>
                <a:gd name="connsiteY35" fmla="*/ 66796 h 116583"/>
                <a:gd name="connsiteX36" fmla="*/ 83610 w 83610"/>
                <a:gd name="connsiteY36" fmla="*/ 82316 h 116583"/>
                <a:gd name="connsiteX37" fmla="*/ 80630 w 83610"/>
                <a:gd name="connsiteY37" fmla="*/ 95973 h 116583"/>
                <a:gd name="connsiteX38" fmla="*/ 72064 w 83610"/>
                <a:gd name="connsiteY38" fmla="*/ 106775 h 116583"/>
                <a:gd name="connsiteX39" fmla="*/ 58655 w 83610"/>
                <a:gd name="connsiteY39" fmla="*/ 113976 h 116583"/>
                <a:gd name="connsiteX40" fmla="*/ 41149 w 83610"/>
                <a:gd name="connsiteY40" fmla="*/ 116583 h 116583"/>
                <a:gd name="connsiteX41" fmla="*/ 18304 w 83610"/>
                <a:gd name="connsiteY41" fmla="*/ 112610 h 116583"/>
                <a:gd name="connsiteX42" fmla="*/ 4026 w 83610"/>
                <a:gd name="connsiteY42" fmla="*/ 105161 h 11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3610" h="116583">
                  <a:moveTo>
                    <a:pt x="4150" y="105409"/>
                  </a:moveTo>
                  <a:cubicBezTo>
                    <a:pt x="1667" y="103919"/>
                    <a:pt x="301" y="102181"/>
                    <a:pt x="53" y="99946"/>
                  </a:cubicBezTo>
                  <a:cubicBezTo>
                    <a:pt x="-195" y="97711"/>
                    <a:pt x="425" y="95476"/>
                    <a:pt x="2039" y="92993"/>
                  </a:cubicBezTo>
                  <a:lnTo>
                    <a:pt x="4647" y="89020"/>
                  </a:lnTo>
                  <a:cubicBezTo>
                    <a:pt x="6261" y="86661"/>
                    <a:pt x="7999" y="85420"/>
                    <a:pt x="9985" y="85047"/>
                  </a:cubicBezTo>
                  <a:cubicBezTo>
                    <a:pt x="11972" y="84675"/>
                    <a:pt x="14331" y="85296"/>
                    <a:pt x="17062" y="86785"/>
                  </a:cubicBezTo>
                  <a:cubicBezTo>
                    <a:pt x="19670" y="88275"/>
                    <a:pt x="23022" y="89889"/>
                    <a:pt x="27243" y="91752"/>
                  </a:cubicBezTo>
                  <a:cubicBezTo>
                    <a:pt x="31464" y="93614"/>
                    <a:pt x="36307" y="94483"/>
                    <a:pt x="42018" y="94483"/>
                  </a:cubicBezTo>
                  <a:cubicBezTo>
                    <a:pt x="46860" y="94483"/>
                    <a:pt x="50585" y="93490"/>
                    <a:pt x="53316" y="91379"/>
                  </a:cubicBezTo>
                  <a:cubicBezTo>
                    <a:pt x="56047" y="89269"/>
                    <a:pt x="57413" y="86537"/>
                    <a:pt x="57413" y="83061"/>
                  </a:cubicBezTo>
                  <a:cubicBezTo>
                    <a:pt x="57413" y="79957"/>
                    <a:pt x="56047" y="77598"/>
                    <a:pt x="53316" y="75736"/>
                  </a:cubicBezTo>
                  <a:cubicBezTo>
                    <a:pt x="50585" y="73873"/>
                    <a:pt x="47232" y="72259"/>
                    <a:pt x="43011" y="70769"/>
                  </a:cubicBezTo>
                  <a:cubicBezTo>
                    <a:pt x="38790" y="69279"/>
                    <a:pt x="34444" y="67541"/>
                    <a:pt x="29726" y="65803"/>
                  </a:cubicBezTo>
                  <a:cubicBezTo>
                    <a:pt x="25008" y="64065"/>
                    <a:pt x="20539" y="61830"/>
                    <a:pt x="16442" y="59223"/>
                  </a:cubicBezTo>
                  <a:cubicBezTo>
                    <a:pt x="12344" y="56615"/>
                    <a:pt x="8868" y="53263"/>
                    <a:pt x="6137" y="49166"/>
                  </a:cubicBezTo>
                  <a:cubicBezTo>
                    <a:pt x="3405" y="45069"/>
                    <a:pt x="2039" y="39854"/>
                    <a:pt x="2039" y="33398"/>
                  </a:cubicBezTo>
                  <a:cubicBezTo>
                    <a:pt x="2039" y="28059"/>
                    <a:pt x="3157" y="23217"/>
                    <a:pt x="5392" y="18996"/>
                  </a:cubicBezTo>
                  <a:cubicBezTo>
                    <a:pt x="7626" y="14775"/>
                    <a:pt x="10730" y="11298"/>
                    <a:pt x="14579" y="8567"/>
                  </a:cubicBezTo>
                  <a:cubicBezTo>
                    <a:pt x="18428" y="5835"/>
                    <a:pt x="22898" y="3725"/>
                    <a:pt x="28112" y="2235"/>
                  </a:cubicBezTo>
                  <a:cubicBezTo>
                    <a:pt x="33327" y="745"/>
                    <a:pt x="38790" y="0"/>
                    <a:pt x="44625" y="0"/>
                  </a:cubicBezTo>
                  <a:cubicBezTo>
                    <a:pt x="52074" y="0"/>
                    <a:pt x="58282" y="993"/>
                    <a:pt x="63497" y="2856"/>
                  </a:cubicBezTo>
                  <a:cubicBezTo>
                    <a:pt x="68711" y="4718"/>
                    <a:pt x="72684" y="6456"/>
                    <a:pt x="75664" y="8070"/>
                  </a:cubicBezTo>
                  <a:cubicBezTo>
                    <a:pt x="78147" y="9436"/>
                    <a:pt x="79637" y="11174"/>
                    <a:pt x="80010" y="13285"/>
                  </a:cubicBezTo>
                  <a:cubicBezTo>
                    <a:pt x="80382" y="15395"/>
                    <a:pt x="80010" y="17754"/>
                    <a:pt x="78892" y="20237"/>
                  </a:cubicBezTo>
                  <a:lnTo>
                    <a:pt x="76657" y="24211"/>
                  </a:lnTo>
                  <a:cubicBezTo>
                    <a:pt x="75292" y="26818"/>
                    <a:pt x="73678" y="28308"/>
                    <a:pt x="71691" y="28804"/>
                  </a:cubicBezTo>
                  <a:cubicBezTo>
                    <a:pt x="69705" y="29301"/>
                    <a:pt x="67222" y="28804"/>
                    <a:pt x="64490" y="27687"/>
                  </a:cubicBezTo>
                  <a:cubicBezTo>
                    <a:pt x="62007" y="26570"/>
                    <a:pt x="59027" y="25328"/>
                    <a:pt x="55551" y="24086"/>
                  </a:cubicBezTo>
                  <a:cubicBezTo>
                    <a:pt x="52074" y="22845"/>
                    <a:pt x="47977" y="22224"/>
                    <a:pt x="43384" y="22224"/>
                  </a:cubicBezTo>
                  <a:cubicBezTo>
                    <a:pt x="38790" y="22224"/>
                    <a:pt x="34817" y="23217"/>
                    <a:pt x="32209" y="25080"/>
                  </a:cubicBezTo>
                  <a:cubicBezTo>
                    <a:pt x="29602" y="26942"/>
                    <a:pt x="28236" y="29673"/>
                    <a:pt x="28236" y="33150"/>
                  </a:cubicBezTo>
                  <a:cubicBezTo>
                    <a:pt x="28236" y="36254"/>
                    <a:pt x="29602" y="38737"/>
                    <a:pt x="32334" y="40599"/>
                  </a:cubicBezTo>
                  <a:cubicBezTo>
                    <a:pt x="35065" y="42462"/>
                    <a:pt x="38417" y="44200"/>
                    <a:pt x="42639" y="45565"/>
                  </a:cubicBezTo>
                  <a:cubicBezTo>
                    <a:pt x="46736" y="47055"/>
                    <a:pt x="51205" y="48545"/>
                    <a:pt x="55923" y="50283"/>
                  </a:cubicBezTo>
                  <a:cubicBezTo>
                    <a:pt x="60641" y="52022"/>
                    <a:pt x="65111" y="54132"/>
                    <a:pt x="69208" y="56740"/>
                  </a:cubicBezTo>
                  <a:cubicBezTo>
                    <a:pt x="73305" y="59347"/>
                    <a:pt x="76782" y="62699"/>
                    <a:pt x="79513" y="66796"/>
                  </a:cubicBezTo>
                  <a:cubicBezTo>
                    <a:pt x="82245" y="70893"/>
                    <a:pt x="83610" y="75984"/>
                    <a:pt x="83610" y="82316"/>
                  </a:cubicBezTo>
                  <a:cubicBezTo>
                    <a:pt x="83610" y="87282"/>
                    <a:pt x="82617" y="91876"/>
                    <a:pt x="80630" y="95973"/>
                  </a:cubicBezTo>
                  <a:cubicBezTo>
                    <a:pt x="78644" y="100070"/>
                    <a:pt x="75788" y="103671"/>
                    <a:pt x="72064" y="106775"/>
                  </a:cubicBezTo>
                  <a:cubicBezTo>
                    <a:pt x="68339" y="109879"/>
                    <a:pt x="63869" y="112238"/>
                    <a:pt x="58655" y="113976"/>
                  </a:cubicBezTo>
                  <a:cubicBezTo>
                    <a:pt x="53440" y="115714"/>
                    <a:pt x="47605" y="116583"/>
                    <a:pt x="41149" y="116583"/>
                  </a:cubicBezTo>
                  <a:cubicBezTo>
                    <a:pt x="32085" y="116583"/>
                    <a:pt x="24512" y="115217"/>
                    <a:pt x="18304" y="112610"/>
                  </a:cubicBezTo>
                  <a:cubicBezTo>
                    <a:pt x="12096" y="110003"/>
                    <a:pt x="7378" y="107520"/>
                    <a:pt x="4026" y="105161"/>
                  </a:cubicBezTo>
                  <a:close/>
                </a:path>
              </a:pathLst>
            </a:custGeom>
            <a:solidFill>
              <a:srgbClr val="231F20"/>
            </a:solidFill>
            <a:ln w="12377"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E1617E1-1499-52B8-49C0-087BB3D1C5E9}"/>
                </a:ext>
              </a:extLst>
            </p:cNvPr>
            <p:cNvSpPr/>
            <p:nvPr/>
          </p:nvSpPr>
          <p:spPr>
            <a:xfrm>
              <a:off x="9449095" y="1436741"/>
              <a:ext cx="104155" cy="116458"/>
            </a:xfrm>
            <a:custGeom>
              <a:avLst/>
              <a:gdLst>
                <a:gd name="connsiteX0" fmla="*/ 0 w 104155"/>
                <a:gd name="connsiteY0" fmla="*/ 58229 h 116458"/>
                <a:gd name="connsiteX1" fmla="*/ 4221 w 104155"/>
                <a:gd name="connsiteY1" fmla="*/ 35881 h 116458"/>
                <a:gd name="connsiteX2" fmla="*/ 16389 w 104155"/>
                <a:gd name="connsiteY2" fmla="*/ 17382 h 116458"/>
                <a:gd name="connsiteX3" fmla="*/ 35509 w 104155"/>
                <a:gd name="connsiteY3" fmla="*/ 4718 h 116458"/>
                <a:gd name="connsiteX4" fmla="*/ 60464 w 104155"/>
                <a:gd name="connsiteY4" fmla="*/ 0 h 116458"/>
                <a:gd name="connsiteX5" fmla="*/ 82937 w 104155"/>
                <a:gd name="connsiteY5" fmla="*/ 3849 h 116458"/>
                <a:gd name="connsiteX6" fmla="*/ 96842 w 104155"/>
                <a:gd name="connsiteY6" fmla="*/ 11174 h 116458"/>
                <a:gd name="connsiteX7" fmla="*/ 100691 w 104155"/>
                <a:gd name="connsiteY7" fmla="*/ 16761 h 116458"/>
                <a:gd name="connsiteX8" fmla="*/ 98580 w 104155"/>
                <a:gd name="connsiteY8" fmla="*/ 23590 h 116458"/>
                <a:gd name="connsiteX9" fmla="*/ 95725 w 104155"/>
                <a:gd name="connsiteY9" fmla="*/ 27935 h 116458"/>
                <a:gd name="connsiteX10" fmla="*/ 90386 w 104155"/>
                <a:gd name="connsiteY10" fmla="*/ 32032 h 116458"/>
                <a:gd name="connsiteX11" fmla="*/ 83557 w 104155"/>
                <a:gd name="connsiteY11" fmla="*/ 30418 h 116458"/>
                <a:gd name="connsiteX12" fmla="*/ 74618 w 104155"/>
                <a:gd name="connsiteY12" fmla="*/ 25825 h 116458"/>
                <a:gd name="connsiteX13" fmla="*/ 61954 w 104155"/>
                <a:gd name="connsiteY13" fmla="*/ 23590 h 116458"/>
                <a:gd name="connsiteX14" fmla="*/ 48049 w 104155"/>
                <a:gd name="connsiteY14" fmla="*/ 26321 h 116458"/>
                <a:gd name="connsiteX15" fmla="*/ 37371 w 104155"/>
                <a:gd name="connsiteY15" fmla="*/ 33771 h 116458"/>
                <a:gd name="connsiteX16" fmla="*/ 30667 w 104155"/>
                <a:gd name="connsiteY16" fmla="*/ 44696 h 116458"/>
                <a:gd name="connsiteX17" fmla="*/ 28308 w 104155"/>
                <a:gd name="connsiteY17" fmla="*/ 58105 h 116458"/>
                <a:gd name="connsiteX18" fmla="*/ 30667 w 104155"/>
                <a:gd name="connsiteY18" fmla="*/ 71390 h 116458"/>
                <a:gd name="connsiteX19" fmla="*/ 37495 w 104155"/>
                <a:gd name="connsiteY19" fmla="*/ 82564 h 116458"/>
                <a:gd name="connsiteX20" fmla="*/ 48421 w 104155"/>
                <a:gd name="connsiteY20" fmla="*/ 90262 h 116458"/>
                <a:gd name="connsiteX21" fmla="*/ 62947 w 104155"/>
                <a:gd name="connsiteY21" fmla="*/ 93117 h 116458"/>
                <a:gd name="connsiteX22" fmla="*/ 77598 w 104155"/>
                <a:gd name="connsiteY22" fmla="*/ 90262 h 116458"/>
                <a:gd name="connsiteX23" fmla="*/ 87903 w 104155"/>
                <a:gd name="connsiteY23" fmla="*/ 84551 h 116458"/>
                <a:gd name="connsiteX24" fmla="*/ 100319 w 104155"/>
                <a:gd name="connsiteY24" fmla="*/ 87406 h 116458"/>
                <a:gd name="connsiteX25" fmla="*/ 102553 w 104155"/>
                <a:gd name="connsiteY25" fmla="*/ 91503 h 116458"/>
                <a:gd name="connsiteX26" fmla="*/ 100194 w 104155"/>
                <a:gd name="connsiteY26" fmla="*/ 103671 h 116458"/>
                <a:gd name="connsiteX27" fmla="*/ 93862 w 104155"/>
                <a:gd name="connsiteY27" fmla="*/ 107768 h 116458"/>
                <a:gd name="connsiteX28" fmla="*/ 85171 w 104155"/>
                <a:gd name="connsiteY28" fmla="*/ 111865 h 116458"/>
                <a:gd name="connsiteX29" fmla="*/ 73997 w 104155"/>
                <a:gd name="connsiteY29" fmla="*/ 115093 h 116458"/>
                <a:gd name="connsiteX30" fmla="*/ 60713 w 104155"/>
                <a:gd name="connsiteY30" fmla="*/ 116459 h 116458"/>
                <a:gd name="connsiteX31" fmla="*/ 35757 w 104155"/>
                <a:gd name="connsiteY31" fmla="*/ 111865 h 116458"/>
                <a:gd name="connsiteX32" fmla="*/ 16637 w 104155"/>
                <a:gd name="connsiteY32" fmla="*/ 99449 h 116458"/>
                <a:gd name="connsiteX33" fmla="*/ 4470 w 104155"/>
                <a:gd name="connsiteY33" fmla="*/ 81074 h 116458"/>
                <a:gd name="connsiteX34" fmla="*/ 248 w 104155"/>
                <a:gd name="connsiteY34" fmla="*/ 58229 h 11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155" h="116458">
                  <a:moveTo>
                    <a:pt x="0" y="58229"/>
                  </a:moveTo>
                  <a:cubicBezTo>
                    <a:pt x="0" y="50408"/>
                    <a:pt x="1366" y="42958"/>
                    <a:pt x="4221" y="35881"/>
                  </a:cubicBezTo>
                  <a:cubicBezTo>
                    <a:pt x="7077" y="28804"/>
                    <a:pt x="11050" y="22596"/>
                    <a:pt x="16389" y="17382"/>
                  </a:cubicBezTo>
                  <a:cubicBezTo>
                    <a:pt x="21727" y="12167"/>
                    <a:pt x="27935" y="7822"/>
                    <a:pt x="35509" y="4718"/>
                  </a:cubicBezTo>
                  <a:cubicBezTo>
                    <a:pt x="43082" y="1614"/>
                    <a:pt x="51277" y="0"/>
                    <a:pt x="60464" y="0"/>
                  </a:cubicBezTo>
                  <a:cubicBezTo>
                    <a:pt x="69652" y="0"/>
                    <a:pt x="76977" y="1242"/>
                    <a:pt x="82937" y="3849"/>
                  </a:cubicBezTo>
                  <a:cubicBezTo>
                    <a:pt x="88896" y="6456"/>
                    <a:pt x="93614" y="8815"/>
                    <a:pt x="96842" y="11174"/>
                  </a:cubicBezTo>
                  <a:cubicBezTo>
                    <a:pt x="99201" y="12788"/>
                    <a:pt x="100443" y="14650"/>
                    <a:pt x="100691" y="16761"/>
                  </a:cubicBezTo>
                  <a:cubicBezTo>
                    <a:pt x="100939" y="18872"/>
                    <a:pt x="100194" y="21107"/>
                    <a:pt x="98580" y="23590"/>
                  </a:cubicBezTo>
                  <a:lnTo>
                    <a:pt x="95725" y="27935"/>
                  </a:lnTo>
                  <a:cubicBezTo>
                    <a:pt x="94111" y="30418"/>
                    <a:pt x="92373" y="31784"/>
                    <a:pt x="90386" y="32032"/>
                  </a:cubicBezTo>
                  <a:cubicBezTo>
                    <a:pt x="88399" y="32281"/>
                    <a:pt x="86165" y="31660"/>
                    <a:pt x="83557" y="30418"/>
                  </a:cubicBezTo>
                  <a:cubicBezTo>
                    <a:pt x="81198" y="28804"/>
                    <a:pt x="78219" y="27315"/>
                    <a:pt x="74618" y="25825"/>
                  </a:cubicBezTo>
                  <a:cubicBezTo>
                    <a:pt x="71018" y="24335"/>
                    <a:pt x="66796" y="23590"/>
                    <a:pt x="61954" y="23590"/>
                  </a:cubicBezTo>
                  <a:cubicBezTo>
                    <a:pt x="56864" y="23590"/>
                    <a:pt x="52146" y="24459"/>
                    <a:pt x="48049" y="26321"/>
                  </a:cubicBezTo>
                  <a:cubicBezTo>
                    <a:pt x="43951" y="28184"/>
                    <a:pt x="40227" y="30667"/>
                    <a:pt x="37371" y="33771"/>
                  </a:cubicBezTo>
                  <a:cubicBezTo>
                    <a:pt x="34516" y="36875"/>
                    <a:pt x="32157" y="40475"/>
                    <a:pt x="30667" y="44696"/>
                  </a:cubicBezTo>
                  <a:cubicBezTo>
                    <a:pt x="29177" y="48918"/>
                    <a:pt x="28308" y="53263"/>
                    <a:pt x="28308" y="58105"/>
                  </a:cubicBezTo>
                  <a:cubicBezTo>
                    <a:pt x="28308" y="62947"/>
                    <a:pt x="29053" y="67169"/>
                    <a:pt x="30667" y="71390"/>
                  </a:cubicBezTo>
                  <a:cubicBezTo>
                    <a:pt x="32281" y="75611"/>
                    <a:pt x="34516" y="79336"/>
                    <a:pt x="37495" y="82564"/>
                  </a:cubicBezTo>
                  <a:cubicBezTo>
                    <a:pt x="40475" y="85792"/>
                    <a:pt x="44076" y="88275"/>
                    <a:pt x="48421" y="90262"/>
                  </a:cubicBezTo>
                  <a:cubicBezTo>
                    <a:pt x="52767" y="92248"/>
                    <a:pt x="57609" y="93117"/>
                    <a:pt x="62947" y="93117"/>
                  </a:cubicBezTo>
                  <a:cubicBezTo>
                    <a:pt x="68286" y="93117"/>
                    <a:pt x="73377" y="92124"/>
                    <a:pt x="77598" y="90262"/>
                  </a:cubicBezTo>
                  <a:cubicBezTo>
                    <a:pt x="81819" y="88400"/>
                    <a:pt x="85296" y="86537"/>
                    <a:pt x="87903" y="84551"/>
                  </a:cubicBezTo>
                  <a:cubicBezTo>
                    <a:pt x="93490" y="81447"/>
                    <a:pt x="97587" y="82440"/>
                    <a:pt x="100319" y="87406"/>
                  </a:cubicBezTo>
                  <a:lnTo>
                    <a:pt x="102553" y="91503"/>
                  </a:lnTo>
                  <a:cubicBezTo>
                    <a:pt x="105285" y="96594"/>
                    <a:pt x="104540" y="100691"/>
                    <a:pt x="100194" y="103671"/>
                  </a:cubicBezTo>
                  <a:cubicBezTo>
                    <a:pt x="98456" y="105036"/>
                    <a:pt x="96346" y="106402"/>
                    <a:pt x="93862" y="107768"/>
                  </a:cubicBezTo>
                  <a:cubicBezTo>
                    <a:pt x="91379" y="109134"/>
                    <a:pt x="88524" y="110624"/>
                    <a:pt x="85171" y="111865"/>
                  </a:cubicBezTo>
                  <a:cubicBezTo>
                    <a:pt x="81819" y="113107"/>
                    <a:pt x="78095" y="114224"/>
                    <a:pt x="73997" y="115093"/>
                  </a:cubicBezTo>
                  <a:cubicBezTo>
                    <a:pt x="69900" y="115962"/>
                    <a:pt x="65431" y="116459"/>
                    <a:pt x="60713" y="116459"/>
                  </a:cubicBezTo>
                  <a:cubicBezTo>
                    <a:pt x="51525" y="116459"/>
                    <a:pt x="43206" y="114969"/>
                    <a:pt x="35757" y="111865"/>
                  </a:cubicBezTo>
                  <a:cubicBezTo>
                    <a:pt x="28308" y="108761"/>
                    <a:pt x="21852" y="104664"/>
                    <a:pt x="16637" y="99449"/>
                  </a:cubicBezTo>
                  <a:cubicBezTo>
                    <a:pt x="11422" y="94235"/>
                    <a:pt x="7325" y="88027"/>
                    <a:pt x="4470" y="81074"/>
                  </a:cubicBezTo>
                  <a:cubicBezTo>
                    <a:pt x="1614" y="74122"/>
                    <a:pt x="248" y="66424"/>
                    <a:pt x="248" y="58229"/>
                  </a:cubicBezTo>
                  <a:close/>
                </a:path>
              </a:pathLst>
            </a:custGeom>
            <a:solidFill>
              <a:srgbClr val="231F20"/>
            </a:solidFill>
            <a:ln w="12377"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D1B7DFD-49BC-AADA-BE84-DED0525B6031}"/>
                </a:ext>
              </a:extLst>
            </p:cNvPr>
            <p:cNvSpPr/>
            <p:nvPr/>
          </p:nvSpPr>
          <p:spPr>
            <a:xfrm>
              <a:off x="9571762" y="1395645"/>
              <a:ext cx="105284" cy="155071"/>
            </a:xfrm>
            <a:custGeom>
              <a:avLst/>
              <a:gdLst>
                <a:gd name="connsiteX0" fmla="*/ 0 w 105284"/>
                <a:gd name="connsiteY0" fmla="*/ 9188 h 155071"/>
                <a:gd name="connsiteX1" fmla="*/ 9188 w 105284"/>
                <a:gd name="connsiteY1" fmla="*/ 0 h 155071"/>
                <a:gd name="connsiteX2" fmla="*/ 18623 w 105284"/>
                <a:gd name="connsiteY2" fmla="*/ 0 h 155071"/>
                <a:gd name="connsiteX3" fmla="*/ 27811 w 105284"/>
                <a:gd name="connsiteY3" fmla="*/ 9188 h 155071"/>
                <a:gd name="connsiteX4" fmla="*/ 27811 w 105284"/>
                <a:gd name="connsiteY4" fmla="*/ 54132 h 155071"/>
                <a:gd name="connsiteX5" fmla="*/ 27811 w 105284"/>
                <a:gd name="connsiteY5" fmla="*/ 57981 h 155071"/>
                <a:gd name="connsiteX6" fmla="*/ 27439 w 105284"/>
                <a:gd name="connsiteY6" fmla="*/ 60961 h 155071"/>
                <a:gd name="connsiteX7" fmla="*/ 27190 w 105284"/>
                <a:gd name="connsiteY7" fmla="*/ 63568 h 155071"/>
                <a:gd name="connsiteX8" fmla="*/ 27687 w 105284"/>
                <a:gd name="connsiteY8" fmla="*/ 63568 h 155071"/>
                <a:gd name="connsiteX9" fmla="*/ 33274 w 105284"/>
                <a:gd name="connsiteY9" fmla="*/ 55622 h 155071"/>
                <a:gd name="connsiteX10" fmla="*/ 41841 w 105284"/>
                <a:gd name="connsiteY10" fmla="*/ 48297 h 155071"/>
                <a:gd name="connsiteX11" fmla="*/ 53015 w 105284"/>
                <a:gd name="connsiteY11" fmla="*/ 43082 h 155071"/>
                <a:gd name="connsiteX12" fmla="*/ 66424 w 105284"/>
                <a:gd name="connsiteY12" fmla="*/ 41096 h 155071"/>
                <a:gd name="connsiteX13" fmla="*/ 95104 w 105284"/>
                <a:gd name="connsiteY13" fmla="*/ 51153 h 155071"/>
                <a:gd name="connsiteX14" fmla="*/ 105285 w 105284"/>
                <a:gd name="connsiteY14" fmla="*/ 83433 h 155071"/>
                <a:gd name="connsiteX15" fmla="*/ 105285 w 105284"/>
                <a:gd name="connsiteY15" fmla="*/ 145884 h 155071"/>
                <a:gd name="connsiteX16" fmla="*/ 96097 w 105284"/>
                <a:gd name="connsiteY16" fmla="*/ 155072 h 155071"/>
                <a:gd name="connsiteX17" fmla="*/ 86661 w 105284"/>
                <a:gd name="connsiteY17" fmla="*/ 155072 h 155071"/>
                <a:gd name="connsiteX18" fmla="*/ 77474 w 105284"/>
                <a:gd name="connsiteY18" fmla="*/ 145884 h 155071"/>
                <a:gd name="connsiteX19" fmla="*/ 77474 w 105284"/>
                <a:gd name="connsiteY19" fmla="*/ 89144 h 155071"/>
                <a:gd name="connsiteX20" fmla="*/ 73997 w 105284"/>
                <a:gd name="connsiteY20" fmla="*/ 72632 h 155071"/>
                <a:gd name="connsiteX21" fmla="*/ 60092 w 105284"/>
                <a:gd name="connsiteY21" fmla="*/ 66424 h 155071"/>
                <a:gd name="connsiteX22" fmla="*/ 46931 w 105284"/>
                <a:gd name="connsiteY22" fmla="*/ 69279 h 155071"/>
                <a:gd name="connsiteX23" fmla="*/ 36750 w 105284"/>
                <a:gd name="connsiteY23" fmla="*/ 76977 h 155071"/>
                <a:gd name="connsiteX24" fmla="*/ 30294 w 105284"/>
                <a:gd name="connsiteY24" fmla="*/ 88648 h 155071"/>
                <a:gd name="connsiteX25" fmla="*/ 28059 w 105284"/>
                <a:gd name="connsiteY25" fmla="*/ 103298 h 155071"/>
                <a:gd name="connsiteX26" fmla="*/ 28059 w 105284"/>
                <a:gd name="connsiteY26" fmla="*/ 145884 h 155071"/>
                <a:gd name="connsiteX27" fmla="*/ 18872 w 105284"/>
                <a:gd name="connsiteY27" fmla="*/ 155072 h 155071"/>
                <a:gd name="connsiteX28" fmla="*/ 9436 w 105284"/>
                <a:gd name="connsiteY28" fmla="*/ 155072 h 155071"/>
                <a:gd name="connsiteX29" fmla="*/ 248 w 105284"/>
                <a:gd name="connsiteY29" fmla="*/ 145884 h 155071"/>
                <a:gd name="connsiteX30" fmla="*/ 248 w 105284"/>
                <a:gd name="connsiteY30" fmla="*/ 9312 h 15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5284" h="155071">
                  <a:moveTo>
                    <a:pt x="0" y="9188"/>
                  </a:moveTo>
                  <a:cubicBezTo>
                    <a:pt x="0" y="3104"/>
                    <a:pt x="3104" y="0"/>
                    <a:pt x="9188" y="0"/>
                  </a:cubicBezTo>
                  <a:lnTo>
                    <a:pt x="18623" y="0"/>
                  </a:lnTo>
                  <a:cubicBezTo>
                    <a:pt x="24707" y="0"/>
                    <a:pt x="27811" y="3104"/>
                    <a:pt x="27811" y="9188"/>
                  </a:cubicBezTo>
                  <a:lnTo>
                    <a:pt x="27811" y="54132"/>
                  </a:lnTo>
                  <a:cubicBezTo>
                    <a:pt x="27811" y="55622"/>
                    <a:pt x="27811" y="56864"/>
                    <a:pt x="27811" y="57981"/>
                  </a:cubicBezTo>
                  <a:cubicBezTo>
                    <a:pt x="27811" y="59099"/>
                    <a:pt x="27687" y="60092"/>
                    <a:pt x="27439" y="60961"/>
                  </a:cubicBezTo>
                  <a:cubicBezTo>
                    <a:pt x="27314" y="61954"/>
                    <a:pt x="27190" y="62823"/>
                    <a:pt x="27190" y="63568"/>
                  </a:cubicBezTo>
                  <a:lnTo>
                    <a:pt x="27687" y="63568"/>
                  </a:lnTo>
                  <a:cubicBezTo>
                    <a:pt x="29053" y="60961"/>
                    <a:pt x="30791" y="58354"/>
                    <a:pt x="33274" y="55622"/>
                  </a:cubicBezTo>
                  <a:cubicBezTo>
                    <a:pt x="35757" y="52891"/>
                    <a:pt x="38489" y="50532"/>
                    <a:pt x="41841" y="48297"/>
                  </a:cubicBezTo>
                  <a:cubicBezTo>
                    <a:pt x="45193" y="46062"/>
                    <a:pt x="48794" y="44324"/>
                    <a:pt x="53015" y="43082"/>
                  </a:cubicBezTo>
                  <a:cubicBezTo>
                    <a:pt x="57236" y="41841"/>
                    <a:pt x="61582" y="41096"/>
                    <a:pt x="66424" y="41096"/>
                  </a:cubicBezTo>
                  <a:cubicBezTo>
                    <a:pt x="78839" y="41096"/>
                    <a:pt x="88400" y="44448"/>
                    <a:pt x="95104" y="51153"/>
                  </a:cubicBezTo>
                  <a:cubicBezTo>
                    <a:pt x="101808" y="57857"/>
                    <a:pt x="105285" y="68659"/>
                    <a:pt x="105285" y="83433"/>
                  </a:cubicBezTo>
                  <a:lnTo>
                    <a:pt x="105285" y="145884"/>
                  </a:lnTo>
                  <a:cubicBezTo>
                    <a:pt x="105285" y="151968"/>
                    <a:pt x="102181" y="155072"/>
                    <a:pt x="96097" y="155072"/>
                  </a:cubicBezTo>
                  <a:lnTo>
                    <a:pt x="86661" y="155072"/>
                  </a:lnTo>
                  <a:cubicBezTo>
                    <a:pt x="80578" y="155072"/>
                    <a:pt x="77474" y="151968"/>
                    <a:pt x="77474" y="145884"/>
                  </a:cubicBezTo>
                  <a:lnTo>
                    <a:pt x="77474" y="89144"/>
                  </a:lnTo>
                  <a:cubicBezTo>
                    <a:pt x="77474" y="82316"/>
                    <a:pt x="76356" y="76853"/>
                    <a:pt x="73997" y="72632"/>
                  </a:cubicBezTo>
                  <a:cubicBezTo>
                    <a:pt x="71638" y="68410"/>
                    <a:pt x="67045" y="66424"/>
                    <a:pt x="60092" y="66424"/>
                  </a:cubicBezTo>
                  <a:cubicBezTo>
                    <a:pt x="55250" y="66424"/>
                    <a:pt x="50904" y="67417"/>
                    <a:pt x="46931" y="69279"/>
                  </a:cubicBezTo>
                  <a:cubicBezTo>
                    <a:pt x="42958" y="71142"/>
                    <a:pt x="39606" y="73749"/>
                    <a:pt x="36750" y="76977"/>
                  </a:cubicBezTo>
                  <a:cubicBezTo>
                    <a:pt x="33895" y="80205"/>
                    <a:pt x="31784" y="84178"/>
                    <a:pt x="30294" y="88648"/>
                  </a:cubicBezTo>
                  <a:cubicBezTo>
                    <a:pt x="28804" y="93117"/>
                    <a:pt x="28059" y="98084"/>
                    <a:pt x="28059" y="103298"/>
                  </a:cubicBezTo>
                  <a:lnTo>
                    <a:pt x="28059" y="145884"/>
                  </a:lnTo>
                  <a:cubicBezTo>
                    <a:pt x="28059" y="151968"/>
                    <a:pt x="24956" y="155072"/>
                    <a:pt x="18872" y="155072"/>
                  </a:cubicBezTo>
                  <a:lnTo>
                    <a:pt x="9436" y="155072"/>
                  </a:lnTo>
                  <a:cubicBezTo>
                    <a:pt x="3352" y="155072"/>
                    <a:pt x="248" y="151968"/>
                    <a:pt x="248" y="145884"/>
                  </a:cubicBezTo>
                  <a:lnTo>
                    <a:pt x="248" y="9312"/>
                  </a:lnTo>
                  <a:close/>
                </a:path>
              </a:pathLst>
            </a:custGeom>
            <a:solidFill>
              <a:srgbClr val="231F20"/>
            </a:solidFill>
            <a:ln w="12377"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3F169E7-FFC9-07B8-CFB8-F839790BB4BA}"/>
                </a:ext>
              </a:extLst>
            </p:cNvPr>
            <p:cNvSpPr/>
            <p:nvPr/>
          </p:nvSpPr>
          <p:spPr>
            <a:xfrm>
              <a:off x="9695422" y="1436617"/>
              <a:ext cx="122418" cy="116707"/>
            </a:xfrm>
            <a:custGeom>
              <a:avLst/>
              <a:gdLst>
                <a:gd name="connsiteX0" fmla="*/ 0 w 122418"/>
                <a:gd name="connsiteY0" fmla="*/ 58354 h 116707"/>
                <a:gd name="connsiteX1" fmla="*/ 4842 w 122418"/>
                <a:gd name="connsiteY1" fmla="*/ 34888 h 116707"/>
                <a:gd name="connsiteX2" fmla="*/ 17879 w 122418"/>
                <a:gd name="connsiteY2" fmla="*/ 16389 h 116707"/>
                <a:gd name="connsiteX3" fmla="*/ 37247 w 122418"/>
                <a:gd name="connsiteY3" fmla="*/ 4345 h 116707"/>
                <a:gd name="connsiteX4" fmla="*/ 61085 w 122418"/>
                <a:gd name="connsiteY4" fmla="*/ 0 h 116707"/>
                <a:gd name="connsiteX5" fmla="*/ 84923 w 122418"/>
                <a:gd name="connsiteY5" fmla="*/ 4345 h 116707"/>
                <a:gd name="connsiteX6" fmla="*/ 104416 w 122418"/>
                <a:gd name="connsiteY6" fmla="*/ 16389 h 116707"/>
                <a:gd name="connsiteX7" fmla="*/ 117576 w 122418"/>
                <a:gd name="connsiteY7" fmla="*/ 34888 h 116707"/>
                <a:gd name="connsiteX8" fmla="*/ 122418 w 122418"/>
                <a:gd name="connsiteY8" fmla="*/ 58354 h 116707"/>
                <a:gd name="connsiteX9" fmla="*/ 117576 w 122418"/>
                <a:gd name="connsiteY9" fmla="*/ 81943 h 116707"/>
                <a:gd name="connsiteX10" fmla="*/ 104416 w 122418"/>
                <a:gd name="connsiteY10" fmla="*/ 100443 h 116707"/>
                <a:gd name="connsiteX11" fmla="*/ 84923 w 122418"/>
                <a:gd name="connsiteY11" fmla="*/ 112486 h 116707"/>
                <a:gd name="connsiteX12" fmla="*/ 61085 w 122418"/>
                <a:gd name="connsiteY12" fmla="*/ 116707 h 116707"/>
                <a:gd name="connsiteX13" fmla="*/ 37247 w 122418"/>
                <a:gd name="connsiteY13" fmla="*/ 112486 h 116707"/>
                <a:gd name="connsiteX14" fmla="*/ 17879 w 122418"/>
                <a:gd name="connsiteY14" fmla="*/ 100443 h 116707"/>
                <a:gd name="connsiteX15" fmla="*/ 4842 w 122418"/>
                <a:gd name="connsiteY15" fmla="*/ 81943 h 116707"/>
                <a:gd name="connsiteX16" fmla="*/ 0 w 122418"/>
                <a:gd name="connsiteY16" fmla="*/ 58354 h 116707"/>
                <a:gd name="connsiteX17" fmla="*/ 28184 w 122418"/>
                <a:gd name="connsiteY17" fmla="*/ 58354 h 116707"/>
                <a:gd name="connsiteX18" fmla="*/ 30791 w 122418"/>
                <a:gd name="connsiteY18" fmla="*/ 72507 h 116707"/>
                <a:gd name="connsiteX19" fmla="*/ 37868 w 122418"/>
                <a:gd name="connsiteY19" fmla="*/ 83433 h 116707"/>
                <a:gd name="connsiteX20" fmla="*/ 48297 w 122418"/>
                <a:gd name="connsiteY20" fmla="*/ 90510 h 116707"/>
                <a:gd name="connsiteX21" fmla="*/ 61085 w 122418"/>
                <a:gd name="connsiteY21" fmla="*/ 92993 h 116707"/>
                <a:gd name="connsiteX22" fmla="*/ 73873 w 122418"/>
                <a:gd name="connsiteY22" fmla="*/ 90510 h 116707"/>
                <a:gd name="connsiteX23" fmla="*/ 84426 w 122418"/>
                <a:gd name="connsiteY23" fmla="*/ 83433 h 116707"/>
                <a:gd name="connsiteX24" fmla="*/ 91628 w 122418"/>
                <a:gd name="connsiteY24" fmla="*/ 72507 h 116707"/>
                <a:gd name="connsiteX25" fmla="*/ 94235 w 122418"/>
                <a:gd name="connsiteY25" fmla="*/ 58354 h 116707"/>
                <a:gd name="connsiteX26" fmla="*/ 91628 w 122418"/>
                <a:gd name="connsiteY26" fmla="*/ 44324 h 116707"/>
                <a:gd name="connsiteX27" fmla="*/ 84426 w 122418"/>
                <a:gd name="connsiteY27" fmla="*/ 33274 h 116707"/>
                <a:gd name="connsiteX28" fmla="*/ 73873 w 122418"/>
                <a:gd name="connsiteY28" fmla="*/ 26197 h 116707"/>
                <a:gd name="connsiteX29" fmla="*/ 61085 w 122418"/>
                <a:gd name="connsiteY29" fmla="*/ 23714 h 116707"/>
                <a:gd name="connsiteX30" fmla="*/ 48297 w 122418"/>
                <a:gd name="connsiteY30" fmla="*/ 26197 h 116707"/>
                <a:gd name="connsiteX31" fmla="*/ 37868 w 122418"/>
                <a:gd name="connsiteY31" fmla="*/ 33274 h 116707"/>
                <a:gd name="connsiteX32" fmla="*/ 30791 w 122418"/>
                <a:gd name="connsiteY32" fmla="*/ 44324 h 116707"/>
                <a:gd name="connsiteX33" fmla="*/ 28184 w 122418"/>
                <a:gd name="connsiteY33" fmla="*/ 58354 h 11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2418" h="116707">
                  <a:moveTo>
                    <a:pt x="0" y="58354"/>
                  </a:moveTo>
                  <a:cubicBezTo>
                    <a:pt x="0" y="49911"/>
                    <a:pt x="1614" y="42089"/>
                    <a:pt x="4842" y="34888"/>
                  </a:cubicBezTo>
                  <a:cubicBezTo>
                    <a:pt x="8070" y="27687"/>
                    <a:pt x="12416" y="21479"/>
                    <a:pt x="17879" y="16389"/>
                  </a:cubicBezTo>
                  <a:cubicBezTo>
                    <a:pt x="23466" y="11298"/>
                    <a:pt x="29922" y="7325"/>
                    <a:pt x="37247" y="4345"/>
                  </a:cubicBezTo>
                  <a:cubicBezTo>
                    <a:pt x="44696" y="1490"/>
                    <a:pt x="52642" y="0"/>
                    <a:pt x="61085" y="0"/>
                  </a:cubicBezTo>
                  <a:cubicBezTo>
                    <a:pt x="69528" y="0"/>
                    <a:pt x="77474" y="1490"/>
                    <a:pt x="84923" y="4345"/>
                  </a:cubicBezTo>
                  <a:cubicBezTo>
                    <a:pt x="92373" y="7325"/>
                    <a:pt x="98829" y="11298"/>
                    <a:pt x="104416" y="16389"/>
                  </a:cubicBezTo>
                  <a:cubicBezTo>
                    <a:pt x="110003" y="21479"/>
                    <a:pt x="114472" y="27687"/>
                    <a:pt x="117576" y="34888"/>
                  </a:cubicBezTo>
                  <a:cubicBezTo>
                    <a:pt x="120680" y="42089"/>
                    <a:pt x="122418" y="49911"/>
                    <a:pt x="122418" y="58354"/>
                  </a:cubicBezTo>
                  <a:cubicBezTo>
                    <a:pt x="122418" y="66796"/>
                    <a:pt x="120804" y="74742"/>
                    <a:pt x="117576" y="81943"/>
                  </a:cubicBezTo>
                  <a:cubicBezTo>
                    <a:pt x="114348" y="89144"/>
                    <a:pt x="110003" y="95228"/>
                    <a:pt x="104416" y="100443"/>
                  </a:cubicBezTo>
                  <a:cubicBezTo>
                    <a:pt x="98829" y="105657"/>
                    <a:pt x="92248" y="109630"/>
                    <a:pt x="84923" y="112486"/>
                  </a:cubicBezTo>
                  <a:cubicBezTo>
                    <a:pt x="77598" y="115341"/>
                    <a:pt x="69528" y="116707"/>
                    <a:pt x="61085" y="116707"/>
                  </a:cubicBezTo>
                  <a:cubicBezTo>
                    <a:pt x="52642" y="116707"/>
                    <a:pt x="44696" y="115341"/>
                    <a:pt x="37247" y="112486"/>
                  </a:cubicBezTo>
                  <a:cubicBezTo>
                    <a:pt x="29798" y="109630"/>
                    <a:pt x="23341" y="105657"/>
                    <a:pt x="17879" y="100443"/>
                  </a:cubicBezTo>
                  <a:cubicBezTo>
                    <a:pt x="12416" y="95228"/>
                    <a:pt x="7946" y="89144"/>
                    <a:pt x="4842" y="81943"/>
                  </a:cubicBezTo>
                  <a:cubicBezTo>
                    <a:pt x="1738" y="74742"/>
                    <a:pt x="0" y="66920"/>
                    <a:pt x="0" y="58354"/>
                  </a:cubicBezTo>
                  <a:close/>
                  <a:moveTo>
                    <a:pt x="28184" y="58354"/>
                  </a:moveTo>
                  <a:cubicBezTo>
                    <a:pt x="28184" y="63568"/>
                    <a:pt x="29053" y="68286"/>
                    <a:pt x="30791" y="72507"/>
                  </a:cubicBezTo>
                  <a:cubicBezTo>
                    <a:pt x="32529" y="76729"/>
                    <a:pt x="34888" y="80329"/>
                    <a:pt x="37868" y="83433"/>
                  </a:cubicBezTo>
                  <a:cubicBezTo>
                    <a:pt x="40847" y="86537"/>
                    <a:pt x="44324" y="88896"/>
                    <a:pt x="48297" y="90510"/>
                  </a:cubicBezTo>
                  <a:cubicBezTo>
                    <a:pt x="52270" y="92124"/>
                    <a:pt x="56615" y="92993"/>
                    <a:pt x="61085" y="92993"/>
                  </a:cubicBezTo>
                  <a:cubicBezTo>
                    <a:pt x="65555" y="92993"/>
                    <a:pt x="69900" y="92124"/>
                    <a:pt x="73873" y="90510"/>
                  </a:cubicBezTo>
                  <a:cubicBezTo>
                    <a:pt x="77846" y="88896"/>
                    <a:pt x="81447" y="86413"/>
                    <a:pt x="84426" y="83433"/>
                  </a:cubicBezTo>
                  <a:cubicBezTo>
                    <a:pt x="87406" y="80453"/>
                    <a:pt x="89889" y="76729"/>
                    <a:pt x="91628" y="72507"/>
                  </a:cubicBezTo>
                  <a:cubicBezTo>
                    <a:pt x="93366" y="68286"/>
                    <a:pt x="94235" y="63568"/>
                    <a:pt x="94235" y="58354"/>
                  </a:cubicBezTo>
                  <a:cubicBezTo>
                    <a:pt x="94235" y="53139"/>
                    <a:pt x="93366" y="48545"/>
                    <a:pt x="91628" y="44324"/>
                  </a:cubicBezTo>
                  <a:cubicBezTo>
                    <a:pt x="89889" y="40103"/>
                    <a:pt x="87530" y="36378"/>
                    <a:pt x="84426" y="33274"/>
                  </a:cubicBezTo>
                  <a:cubicBezTo>
                    <a:pt x="81323" y="30170"/>
                    <a:pt x="77846" y="27811"/>
                    <a:pt x="73873" y="26197"/>
                  </a:cubicBezTo>
                  <a:cubicBezTo>
                    <a:pt x="69900" y="24583"/>
                    <a:pt x="65555" y="23714"/>
                    <a:pt x="61085" y="23714"/>
                  </a:cubicBezTo>
                  <a:cubicBezTo>
                    <a:pt x="56615" y="23714"/>
                    <a:pt x="52270" y="24583"/>
                    <a:pt x="48297" y="26197"/>
                  </a:cubicBezTo>
                  <a:cubicBezTo>
                    <a:pt x="44324" y="27811"/>
                    <a:pt x="40847" y="30170"/>
                    <a:pt x="37868" y="33274"/>
                  </a:cubicBezTo>
                  <a:cubicBezTo>
                    <a:pt x="34888" y="36378"/>
                    <a:pt x="32529" y="39978"/>
                    <a:pt x="30791" y="44324"/>
                  </a:cubicBezTo>
                  <a:cubicBezTo>
                    <a:pt x="29053" y="48669"/>
                    <a:pt x="28184" y="53263"/>
                    <a:pt x="28184" y="58354"/>
                  </a:cubicBezTo>
                  <a:close/>
                </a:path>
              </a:pathLst>
            </a:custGeom>
            <a:solidFill>
              <a:srgbClr val="231F20"/>
            </a:solidFill>
            <a:ln w="12377"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CACDA8A1-64B5-F805-8B95-DE70EA5C41B5}"/>
                </a:ext>
              </a:extLst>
            </p:cNvPr>
            <p:cNvSpPr/>
            <p:nvPr/>
          </p:nvSpPr>
          <p:spPr>
            <a:xfrm>
              <a:off x="9831249" y="1436617"/>
              <a:ext cx="122418" cy="116707"/>
            </a:xfrm>
            <a:custGeom>
              <a:avLst/>
              <a:gdLst>
                <a:gd name="connsiteX0" fmla="*/ 0 w 122418"/>
                <a:gd name="connsiteY0" fmla="*/ 58354 h 116707"/>
                <a:gd name="connsiteX1" fmla="*/ 4842 w 122418"/>
                <a:gd name="connsiteY1" fmla="*/ 34888 h 116707"/>
                <a:gd name="connsiteX2" fmla="*/ 17879 w 122418"/>
                <a:gd name="connsiteY2" fmla="*/ 16389 h 116707"/>
                <a:gd name="connsiteX3" fmla="*/ 37247 w 122418"/>
                <a:gd name="connsiteY3" fmla="*/ 4345 h 116707"/>
                <a:gd name="connsiteX4" fmla="*/ 61085 w 122418"/>
                <a:gd name="connsiteY4" fmla="*/ 0 h 116707"/>
                <a:gd name="connsiteX5" fmla="*/ 84923 w 122418"/>
                <a:gd name="connsiteY5" fmla="*/ 4345 h 116707"/>
                <a:gd name="connsiteX6" fmla="*/ 104416 w 122418"/>
                <a:gd name="connsiteY6" fmla="*/ 16389 h 116707"/>
                <a:gd name="connsiteX7" fmla="*/ 117576 w 122418"/>
                <a:gd name="connsiteY7" fmla="*/ 34888 h 116707"/>
                <a:gd name="connsiteX8" fmla="*/ 122418 w 122418"/>
                <a:gd name="connsiteY8" fmla="*/ 58354 h 116707"/>
                <a:gd name="connsiteX9" fmla="*/ 117576 w 122418"/>
                <a:gd name="connsiteY9" fmla="*/ 81943 h 116707"/>
                <a:gd name="connsiteX10" fmla="*/ 104416 w 122418"/>
                <a:gd name="connsiteY10" fmla="*/ 100443 h 116707"/>
                <a:gd name="connsiteX11" fmla="*/ 84923 w 122418"/>
                <a:gd name="connsiteY11" fmla="*/ 112486 h 116707"/>
                <a:gd name="connsiteX12" fmla="*/ 61085 w 122418"/>
                <a:gd name="connsiteY12" fmla="*/ 116707 h 116707"/>
                <a:gd name="connsiteX13" fmla="*/ 37247 w 122418"/>
                <a:gd name="connsiteY13" fmla="*/ 112486 h 116707"/>
                <a:gd name="connsiteX14" fmla="*/ 17879 w 122418"/>
                <a:gd name="connsiteY14" fmla="*/ 100443 h 116707"/>
                <a:gd name="connsiteX15" fmla="*/ 4842 w 122418"/>
                <a:gd name="connsiteY15" fmla="*/ 81943 h 116707"/>
                <a:gd name="connsiteX16" fmla="*/ 0 w 122418"/>
                <a:gd name="connsiteY16" fmla="*/ 58354 h 116707"/>
                <a:gd name="connsiteX17" fmla="*/ 28184 w 122418"/>
                <a:gd name="connsiteY17" fmla="*/ 58354 h 116707"/>
                <a:gd name="connsiteX18" fmla="*/ 30791 w 122418"/>
                <a:gd name="connsiteY18" fmla="*/ 72507 h 116707"/>
                <a:gd name="connsiteX19" fmla="*/ 37868 w 122418"/>
                <a:gd name="connsiteY19" fmla="*/ 83433 h 116707"/>
                <a:gd name="connsiteX20" fmla="*/ 48297 w 122418"/>
                <a:gd name="connsiteY20" fmla="*/ 90510 h 116707"/>
                <a:gd name="connsiteX21" fmla="*/ 61085 w 122418"/>
                <a:gd name="connsiteY21" fmla="*/ 92993 h 116707"/>
                <a:gd name="connsiteX22" fmla="*/ 73873 w 122418"/>
                <a:gd name="connsiteY22" fmla="*/ 90510 h 116707"/>
                <a:gd name="connsiteX23" fmla="*/ 84427 w 122418"/>
                <a:gd name="connsiteY23" fmla="*/ 83433 h 116707"/>
                <a:gd name="connsiteX24" fmla="*/ 91628 w 122418"/>
                <a:gd name="connsiteY24" fmla="*/ 72507 h 116707"/>
                <a:gd name="connsiteX25" fmla="*/ 94235 w 122418"/>
                <a:gd name="connsiteY25" fmla="*/ 58354 h 116707"/>
                <a:gd name="connsiteX26" fmla="*/ 91628 w 122418"/>
                <a:gd name="connsiteY26" fmla="*/ 44324 h 116707"/>
                <a:gd name="connsiteX27" fmla="*/ 84427 w 122418"/>
                <a:gd name="connsiteY27" fmla="*/ 33274 h 116707"/>
                <a:gd name="connsiteX28" fmla="*/ 73873 w 122418"/>
                <a:gd name="connsiteY28" fmla="*/ 26197 h 116707"/>
                <a:gd name="connsiteX29" fmla="*/ 61085 w 122418"/>
                <a:gd name="connsiteY29" fmla="*/ 23714 h 116707"/>
                <a:gd name="connsiteX30" fmla="*/ 48297 w 122418"/>
                <a:gd name="connsiteY30" fmla="*/ 26197 h 116707"/>
                <a:gd name="connsiteX31" fmla="*/ 37868 w 122418"/>
                <a:gd name="connsiteY31" fmla="*/ 33274 h 116707"/>
                <a:gd name="connsiteX32" fmla="*/ 30791 w 122418"/>
                <a:gd name="connsiteY32" fmla="*/ 44324 h 116707"/>
                <a:gd name="connsiteX33" fmla="*/ 28184 w 122418"/>
                <a:gd name="connsiteY33" fmla="*/ 58354 h 11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2418" h="116707">
                  <a:moveTo>
                    <a:pt x="0" y="58354"/>
                  </a:moveTo>
                  <a:cubicBezTo>
                    <a:pt x="0" y="49911"/>
                    <a:pt x="1614" y="42089"/>
                    <a:pt x="4842" y="34888"/>
                  </a:cubicBezTo>
                  <a:cubicBezTo>
                    <a:pt x="8070" y="27687"/>
                    <a:pt x="12416" y="21479"/>
                    <a:pt x="17879" y="16389"/>
                  </a:cubicBezTo>
                  <a:cubicBezTo>
                    <a:pt x="23466" y="11298"/>
                    <a:pt x="29922" y="7325"/>
                    <a:pt x="37247" y="4345"/>
                  </a:cubicBezTo>
                  <a:cubicBezTo>
                    <a:pt x="44696" y="1490"/>
                    <a:pt x="52642" y="0"/>
                    <a:pt x="61085" y="0"/>
                  </a:cubicBezTo>
                  <a:cubicBezTo>
                    <a:pt x="69528" y="0"/>
                    <a:pt x="77474" y="1490"/>
                    <a:pt x="84923" y="4345"/>
                  </a:cubicBezTo>
                  <a:cubicBezTo>
                    <a:pt x="92373" y="7325"/>
                    <a:pt x="98829" y="11298"/>
                    <a:pt x="104416" y="16389"/>
                  </a:cubicBezTo>
                  <a:cubicBezTo>
                    <a:pt x="110003" y="21479"/>
                    <a:pt x="114472" y="27687"/>
                    <a:pt x="117576" y="34888"/>
                  </a:cubicBezTo>
                  <a:cubicBezTo>
                    <a:pt x="120680" y="42089"/>
                    <a:pt x="122418" y="49911"/>
                    <a:pt x="122418" y="58354"/>
                  </a:cubicBezTo>
                  <a:cubicBezTo>
                    <a:pt x="122418" y="66796"/>
                    <a:pt x="120804" y="74742"/>
                    <a:pt x="117576" y="81943"/>
                  </a:cubicBezTo>
                  <a:cubicBezTo>
                    <a:pt x="114348" y="89144"/>
                    <a:pt x="110003" y="95228"/>
                    <a:pt x="104416" y="100443"/>
                  </a:cubicBezTo>
                  <a:cubicBezTo>
                    <a:pt x="98829" y="105657"/>
                    <a:pt x="92248" y="109630"/>
                    <a:pt x="84923" y="112486"/>
                  </a:cubicBezTo>
                  <a:cubicBezTo>
                    <a:pt x="77598" y="115341"/>
                    <a:pt x="69528" y="116707"/>
                    <a:pt x="61085" y="116707"/>
                  </a:cubicBezTo>
                  <a:cubicBezTo>
                    <a:pt x="52642" y="116707"/>
                    <a:pt x="44696" y="115341"/>
                    <a:pt x="37247" y="112486"/>
                  </a:cubicBezTo>
                  <a:cubicBezTo>
                    <a:pt x="29798" y="109630"/>
                    <a:pt x="23341" y="105657"/>
                    <a:pt x="17879" y="100443"/>
                  </a:cubicBezTo>
                  <a:cubicBezTo>
                    <a:pt x="12416" y="95228"/>
                    <a:pt x="7946" y="89144"/>
                    <a:pt x="4842" y="81943"/>
                  </a:cubicBezTo>
                  <a:cubicBezTo>
                    <a:pt x="1738" y="74742"/>
                    <a:pt x="0" y="66920"/>
                    <a:pt x="0" y="58354"/>
                  </a:cubicBezTo>
                  <a:close/>
                  <a:moveTo>
                    <a:pt x="28184" y="58354"/>
                  </a:moveTo>
                  <a:cubicBezTo>
                    <a:pt x="28184" y="63568"/>
                    <a:pt x="29053" y="68286"/>
                    <a:pt x="30791" y="72507"/>
                  </a:cubicBezTo>
                  <a:cubicBezTo>
                    <a:pt x="32529" y="76729"/>
                    <a:pt x="34888" y="80329"/>
                    <a:pt x="37868" y="83433"/>
                  </a:cubicBezTo>
                  <a:cubicBezTo>
                    <a:pt x="40848" y="86537"/>
                    <a:pt x="44324" y="88896"/>
                    <a:pt x="48297" y="90510"/>
                  </a:cubicBezTo>
                  <a:cubicBezTo>
                    <a:pt x="52270" y="92124"/>
                    <a:pt x="56615" y="92993"/>
                    <a:pt x="61085" y="92993"/>
                  </a:cubicBezTo>
                  <a:cubicBezTo>
                    <a:pt x="65555" y="92993"/>
                    <a:pt x="69900" y="92124"/>
                    <a:pt x="73873" y="90510"/>
                  </a:cubicBezTo>
                  <a:cubicBezTo>
                    <a:pt x="77846" y="88896"/>
                    <a:pt x="81447" y="86413"/>
                    <a:pt x="84427" y="83433"/>
                  </a:cubicBezTo>
                  <a:cubicBezTo>
                    <a:pt x="87406" y="80453"/>
                    <a:pt x="89889" y="76729"/>
                    <a:pt x="91628" y="72507"/>
                  </a:cubicBezTo>
                  <a:cubicBezTo>
                    <a:pt x="93366" y="68286"/>
                    <a:pt x="94235" y="63568"/>
                    <a:pt x="94235" y="58354"/>
                  </a:cubicBezTo>
                  <a:cubicBezTo>
                    <a:pt x="94235" y="53139"/>
                    <a:pt x="93366" y="48545"/>
                    <a:pt x="91628" y="44324"/>
                  </a:cubicBezTo>
                  <a:cubicBezTo>
                    <a:pt x="89889" y="40103"/>
                    <a:pt x="87530" y="36378"/>
                    <a:pt x="84427" y="33274"/>
                  </a:cubicBezTo>
                  <a:cubicBezTo>
                    <a:pt x="81323" y="30170"/>
                    <a:pt x="77846" y="27811"/>
                    <a:pt x="73873" y="26197"/>
                  </a:cubicBezTo>
                  <a:cubicBezTo>
                    <a:pt x="69900" y="24583"/>
                    <a:pt x="65555" y="23714"/>
                    <a:pt x="61085" y="23714"/>
                  </a:cubicBezTo>
                  <a:cubicBezTo>
                    <a:pt x="56615" y="23714"/>
                    <a:pt x="52270" y="24583"/>
                    <a:pt x="48297" y="26197"/>
                  </a:cubicBezTo>
                  <a:cubicBezTo>
                    <a:pt x="44324" y="27811"/>
                    <a:pt x="40848" y="30170"/>
                    <a:pt x="37868" y="33274"/>
                  </a:cubicBezTo>
                  <a:cubicBezTo>
                    <a:pt x="34888" y="36378"/>
                    <a:pt x="32529" y="39978"/>
                    <a:pt x="30791" y="44324"/>
                  </a:cubicBezTo>
                  <a:cubicBezTo>
                    <a:pt x="29053" y="48669"/>
                    <a:pt x="28184" y="53263"/>
                    <a:pt x="28184" y="58354"/>
                  </a:cubicBezTo>
                  <a:close/>
                </a:path>
              </a:pathLst>
            </a:custGeom>
            <a:solidFill>
              <a:srgbClr val="231F20"/>
            </a:solidFill>
            <a:ln w="12377"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A01AD6A-9CF0-51B2-DC1B-1FCCE5F89401}"/>
                </a:ext>
              </a:extLst>
            </p:cNvPr>
            <p:cNvSpPr/>
            <p:nvPr/>
          </p:nvSpPr>
          <p:spPr>
            <a:xfrm>
              <a:off x="9973781" y="1395645"/>
              <a:ext cx="43082" cy="156189"/>
            </a:xfrm>
            <a:custGeom>
              <a:avLst/>
              <a:gdLst>
                <a:gd name="connsiteX0" fmla="*/ 0 w 43082"/>
                <a:gd name="connsiteY0" fmla="*/ 9188 h 156189"/>
                <a:gd name="connsiteX1" fmla="*/ 8939 w 43082"/>
                <a:gd name="connsiteY1" fmla="*/ 0 h 156189"/>
                <a:gd name="connsiteX2" fmla="*/ 18499 w 43082"/>
                <a:gd name="connsiteY2" fmla="*/ 0 h 156189"/>
                <a:gd name="connsiteX3" fmla="*/ 27439 w 43082"/>
                <a:gd name="connsiteY3" fmla="*/ 9188 h 156189"/>
                <a:gd name="connsiteX4" fmla="*/ 27439 w 43082"/>
                <a:gd name="connsiteY4" fmla="*/ 118073 h 156189"/>
                <a:gd name="connsiteX5" fmla="*/ 28184 w 43082"/>
                <a:gd name="connsiteY5" fmla="*/ 124777 h 156189"/>
                <a:gd name="connsiteX6" fmla="*/ 30294 w 43082"/>
                <a:gd name="connsiteY6" fmla="*/ 128750 h 156189"/>
                <a:gd name="connsiteX7" fmla="*/ 33150 w 43082"/>
                <a:gd name="connsiteY7" fmla="*/ 130737 h 156189"/>
                <a:gd name="connsiteX8" fmla="*/ 36254 w 43082"/>
                <a:gd name="connsiteY8" fmla="*/ 131482 h 156189"/>
                <a:gd name="connsiteX9" fmla="*/ 41220 w 43082"/>
                <a:gd name="connsiteY9" fmla="*/ 133841 h 156189"/>
                <a:gd name="connsiteX10" fmla="*/ 43082 w 43082"/>
                <a:gd name="connsiteY10" fmla="*/ 139428 h 156189"/>
                <a:gd name="connsiteX11" fmla="*/ 43082 w 43082"/>
                <a:gd name="connsiteY11" fmla="*/ 146877 h 156189"/>
                <a:gd name="connsiteX12" fmla="*/ 40972 w 43082"/>
                <a:gd name="connsiteY12" fmla="*/ 153706 h 156189"/>
                <a:gd name="connsiteX13" fmla="*/ 33895 w 43082"/>
                <a:gd name="connsiteY13" fmla="*/ 156189 h 156189"/>
                <a:gd name="connsiteX14" fmla="*/ 22348 w 43082"/>
                <a:gd name="connsiteY14" fmla="*/ 155072 h 156189"/>
                <a:gd name="connsiteX15" fmla="*/ 11422 w 43082"/>
                <a:gd name="connsiteY15" fmla="*/ 150229 h 156189"/>
                <a:gd name="connsiteX16" fmla="*/ 3228 w 43082"/>
                <a:gd name="connsiteY16" fmla="*/ 139428 h 156189"/>
                <a:gd name="connsiteX17" fmla="*/ 124 w 43082"/>
                <a:gd name="connsiteY17" fmla="*/ 120308 h 156189"/>
                <a:gd name="connsiteX18" fmla="*/ 124 w 43082"/>
                <a:gd name="connsiteY18" fmla="*/ 9188 h 156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082" h="156189">
                  <a:moveTo>
                    <a:pt x="0" y="9188"/>
                  </a:moveTo>
                  <a:cubicBezTo>
                    <a:pt x="0" y="3104"/>
                    <a:pt x="2980" y="0"/>
                    <a:pt x="8939" y="0"/>
                  </a:cubicBezTo>
                  <a:lnTo>
                    <a:pt x="18499" y="0"/>
                  </a:lnTo>
                  <a:cubicBezTo>
                    <a:pt x="24459" y="0"/>
                    <a:pt x="27439" y="3104"/>
                    <a:pt x="27439" y="9188"/>
                  </a:cubicBezTo>
                  <a:lnTo>
                    <a:pt x="27439" y="118073"/>
                  </a:lnTo>
                  <a:cubicBezTo>
                    <a:pt x="27439" y="120804"/>
                    <a:pt x="27687" y="123039"/>
                    <a:pt x="28184" y="124777"/>
                  </a:cubicBezTo>
                  <a:cubicBezTo>
                    <a:pt x="28680" y="126516"/>
                    <a:pt x="29425" y="127757"/>
                    <a:pt x="30294" y="128750"/>
                  </a:cubicBezTo>
                  <a:cubicBezTo>
                    <a:pt x="31163" y="129744"/>
                    <a:pt x="32157" y="130364"/>
                    <a:pt x="33150" y="130737"/>
                  </a:cubicBezTo>
                  <a:cubicBezTo>
                    <a:pt x="34143" y="131109"/>
                    <a:pt x="35136" y="131358"/>
                    <a:pt x="36254" y="131482"/>
                  </a:cubicBezTo>
                  <a:cubicBezTo>
                    <a:pt x="38240" y="131730"/>
                    <a:pt x="39978" y="132599"/>
                    <a:pt x="41220" y="133841"/>
                  </a:cubicBezTo>
                  <a:cubicBezTo>
                    <a:pt x="42462" y="135082"/>
                    <a:pt x="43082" y="136945"/>
                    <a:pt x="43082" y="139428"/>
                  </a:cubicBezTo>
                  <a:lnTo>
                    <a:pt x="43082" y="146877"/>
                  </a:lnTo>
                  <a:cubicBezTo>
                    <a:pt x="43082" y="149733"/>
                    <a:pt x="42337" y="152092"/>
                    <a:pt x="40972" y="153706"/>
                  </a:cubicBezTo>
                  <a:cubicBezTo>
                    <a:pt x="39606" y="155320"/>
                    <a:pt x="37247" y="156189"/>
                    <a:pt x="33895" y="156189"/>
                  </a:cubicBezTo>
                  <a:cubicBezTo>
                    <a:pt x="30170" y="156189"/>
                    <a:pt x="26197" y="155817"/>
                    <a:pt x="22348" y="155072"/>
                  </a:cubicBezTo>
                  <a:cubicBezTo>
                    <a:pt x="18499" y="154327"/>
                    <a:pt x="14775" y="152713"/>
                    <a:pt x="11422" y="150229"/>
                  </a:cubicBezTo>
                  <a:cubicBezTo>
                    <a:pt x="8070" y="147746"/>
                    <a:pt x="5339" y="144146"/>
                    <a:pt x="3228" y="139428"/>
                  </a:cubicBezTo>
                  <a:cubicBezTo>
                    <a:pt x="1117" y="134710"/>
                    <a:pt x="124" y="128378"/>
                    <a:pt x="124" y="120308"/>
                  </a:cubicBezTo>
                  <a:lnTo>
                    <a:pt x="124" y="9188"/>
                  </a:lnTo>
                  <a:close/>
                </a:path>
              </a:pathLst>
            </a:custGeom>
            <a:solidFill>
              <a:srgbClr val="231F20"/>
            </a:solidFill>
            <a:ln w="12377" cap="flat">
              <a:noFill/>
              <a:prstDash val="solid"/>
              <a:miter/>
            </a:ln>
          </p:spPr>
          <p:txBody>
            <a:bodyPr rtlCol="0" anchor="ctr"/>
            <a:lstStyle/>
            <a:p>
              <a:endParaRPr lang="en-GB"/>
            </a:p>
          </p:txBody>
        </p:sp>
      </p:grpSp>
      <p:sp>
        <p:nvSpPr>
          <p:cNvPr id="42" name="Freeform: Shape 41">
            <a:extLst>
              <a:ext uri="{FF2B5EF4-FFF2-40B4-BE49-F238E27FC236}">
                <a16:creationId xmlns:a16="http://schemas.microsoft.com/office/drawing/2014/main" id="{309A54B4-3E3A-33B9-CFDD-4A160B900146}"/>
              </a:ext>
            </a:extLst>
          </p:cNvPr>
          <p:cNvSpPr/>
          <p:nvPr/>
        </p:nvSpPr>
        <p:spPr>
          <a:xfrm>
            <a:off x="10242752" y="1522617"/>
            <a:ext cx="1062001" cy="1058819"/>
          </a:xfrm>
          <a:custGeom>
            <a:avLst/>
            <a:gdLst>
              <a:gd name="connsiteX0" fmla="*/ 251245 w 1062001"/>
              <a:gd name="connsiteY0" fmla="*/ 990562 h 1058819"/>
              <a:gd name="connsiteX1" fmla="*/ 808460 w 1062001"/>
              <a:gd name="connsiteY1" fmla="*/ 73169 h 1058819"/>
              <a:gd name="connsiteX2" fmla="*/ 251245 w 1062001"/>
              <a:gd name="connsiteY2" fmla="*/ 990562 h 1058819"/>
            </a:gdLst>
            <a:ahLst/>
            <a:cxnLst>
              <a:cxn ang="0">
                <a:pos x="connsiteX0" y="connsiteY0"/>
              </a:cxn>
              <a:cxn ang="0">
                <a:pos x="connsiteX1" y="connsiteY1"/>
              </a:cxn>
              <a:cxn ang="0">
                <a:pos x="connsiteX2" y="connsiteY2"/>
              </a:cxn>
            </a:cxnLst>
            <a:rect l="l" t="t" r="r" b="b"/>
            <a:pathLst>
              <a:path w="1062001" h="1058819">
                <a:moveTo>
                  <a:pt x="251245" y="990562"/>
                </a:moveTo>
                <a:cubicBezTo>
                  <a:pt x="-372145" y="680170"/>
                  <a:pt x="299170" y="-268510"/>
                  <a:pt x="808460" y="73169"/>
                </a:cubicBezTo>
                <a:cubicBezTo>
                  <a:pt x="1386658" y="461158"/>
                  <a:pt x="879478" y="1303436"/>
                  <a:pt x="251245" y="990562"/>
                </a:cubicBezTo>
                <a:close/>
              </a:path>
            </a:pathLst>
          </a:custGeom>
          <a:solidFill>
            <a:srgbClr val="0B1F3F"/>
          </a:solidFill>
          <a:ln w="12377" cap="flat">
            <a:noFill/>
            <a:prstDash val="solid"/>
            <a:miter/>
          </a:ln>
        </p:spPr>
        <p:txBody>
          <a:bodyPr rtlCol="0" anchor="ctr"/>
          <a:lstStyle/>
          <a:p>
            <a:endParaRPr lang="en-GB"/>
          </a:p>
        </p:txBody>
      </p:sp>
      <p:grpSp>
        <p:nvGrpSpPr>
          <p:cNvPr id="43" name="Graphic 88">
            <a:extLst>
              <a:ext uri="{FF2B5EF4-FFF2-40B4-BE49-F238E27FC236}">
                <a16:creationId xmlns:a16="http://schemas.microsoft.com/office/drawing/2014/main" id="{1D0D7CBA-FDC1-523A-62B7-B49A25EF7E88}"/>
              </a:ext>
            </a:extLst>
          </p:cNvPr>
          <p:cNvGrpSpPr/>
          <p:nvPr/>
        </p:nvGrpSpPr>
        <p:grpSpPr>
          <a:xfrm>
            <a:off x="10402618" y="1823116"/>
            <a:ext cx="768777" cy="485328"/>
            <a:chOff x="10402618" y="1823116"/>
            <a:chExt cx="768777" cy="485328"/>
          </a:xfrm>
          <a:solidFill>
            <a:srgbClr val="FFFFFF"/>
          </a:solidFill>
        </p:grpSpPr>
        <p:sp>
          <p:nvSpPr>
            <p:cNvPr id="44" name="Freeform: Shape 43">
              <a:extLst>
                <a:ext uri="{FF2B5EF4-FFF2-40B4-BE49-F238E27FC236}">
                  <a16:creationId xmlns:a16="http://schemas.microsoft.com/office/drawing/2014/main" id="{50D887B0-E1C6-F2A9-2ACE-E70F011E0F51}"/>
                </a:ext>
              </a:extLst>
            </p:cNvPr>
            <p:cNvSpPr/>
            <p:nvPr/>
          </p:nvSpPr>
          <p:spPr>
            <a:xfrm>
              <a:off x="10485678" y="1823116"/>
              <a:ext cx="163141" cy="168604"/>
            </a:xfrm>
            <a:custGeom>
              <a:avLst/>
              <a:gdLst>
                <a:gd name="connsiteX0" fmla="*/ 163142 w 163141"/>
                <a:gd name="connsiteY0" fmla="*/ 84302 h 168604"/>
                <a:gd name="connsiteX1" fmla="*/ 81571 w 163141"/>
                <a:gd name="connsiteY1" fmla="*/ 168605 h 168604"/>
                <a:gd name="connsiteX2" fmla="*/ 0 w 163141"/>
                <a:gd name="connsiteY2" fmla="*/ 84302 h 168604"/>
                <a:gd name="connsiteX3" fmla="*/ 81571 w 163141"/>
                <a:gd name="connsiteY3" fmla="*/ 0 h 168604"/>
                <a:gd name="connsiteX4" fmla="*/ 163142 w 163141"/>
                <a:gd name="connsiteY4" fmla="*/ 84302 h 168604"/>
                <a:gd name="connsiteX5" fmla="*/ 163142 w 163141"/>
                <a:gd name="connsiteY5" fmla="*/ 84302 h 1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141" h="168604">
                  <a:moveTo>
                    <a:pt x="163142" y="84302"/>
                  </a:moveTo>
                  <a:cubicBezTo>
                    <a:pt x="163142" y="130861"/>
                    <a:pt x="126640" y="168605"/>
                    <a:pt x="81571" y="168605"/>
                  </a:cubicBezTo>
                  <a:cubicBezTo>
                    <a:pt x="36502" y="168605"/>
                    <a:pt x="0" y="130861"/>
                    <a:pt x="0" y="84302"/>
                  </a:cubicBezTo>
                  <a:cubicBezTo>
                    <a:pt x="0" y="37744"/>
                    <a:pt x="36502" y="0"/>
                    <a:pt x="81571" y="0"/>
                  </a:cubicBezTo>
                  <a:cubicBezTo>
                    <a:pt x="126640" y="0"/>
                    <a:pt x="163142" y="37744"/>
                    <a:pt x="163142" y="84302"/>
                  </a:cubicBezTo>
                  <a:lnTo>
                    <a:pt x="163142" y="84302"/>
                  </a:lnTo>
                  <a:close/>
                </a:path>
              </a:pathLst>
            </a:custGeom>
            <a:solidFill>
              <a:srgbClr val="FFFFFF"/>
            </a:solidFill>
            <a:ln w="12377"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55DE04B8-375E-6164-2488-CC2EE9E715A9}"/>
                </a:ext>
              </a:extLst>
            </p:cNvPr>
            <p:cNvSpPr/>
            <p:nvPr/>
          </p:nvSpPr>
          <p:spPr>
            <a:xfrm>
              <a:off x="10925069" y="1823116"/>
              <a:ext cx="163141" cy="168604"/>
            </a:xfrm>
            <a:custGeom>
              <a:avLst/>
              <a:gdLst>
                <a:gd name="connsiteX0" fmla="*/ 163142 w 163141"/>
                <a:gd name="connsiteY0" fmla="*/ 84302 h 168604"/>
                <a:gd name="connsiteX1" fmla="*/ 81571 w 163141"/>
                <a:gd name="connsiteY1" fmla="*/ 168605 h 168604"/>
                <a:gd name="connsiteX2" fmla="*/ 0 w 163141"/>
                <a:gd name="connsiteY2" fmla="*/ 84302 h 168604"/>
                <a:gd name="connsiteX3" fmla="*/ 81571 w 163141"/>
                <a:gd name="connsiteY3" fmla="*/ 0 h 168604"/>
                <a:gd name="connsiteX4" fmla="*/ 163142 w 163141"/>
                <a:gd name="connsiteY4" fmla="*/ 84302 h 168604"/>
                <a:gd name="connsiteX5" fmla="*/ 163142 w 163141"/>
                <a:gd name="connsiteY5" fmla="*/ 84302 h 1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141" h="168604">
                  <a:moveTo>
                    <a:pt x="163142" y="84302"/>
                  </a:moveTo>
                  <a:cubicBezTo>
                    <a:pt x="163142" y="130861"/>
                    <a:pt x="126640" y="168605"/>
                    <a:pt x="81571" y="168605"/>
                  </a:cubicBezTo>
                  <a:cubicBezTo>
                    <a:pt x="36502" y="168605"/>
                    <a:pt x="0" y="130861"/>
                    <a:pt x="0" y="84302"/>
                  </a:cubicBezTo>
                  <a:cubicBezTo>
                    <a:pt x="0" y="37744"/>
                    <a:pt x="36502" y="0"/>
                    <a:pt x="81571" y="0"/>
                  </a:cubicBezTo>
                  <a:cubicBezTo>
                    <a:pt x="126640" y="0"/>
                    <a:pt x="163142" y="37744"/>
                    <a:pt x="163142" y="84302"/>
                  </a:cubicBezTo>
                  <a:lnTo>
                    <a:pt x="163142" y="84302"/>
                  </a:lnTo>
                  <a:close/>
                </a:path>
              </a:pathLst>
            </a:custGeom>
            <a:solidFill>
              <a:srgbClr val="FFFFFF"/>
            </a:solidFill>
            <a:ln w="12377"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AB8267ED-B19C-AFA2-D4EF-F14E362AE0ED}"/>
                </a:ext>
              </a:extLst>
            </p:cNvPr>
            <p:cNvSpPr/>
            <p:nvPr/>
          </p:nvSpPr>
          <p:spPr>
            <a:xfrm>
              <a:off x="10622251" y="2143316"/>
              <a:ext cx="329511" cy="165128"/>
            </a:xfrm>
            <a:custGeom>
              <a:avLst/>
              <a:gdLst>
                <a:gd name="connsiteX0" fmla="*/ 329512 w 329511"/>
                <a:gd name="connsiteY0" fmla="*/ 165128 h 165128"/>
                <a:gd name="connsiteX1" fmla="*/ 329512 w 329511"/>
                <a:gd name="connsiteY1" fmla="*/ 82564 h 165128"/>
                <a:gd name="connsiteX2" fmla="*/ 312999 w 329511"/>
                <a:gd name="connsiteY2" fmla="*/ 49539 h 165128"/>
                <a:gd name="connsiteX3" fmla="*/ 232421 w 329511"/>
                <a:gd name="connsiteY3" fmla="*/ 11050 h 165128"/>
                <a:gd name="connsiteX4" fmla="*/ 164756 w 329511"/>
                <a:gd name="connsiteY4" fmla="*/ 0 h 165128"/>
                <a:gd name="connsiteX5" fmla="*/ 97091 w 329511"/>
                <a:gd name="connsiteY5" fmla="*/ 11050 h 165128"/>
                <a:gd name="connsiteX6" fmla="*/ 16513 w 329511"/>
                <a:gd name="connsiteY6" fmla="*/ 49539 h 165128"/>
                <a:gd name="connsiteX7" fmla="*/ 0 w 329511"/>
                <a:gd name="connsiteY7" fmla="*/ 82564 h 165128"/>
                <a:gd name="connsiteX8" fmla="*/ 0 w 329511"/>
                <a:gd name="connsiteY8" fmla="*/ 165128 h 165128"/>
                <a:gd name="connsiteX9" fmla="*/ 329512 w 329511"/>
                <a:gd name="connsiteY9" fmla="*/ 165128 h 16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511" h="165128">
                  <a:moveTo>
                    <a:pt x="329512" y="165128"/>
                  </a:moveTo>
                  <a:lnTo>
                    <a:pt x="329512" y="82564"/>
                  </a:lnTo>
                  <a:cubicBezTo>
                    <a:pt x="329512" y="69776"/>
                    <a:pt x="324049" y="56864"/>
                    <a:pt x="312999" y="49539"/>
                  </a:cubicBezTo>
                  <a:cubicBezTo>
                    <a:pt x="291023" y="31163"/>
                    <a:pt x="261722" y="18375"/>
                    <a:pt x="232421" y="11050"/>
                  </a:cubicBezTo>
                  <a:cubicBezTo>
                    <a:pt x="212308" y="5587"/>
                    <a:pt x="188470" y="0"/>
                    <a:pt x="164756" y="0"/>
                  </a:cubicBezTo>
                  <a:cubicBezTo>
                    <a:pt x="142780" y="0"/>
                    <a:pt x="118942" y="3725"/>
                    <a:pt x="97091" y="11050"/>
                  </a:cubicBezTo>
                  <a:cubicBezTo>
                    <a:pt x="67790" y="18375"/>
                    <a:pt x="40351" y="33026"/>
                    <a:pt x="16513" y="49539"/>
                  </a:cubicBezTo>
                  <a:cubicBezTo>
                    <a:pt x="5587" y="58726"/>
                    <a:pt x="0" y="69776"/>
                    <a:pt x="0" y="82564"/>
                  </a:cubicBezTo>
                  <a:lnTo>
                    <a:pt x="0" y="165128"/>
                  </a:lnTo>
                  <a:lnTo>
                    <a:pt x="329512" y="165128"/>
                  </a:lnTo>
                  <a:close/>
                </a:path>
              </a:pathLst>
            </a:custGeom>
            <a:solidFill>
              <a:srgbClr val="FFFFFF"/>
            </a:solidFill>
            <a:ln w="12377"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BED9F83-0F79-1258-0089-F73B72FCD93E}"/>
                </a:ext>
              </a:extLst>
            </p:cNvPr>
            <p:cNvSpPr/>
            <p:nvPr/>
          </p:nvSpPr>
          <p:spPr>
            <a:xfrm>
              <a:off x="10705311" y="1954598"/>
              <a:ext cx="163141" cy="165128"/>
            </a:xfrm>
            <a:custGeom>
              <a:avLst/>
              <a:gdLst>
                <a:gd name="connsiteX0" fmla="*/ 163142 w 163141"/>
                <a:gd name="connsiteY0" fmla="*/ 82564 h 165128"/>
                <a:gd name="connsiteX1" fmla="*/ 81571 w 163141"/>
                <a:gd name="connsiteY1" fmla="*/ 165128 h 165128"/>
                <a:gd name="connsiteX2" fmla="*/ 0 w 163141"/>
                <a:gd name="connsiteY2" fmla="*/ 82564 h 165128"/>
                <a:gd name="connsiteX3" fmla="*/ 81571 w 163141"/>
                <a:gd name="connsiteY3" fmla="*/ 0 h 165128"/>
                <a:gd name="connsiteX4" fmla="*/ 163142 w 163141"/>
                <a:gd name="connsiteY4" fmla="*/ 82564 h 165128"/>
                <a:gd name="connsiteX5" fmla="*/ 163142 w 163141"/>
                <a:gd name="connsiteY5" fmla="*/ 82564 h 16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141" h="165128">
                  <a:moveTo>
                    <a:pt x="163142" y="82564"/>
                  </a:moveTo>
                  <a:cubicBezTo>
                    <a:pt x="163142" y="128130"/>
                    <a:pt x="126640" y="165128"/>
                    <a:pt x="81571" y="165128"/>
                  </a:cubicBezTo>
                  <a:cubicBezTo>
                    <a:pt x="36502" y="165128"/>
                    <a:pt x="0" y="128130"/>
                    <a:pt x="0" y="82564"/>
                  </a:cubicBezTo>
                  <a:cubicBezTo>
                    <a:pt x="0" y="36999"/>
                    <a:pt x="36502" y="0"/>
                    <a:pt x="81571" y="0"/>
                  </a:cubicBezTo>
                  <a:cubicBezTo>
                    <a:pt x="126640" y="0"/>
                    <a:pt x="163142" y="36999"/>
                    <a:pt x="163142" y="82564"/>
                  </a:cubicBezTo>
                  <a:lnTo>
                    <a:pt x="163142" y="82564"/>
                  </a:lnTo>
                  <a:close/>
                </a:path>
              </a:pathLst>
            </a:custGeom>
            <a:solidFill>
              <a:srgbClr val="FFFFFF"/>
            </a:solidFill>
            <a:ln w="12377"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CFD95E03-B9F8-B369-8EDD-E5B2C3060E7E}"/>
                </a:ext>
              </a:extLst>
            </p:cNvPr>
            <p:cNvSpPr/>
            <p:nvPr/>
          </p:nvSpPr>
          <p:spPr>
            <a:xfrm>
              <a:off x="10871930" y="2011834"/>
              <a:ext cx="299465" cy="168604"/>
            </a:xfrm>
            <a:custGeom>
              <a:avLst/>
              <a:gdLst>
                <a:gd name="connsiteX0" fmla="*/ 282953 w 299465"/>
                <a:gd name="connsiteY0" fmla="*/ 50532 h 168604"/>
                <a:gd name="connsiteX1" fmla="*/ 202127 w 299465"/>
                <a:gd name="connsiteY1" fmla="*/ 11174 h 168604"/>
                <a:gd name="connsiteX2" fmla="*/ 134089 w 299465"/>
                <a:gd name="connsiteY2" fmla="*/ 0 h 168604"/>
                <a:gd name="connsiteX3" fmla="*/ 66051 w 299465"/>
                <a:gd name="connsiteY3" fmla="*/ 11174 h 168604"/>
                <a:gd name="connsiteX4" fmla="*/ 33026 w 299465"/>
                <a:gd name="connsiteY4" fmla="*/ 24335 h 168604"/>
                <a:gd name="connsiteX5" fmla="*/ 33026 w 299465"/>
                <a:gd name="connsiteY5" fmla="*/ 26197 h 168604"/>
                <a:gd name="connsiteX6" fmla="*/ 0 w 299465"/>
                <a:gd name="connsiteY6" fmla="*/ 108637 h 168604"/>
                <a:gd name="connsiteX7" fmla="*/ 84551 w 299465"/>
                <a:gd name="connsiteY7" fmla="*/ 151719 h 168604"/>
                <a:gd name="connsiteX8" fmla="*/ 99201 w 299465"/>
                <a:gd name="connsiteY8" fmla="*/ 168605 h 168604"/>
                <a:gd name="connsiteX9" fmla="*/ 299466 w 299465"/>
                <a:gd name="connsiteY9" fmla="*/ 168605 h 168604"/>
                <a:gd name="connsiteX10" fmla="*/ 299466 w 299465"/>
                <a:gd name="connsiteY10" fmla="*/ 84302 h 168604"/>
                <a:gd name="connsiteX11" fmla="*/ 282953 w 299465"/>
                <a:gd name="connsiteY11" fmla="*/ 50656 h 168604"/>
                <a:gd name="connsiteX12" fmla="*/ 282953 w 299465"/>
                <a:gd name="connsiteY12" fmla="*/ 50656 h 1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465" h="168604">
                  <a:moveTo>
                    <a:pt x="282953" y="50532"/>
                  </a:moveTo>
                  <a:cubicBezTo>
                    <a:pt x="260853" y="31784"/>
                    <a:pt x="231552" y="18748"/>
                    <a:pt x="202127" y="11174"/>
                  </a:cubicBezTo>
                  <a:cubicBezTo>
                    <a:pt x="181889" y="5587"/>
                    <a:pt x="158051" y="0"/>
                    <a:pt x="134089" y="0"/>
                  </a:cubicBezTo>
                  <a:cubicBezTo>
                    <a:pt x="111989" y="0"/>
                    <a:pt x="88151" y="3725"/>
                    <a:pt x="66051" y="11174"/>
                  </a:cubicBezTo>
                  <a:cubicBezTo>
                    <a:pt x="55001" y="14899"/>
                    <a:pt x="43951" y="18623"/>
                    <a:pt x="33026" y="24335"/>
                  </a:cubicBezTo>
                  <a:lnTo>
                    <a:pt x="33026" y="26197"/>
                  </a:lnTo>
                  <a:cubicBezTo>
                    <a:pt x="33026" y="57981"/>
                    <a:pt x="20113" y="88027"/>
                    <a:pt x="0" y="108637"/>
                  </a:cubicBezTo>
                  <a:cubicBezTo>
                    <a:pt x="34888" y="119811"/>
                    <a:pt x="62451" y="134834"/>
                    <a:pt x="84551" y="151719"/>
                  </a:cubicBezTo>
                  <a:cubicBezTo>
                    <a:pt x="90014" y="157306"/>
                    <a:pt x="95601" y="161031"/>
                    <a:pt x="99201" y="168605"/>
                  </a:cubicBezTo>
                  <a:lnTo>
                    <a:pt x="299466" y="168605"/>
                  </a:lnTo>
                  <a:lnTo>
                    <a:pt x="299466" y="84302"/>
                  </a:lnTo>
                  <a:cubicBezTo>
                    <a:pt x="299466" y="71142"/>
                    <a:pt x="294003" y="58105"/>
                    <a:pt x="282953" y="50656"/>
                  </a:cubicBezTo>
                  <a:lnTo>
                    <a:pt x="282953" y="50656"/>
                  </a:lnTo>
                  <a:close/>
                </a:path>
              </a:pathLst>
            </a:custGeom>
            <a:solidFill>
              <a:srgbClr val="FFFFFF"/>
            </a:solidFill>
            <a:ln w="12377"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D284D06A-61A0-3E2B-58AE-6BD4912E9796}"/>
                </a:ext>
              </a:extLst>
            </p:cNvPr>
            <p:cNvSpPr/>
            <p:nvPr/>
          </p:nvSpPr>
          <p:spPr>
            <a:xfrm>
              <a:off x="10402618" y="2011958"/>
              <a:ext cx="299465" cy="168480"/>
            </a:xfrm>
            <a:custGeom>
              <a:avLst/>
              <a:gdLst>
                <a:gd name="connsiteX0" fmla="*/ 214915 w 299465"/>
                <a:gd name="connsiteY0" fmla="*/ 151595 h 168480"/>
                <a:gd name="connsiteX1" fmla="*/ 214915 w 299465"/>
                <a:gd name="connsiteY1" fmla="*/ 151595 h 168480"/>
                <a:gd name="connsiteX2" fmla="*/ 299466 w 299465"/>
                <a:gd name="connsiteY2" fmla="*/ 108513 h 168480"/>
                <a:gd name="connsiteX3" fmla="*/ 266440 w 299465"/>
                <a:gd name="connsiteY3" fmla="*/ 26073 h 168480"/>
                <a:gd name="connsiteX4" fmla="*/ 266440 w 299465"/>
                <a:gd name="connsiteY4" fmla="*/ 22348 h 168480"/>
                <a:gd name="connsiteX5" fmla="*/ 233414 w 299465"/>
                <a:gd name="connsiteY5" fmla="*/ 11174 h 168480"/>
                <a:gd name="connsiteX6" fmla="*/ 165377 w 299465"/>
                <a:gd name="connsiteY6" fmla="*/ 0 h 168480"/>
                <a:gd name="connsiteX7" fmla="*/ 97339 w 299465"/>
                <a:gd name="connsiteY7" fmla="*/ 11174 h 168480"/>
                <a:gd name="connsiteX8" fmla="*/ 16513 w 299465"/>
                <a:gd name="connsiteY8" fmla="*/ 50532 h 168480"/>
                <a:gd name="connsiteX9" fmla="*/ 0 w 299465"/>
                <a:gd name="connsiteY9" fmla="*/ 84178 h 168480"/>
                <a:gd name="connsiteX10" fmla="*/ 0 w 299465"/>
                <a:gd name="connsiteY10" fmla="*/ 168481 h 168480"/>
                <a:gd name="connsiteX11" fmla="*/ 198402 w 299465"/>
                <a:gd name="connsiteY11" fmla="*/ 168481 h 168480"/>
                <a:gd name="connsiteX12" fmla="*/ 214915 w 299465"/>
                <a:gd name="connsiteY12" fmla="*/ 151595 h 168480"/>
                <a:gd name="connsiteX13" fmla="*/ 214915 w 299465"/>
                <a:gd name="connsiteY13" fmla="*/ 151595 h 16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9465" h="168480">
                  <a:moveTo>
                    <a:pt x="214915" y="151595"/>
                  </a:moveTo>
                  <a:lnTo>
                    <a:pt x="214915" y="151595"/>
                  </a:lnTo>
                  <a:cubicBezTo>
                    <a:pt x="240616" y="132848"/>
                    <a:pt x="270041" y="117949"/>
                    <a:pt x="299466" y="108513"/>
                  </a:cubicBezTo>
                  <a:cubicBezTo>
                    <a:pt x="279228" y="86041"/>
                    <a:pt x="266440" y="57981"/>
                    <a:pt x="266440" y="26073"/>
                  </a:cubicBezTo>
                  <a:lnTo>
                    <a:pt x="266440" y="22348"/>
                  </a:lnTo>
                  <a:cubicBezTo>
                    <a:pt x="255390" y="18623"/>
                    <a:pt x="244340" y="13036"/>
                    <a:pt x="233414" y="11174"/>
                  </a:cubicBezTo>
                  <a:cubicBezTo>
                    <a:pt x="213177" y="5587"/>
                    <a:pt x="189339" y="0"/>
                    <a:pt x="165377" y="0"/>
                  </a:cubicBezTo>
                  <a:cubicBezTo>
                    <a:pt x="143277" y="0"/>
                    <a:pt x="119439" y="3725"/>
                    <a:pt x="97339" y="11174"/>
                  </a:cubicBezTo>
                  <a:cubicBezTo>
                    <a:pt x="67914" y="20486"/>
                    <a:pt x="40351" y="33646"/>
                    <a:pt x="16513" y="50532"/>
                  </a:cubicBezTo>
                  <a:cubicBezTo>
                    <a:pt x="5463" y="57981"/>
                    <a:pt x="0" y="71142"/>
                    <a:pt x="0" y="84178"/>
                  </a:cubicBezTo>
                  <a:lnTo>
                    <a:pt x="0" y="168481"/>
                  </a:lnTo>
                  <a:lnTo>
                    <a:pt x="198402" y="168481"/>
                  </a:lnTo>
                  <a:cubicBezTo>
                    <a:pt x="203865" y="161031"/>
                    <a:pt x="207590" y="157306"/>
                    <a:pt x="214915" y="151595"/>
                  </a:cubicBezTo>
                  <a:lnTo>
                    <a:pt x="214915" y="151595"/>
                  </a:lnTo>
                  <a:close/>
                </a:path>
              </a:pathLst>
            </a:custGeom>
            <a:solidFill>
              <a:srgbClr val="FFFFFF"/>
            </a:solidFill>
            <a:ln w="12377" cap="flat">
              <a:noFill/>
              <a:prstDash val="solid"/>
              <a:miter/>
            </a:ln>
          </p:spPr>
          <p:txBody>
            <a:bodyPr rtlCol="0" anchor="ctr"/>
            <a:lstStyle/>
            <a:p>
              <a:endParaRPr lang="en-GB"/>
            </a:p>
          </p:txBody>
        </p:sp>
      </p:grpSp>
      <p:pic>
        <p:nvPicPr>
          <p:cNvPr id="92" name="Graphic 91">
            <a:extLst>
              <a:ext uri="{FF2B5EF4-FFF2-40B4-BE49-F238E27FC236}">
                <a16:creationId xmlns:a16="http://schemas.microsoft.com/office/drawing/2014/main" id="{F09AAAD4-87EA-6E3B-A5CA-5EA5398F24B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5643" y="3176278"/>
            <a:ext cx="1521504" cy="2489734"/>
          </a:xfrm>
          <a:prstGeom prst="rect">
            <a:avLst/>
          </a:prstGeom>
        </p:spPr>
      </p:pic>
      <p:pic>
        <p:nvPicPr>
          <p:cNvPr id="97" name="Graphic 96">
            <a:extLst>
              <a:ext uri="{FF2B5EF4-FFF2-40B4-BE49-F238E27FC236}">
                <a16:creationId xmlns:a16="http://schemas.microsoft.com/office/drawing/2014/main" id="{C3188C28-E7D1-7545-B4D0-441183B7C79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47018" y="348149"/>
            <a:ext cx="2163166" cy="2425747"/>
          </a:xfrm>
          <a:prstGeom prst="rect">
            <a:avLst/>
          </a:prstGeom>
        </p:spPr>
      </p:pic>
      <p:pic>
        <p:nvPicPr>
          <p:cNvPr id="99" name="Graphic 98">
            <a:extLst>
              <a:ext uri="{FF2B5EF4-FFF2-40B4-BE49-F238E27FC236}">
                <a16:creationId xmlns:a16="http://schemas.microsoft.com/office/drawing/2014/main" id="{399A516F-10B6-6D90-A675-A6CDAE72A3D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53588" y="4781212"/>
            <a:ext cx="2274857" cy="1779810"/>
          </a:xfrm>
          <a:prstGeom prst="rect">
            <a:avLst/>
          </a:prstGeom>
        </p:spPr>
      </p:pic>
      <p:pic>
        <p:nvPicPr>
          <p:cNvPr id="101" name="Graphic 100">
            <a:extLst>
              <a:ext uri="{FF2B5EF4-FFF2-40B4-BE49-F238E27FC236}">
                <a16:creationId xmlns:a16="http://schemas.microsoft.com/office/drawing/2014/main" id="{C916B983-02FD-A805-CDA5-0E26D85D49E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6846187" flipH="1">
            <a:off x="2595174" y="3714256"/>
            <a:ext cx="716828" cy="848875"/>
          </a:xfrm>
          <a:prstGeom prst="rect">
            <a:avLst/>
          </a:prstGeom>
        </p:spPr>
      </p:pic>
      <p:pic>
        <p:nvPicPr>
          <p:cNvPr id="102" name="Graphic 101">
            <a:extLst>
              <a:ext uri="{FF2B5EF4-FFF2-40B4-BE49-F238E27FC236}">
                <a16:creationId xmlns:a16="http://schemas.microsoft.com/office/drawing/2014/main" id="{2AF4BBE3-241E-8AD7-3FE1-6D78AE4DAB3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16034994" flipH="1" flipV="1">
            <a:off x="2837785" y="1030132"/>
            <a:ext cx="716828" cy="848875"/>
          </a:xfrm>
          <a:prstGeom prst="rect">
            <a:avLst/>
          </a:prstGeom>
        </p:spPr>
      </p:pic>
      <p:pic>
        <p:nvPicPr>
          <p:cNvPr id="103" name="Graphic 102">
            <a:extLst>
              <a:ext uri="{FF2B5EF4-FFF2-40B4-BE49-F238E27FC236}">
                <a16:creationId xmlns:a16="http://schemas.microsoft.com/office/drawing/2014/main" id="{B92532ED-8746-7CCD-4C08-28D34944C7D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5565006" flipV="1">
            <a:off x="7971632" y="1030132"/>
            <a:ext cx="716828" cy="848875"/>
          </a:xfrm>
          <a:prstGeom prst="rect">
            <a:avLst/>
          </a:prstGeom>
        </p:spPr>
      </p:pic>
      <p:pic>
        <p:nvPicPr>
          <p:cNvPr id="105" name="Graphic 104">
            <a:extLst>
              <a:ext uri="{FF2B5EF4-FFF2-40B4-BE49-F238E27FC236}">
                <a16:creationId xmlns:a16="http://schemas.microsoft.com/office/drawing/2014/main" id="{260318CC-FA52-847A-B897-3C201C2866F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223622" y="4143616"/>
            <a:ext cx="255214" cy="521916"/>
          </a:xfrm>
          <a:prstGeom prst="rect">
            <a:avLst/>
          </a:prstGeom>
        </p:spPr>
      </p:pic>
      <p:sp>
        <p:nvSpPr>
          <p:cNvPr id="50" name="Freeform: Shape 49">
            <a:extLst>
              <a:ext uri="{FF2B5EF4-FFF2-40B4-BE49-F238E27FC236}">
                <a16:creationId xmlns:a16="http://schemas.microsoft.com/office/drawing/2014/main" id="{1E88B80E-047F-09DB-66C7-43B15C2ECA82}"/>
              </a:ext>
            </a:extLst>
          </p:cNvPr>
          <p:cNvSpPr/>
          <p:nvPr/>
        </p:nvSpPr>
        <p:spPr>
          <a:xfrm>
            <a:off x="5370955" y="4483370"/>
            <a:ext cx="2006601" cy="1486006"/>
          </a:xfrm>
          <a:custGeom>
            <a:avLst/>
            <a:gdLst>
              <a:gd name="connsiteX0" fmla="*/ 33001 w 2006601"/>
              <a:gd name="connsiteY0" fmla="*/ 94382 h 1486006"/>
              <a:gd name="connsiteX1" fmla="*/ 118172 w 2006601"/>
              <a:gd name="connsiteY1" fmla="*/ 5113 h 1486006"/>
              <a:gd name="connsiteX2" fmla="*/ 1116143 w 2006601"/>
              <a:gd name="connsiteY2" fmla="*/ 6107 h 1486006"/>
              <a:gd name="connsiteX3" fmla="*/ 1987350 w 2006601"/>
              <a:gd name="connsiteY3" fmla="*/ 140941 h 1486006"/>
              <a:gd name="connsiteX4" fmla="*/ 1923534 w 2006601"/>
              <a:gd name="connsiteY4" fmla="*/ 1385735 h 1486006"/>
              <a:gd name="connsiteX5" fmla="*/ 112585 w 2006601"/>
              <a:gd name="connsiteY5" fmla="*/ 1424596 h 1486006"/>
              <a:gd name="connsiteX6" fmla="*/ 33001 w 2006601"/>
              <a:gd name="connsiteY6" fmla="*/ 94382 h 148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6601" h="1486006">
                <a:moveTo>
                  <a:pt x="33001" y="94382"/>
                </a:moveTo>
                <a:cubicBezTo>
                  <a:pt x="47279" y="40746"/>
                  <a:pt x="80677" y="5734"/>
                  <a:pt x="118172" y="5113"/>
                </a:cubicBezTo>
                <a:cubicBezTo>
                  <a:pt x="313347" y="2258"/>
                  <a:pt x="918238" y="-5316"/>
                  <a:pt x="1116143" y="6107"/>
                </a:cubicBezTo>
                <a:cubicBezTo>
                  <a:pt x="1353282" y="19764"/>
                  <a:pt x="1946627" y="19764"/>
                  <a:pt x="1987350" y="140941"/>
                </a:cubicBezTo>
                <a:cubicBezTo>
                  <a:pt x="2027949" y="262242"/>
                  <a:pt x="2003242" y="1322415"/>
                  <a:pt x="1923534" y="1385735"/>
                </a:cubicBezTo>
                <a:cubicBezTo>
                  <a:pt x="1688629" y="1572342"/>
                  <a:pt x="207441" y="1445206"/>
                  <a:pt x="112585" y="1424596"/>
                </a:cubicBezTo>
                <a:cubicBezTo>
                  <a:pt x="32504" y="1407338"/>
                  <a:pt x="-46459" y="392854"/>
                  <a:pt x="33001" y="94382"/>
                </a:cubicBezTo>
                <a:close/>
              </a:path>
            </a:pathLst>
          </a:custGeom>
          <a:solidFill>
            <a:srgbClr val="FFFFFF"/>
          </a:solidFill>
          <a:ln w="12377" cap="flat">
            <a:solidFill>
              <a:srgbClr val="DE596C"/>
            </a:solidFill>
            <a:prstDash val="solid"/>
            <a:miter/>
          </a:ln>
        </p:spPr>
        <p:txBody>
          <a:bodyPr rtlCol="0" anchor="ctr"/>
          <a:lstStyle/>
          <a:p>
            <a:endParaRPr lang="en-GB"/>
          </a:p>
        </p:txBody>
      </p:sp>
      <p:pic>
        <p:nvPicPr>
          <p:cNvPr id="51" name="Graphic 50">
            <a:extLst>
              <a:ext uri="{FF2B5EF4-FFF2-40B4-BE49-F238E27FC236}">
                <a16:creationId xmlns:a16="http://schemas.microsoft.com/office/drawing/2014/main" id="{9013B3CA-5857-A976-3D2B-14999B8ADFB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21420256">
            <a:off x="6227923" y="3863353"/>
            <a:ext cx="255214" cy="509274"/>
          </a:xfrm>
          <a:prstGeom prst="rect">
            <a:avLst/>
          </a:prstGeom>
        </p:spPr>
      </p:pic>
      <p:pic>
        <p:nvPicPr>
          <p:cNvPr id="174" name="Graphic 173" descr="Chat with solid fill">
            <a:extLst>
              <a:ext uri="{FF2B5EF4-FFF2-40B4-BE49-F238E27FC236}">
                <a16:creationId xmlns:a16="http://schemas.microsoft.com/office/drawing/2014/main" id="{AFE09E04-C181-BA49-FB07-15119D38B5C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369461" y="5318722"/>
            <a:ext cx="1381416" cy="1381416"/>
          </a:xfrm>
          <a:prstGeom prst="rect">
            <a:avLst/>
          </a:prstGeom>
        </p:spPr>
      </p:pic>
      <p:sp>
        <p:nvSpPr>
          <p:cNvPr id="180" name="Freeform: Shape 179">
            <a:extLst>
              <a:ext uri="{FF2B5EF4-FFF2-40B4-BE49-F238E27FC236}">
                <a16:creationId xmlns:a16="http://schemas.microsoft.com/office/drawing/2014/main" id="{B0912D87-1D28-E72C-CFED-D8A763C36F20}"/>
              </a:ext>
            </a:extLst>
          </p:cNvPr>
          <p:cNvSpPr/>
          <p:nvPr/>
        </p:nvSpPr>
        <p:spPr>
          <a:xfrm>
            <a:off x="8237326" y="3746567"/>
            <a:ext cx="4004995" cy="3152943"/>
          </a:xfrm>
          <a:custGeom>
            <a:avLst/>
            <a:gdLst>
              <a:gd name="connsiteX0" fmla="*/ 33001 w 2006601"/>
              <a:gd name="connsiteY0" fmla="*/ 94382 h 1486006"/>
              <a:gd name="connsiteX1" fmla="*/ 118172 w 2006601"/>
              <a:gd name="connsiteY1" fmla="*/ 5113 h 1486006"/>
              <a:gd name="connsiteX2" fmla="*/ 1116143 w 2006601"/>
              <a:gd name="connsiteY2" fmla="*/ 6107 h 1486006"/>
              <a:gd name="connsiteX3" fmla="*/ 1987350 w 2006601"/>
              <a:gd name="connsiteY3" fmla="*/ 140941 h 1486006"/>
              <a:gd name="connsiteX4" fmla="*/ 1923534 w 2006601"/>
              <a:gd name="connsiteY4" fmla="*/ 1385735 h 1486006"/>
              <a:gd name="connsiteX5" fmla="*/ 112585 w 2006601"/>
              <a:gd name="connsiteY5" fmla="*/ 1424596 h 1486006"/>
              <a:gd name="connsiteX6" fmla="*/ 33001 w 2006601"/>
              <a:gd name="connsiteY6" fmla="*/ 94382 h 148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6601" h="1486006">
                <a:moveTo>
                  <a:pt x="33001" y="94382"/>
                </a:moveTo>
                <a:cubicBezTo>
                  <a:pt x="47279" y="40746"/>
                  <a:pt x="80677" y="5734"/>
                  <a:pt x="118172" y="5113"/>
                </a:cubicBezTo>
                <a:cubicBezTo>
                  <a:pt x="313347" y="2258"/>
                  <a:pt x="918238" y="-5316"/>
                  <a:pt x="1116143" y="6107"/>
                </a:cubicBezTo>
                <a:cubicBezTo>
                  <a:pt x="1353282" y="19764"/>
                  <a:pt x="1946627" y="19764"/>
                  <a:pt x="1987350" y="140941"/>
                </a:cubicBezTo>
                <a:cubicBezTo>
                  <a:pt x="2027949" y="262242"/>
                  <a:pt x="2003242" y="1322415"/>
                  <a:pt x="1923534" y="1385735"/>
                </a:cubicBezTo>
                <a:cubicBezTo>
                  <a:pt x="1688629" y="1572342"/>
                  <a:pt x="207441" y="1445206"/>
                  <a:pt x="112585" y="1424596"/>
                </a:cubicBezTo>
                <a:cubicBezTo>
                  <a:pt x="32504" y="1407338"/>
                  <a:pt x="-46459" y="392854"/>
                  <a:pt x="33001" y="94382"/>
                </a:cubicBezTo>
                <a:close/>
              </a:path>
            </a:pathLst>
          </a:custGeom>
          <a:solidFill>
            <a:srgbClr val="FFFFFF"/>
          </a:solidFill>
          <a:ln w="12377" cap="flat">
            <a:solidFill>
              <a:srgbClr val="DE596C"/>
            </a:solidFill>
            <a:prstDash val="solid"/>
            <a:miter/>
          </a:ln>
        </p:spPr>
        <p:txBody>
          <a:bodyPr rtlCol="0" anchor="ctr"/>
          <a:lstStyle/>
          <a:p>
            <a:endParaRPr lang="en-GB"/>
          </a:p>
        </p:txBody>
      </p:sp>
      <p:sp>
        <p:nvSpPr>
          <p:cNvPr id="175" name="TextBox 174">
            <a:extLst>
              <a:ext uri="{FF2B5EF4-FFF2-40B4-BE49-F238E27FC236}">
                <a16:creationId xmlns:a16="http://schemas.microsoft.com/office/drawing/2014/main" id="{66F36AD4-4225-609C-E8F0-383776DC4A0C}"/>
              </a:ext>
            </a:extLst>
          </p:cNvPr>
          <p:cNvSpPr txBox="1"/>
          <p:nvPr/>
        </p:nvSpPr>
        <p:spPr>
          <a:xfrm>
            <a:off x="10115611" y="5226373"/>
            <a:ext cx="1892323" cy="1200329"/>
          </a:xfrm>
          <a:custGeom>
            <a:avLst/>
            <a:gdLst>
              <a:gd name="connsiteX0" fmla="*/ 0 w 1892323"/>
              <a:gd name="connsiteY0" fmla="*/ 0 h 1200329"/>
              <a:gd name="connsiteX1" fmla="*/ 668621 w 1892323"/>
              <a:gd name="connsiteY1" fmla="*/ 0 h 1200329"/>
              <a:gd name="connsiteX2" fmla="*/ 1318318 w 1892323"/>
              <a:gd name="connsiteY2" fmla="*/ 0 h 1200329"/>
              <a:gd name="connsiteX3" fmla="*/ 1892323 w 1892323"/>
              <a:gd name="connsiteY3" fmla="*/ 0 h 1200329"/>
              <a:gd name="connsiteX4" fmla="*/ 1892323 w 1892323"/>
              <a:gd name="connsiteY4" fmla="*/ 624171 h 1200329"/>
              <a:gd name="connsiteX5" fmla="*/ 1892323 w 1892323"/>
              <a:gd name="connsiteY5" fmla="*/ 1200329 h 1200329"/>
              <a:gd name="connsiteX6" fmla="*/ 1242625 w 1892323"/>
              <a:gd name="connsiteY6" fmla="*/ 1200329 h 1200329"/>
              <a:gd name="connsiteX7" fmla="*/ 592928 w 1892323"/>
              <a:gd name="connsiteY7" fmla="*/ 1200329 h 1200329"/>
              <a:gd name="connsiteX8" fmla="*/ 0 w 1892323"/>
              <a:gd name="connsiteY8" fmla="*/ 1200329 h 1200329"/>
              <a:gd name="connsiteX9" fmla="*/ 0 w 1892323"/>
              <a:gd name="connsiteY9" fmla="*/ 588161 h 1200329"/>
              <a:gd name="connsiteX10" fmla="*/ 0 w 1892323"/>
              <a:gd name="connsiteY10"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92323" h="1200329" fill="none" extrusionOk="0">
                <a:moveTo>
                  <a:pt x="0" y="0"/>
                </a:moveTo>
                <a:cubicBezTo>
                  <a:pt x="208800" y="-12592"/>
                  <a:pt x="417949" y="-8101"/>
                  <a:pt x="668621" y="0"/>
                </a:cubicBezTo>
                <a:cubicBezTo>
                  <a:pt x="919293" y="8101"/>
                  <a:pt x="1014991" y="-24234"/>
                  <a:pt x="1318318" y="0"/>
                </a:cubicBezTo>
                <a:cubicBezTo>
                  <a:pt x="1621645" y="24234"/>
                  <a:pt x="1744032" y="1389"/>
                  <a:pt x="1892323" y="0"/>
                </a:cubicBezTo>
                <a:cubicBezTo>
                  <a:pt x="1886220" y="131265"/>
                  <a:pt x="1875097" y="437381"/>
                  <a:pt x="1892323" y="624171"/>
                </a:cubicBezTo>
                <a:cubicBezTo>
                  <a:pt x="1909549" y="810961"/>
                  <a:pt x="1910949" y="953513"/>
                  <a:pt x="1892323" y="1200329"/>
                </a:cubicBezTo>
                <a:cubicBezTo>
                  <a:pt x="1612653" y="1221648"/>
                  <a:pt x="1375358" y="1188282"/>
                  <a:pt x="1242625" y="1200329"/>
                </a:cubicBezTo>
                <a:cubicBezTo>
                  <a:pt x="1109892" y="1212376"/>
                  <a:pt x="768349" y="1210730"/>
                  <a:pt x="592928" y="1200329"/>
                </a:cubicBezTo>
                <a:cubicBezTo>
                  <a:pt x="417507" y="1189928"/>
                  <a:pt x="214200" y="1219559"/>
                  <a:pt x="0" y="1200329"/>
                </a:cubicBezTo>
                <a:cubicBezTo>
                  <a:pt x="-11881" y="907506"/>
                  <a:pt x="-5158" y="872262"/>
                  <a:pt x="0" y="588161"/>
                </a:cubicBezTo>
                <a:cubicBezTo>
                  <a:pt x="5158" y="304060"/>
                  <a:pt x="3496" y="225772"/>
                  <a:pt x="0" y="0"/>
                </a:cubicBezTo>
                <a:close/>
              </a:path>
              <a:path w="1892323" h="1200329" stroke="0" extrusionOk="0">
                <a:moveTo>
                  <a:pt x="0" y="0"/>
                </a:moveTo>
                <a:cubicBezTo>
                  <a:pt x="156016" y="17439"/>
                  <a:pt x="459636" y="27679"/>
                  <a:pt x="649698" y="0"/>
                </a:cubicBezTo>
                <a:cubicBezTo>
                  <a:pt x="839760" y="-27679"/>
                  <a:pt x="1112635" y="-15252"/>
                  <a:pt x="1299395" y="0"/>
                </a:cubicBezTo>
                <a:cubicBezTo>
                  <a:pt x="1486155" y="15252"/>
                  <a:pt x="1755063" y="-5116"/>
                  <a:pt x="1892323" y="0"/>
                </a:cubicBezTo>
                <a:cubicBezTo>
                  <a:pt x="1884978" y="221069"/>
                  <a:pt x="1889820" y="456995"/>
                  <a:pt x="1892323" y="612168"/>
                </a:cubicBezTo>
                <a:cubicBezTo>
                  <a:pt x="1894826" y="767341"/>
                  <a:pt x="1897113" y="1051368"/>
                  <a:pt x="1892323" y="1200329"/>
                </a:cubicBezTo>
                <a:cubicBezTo>
                  <a:pt x="1755904" y="1174456"/>
                  <a:pt x="1390871" y="1206380"/>
                  <a:pt x="1223702" y="1200329"/>
                </a:cubicBezTo>
                <a:cubicBezTo>
                  <a:pt x="1056533" y="1194278"/>
                  <a:pt x="887383" y="1223673"/>
                  <a:pt x="592928" y="1200329"/>
                </a:cubicBezTo>
                <a:cubicBezTo>
                  <a:pt x="298473" y="1176985"/>
                  <a:pt x="224874" y="1187085"/>
                  <a:pt x="0" y="1200329"/>
                </a:cubicBezTo>
                <a:cubicBezTo>
                  <a:pt x="-21817" y="1001638"/>
                  <a:pt x="23969" y="854851"/>
                  <a:pt x="0" y="576158"/>
                </a:cubicBezTo>
                <a:cubicBezTo>
                  <a:pt x="-23969" y="297465"/>
                  <a:pt x="9173" y="267963"/>
                  <a:pt x="0" y="0"/>
                </a:cubicBezTo>
                <a:close/>
              </a:path>
            </a:pathLst>
          </a:custGeom>
          <a:ln w="28575">
            <a:solidFill>
              <a:srgbClr val="DC4C65"/>
            </a:solidFill>
            <a:extLst>
              <a:ext uri="{C807C97D-BFC1-408E-A445-0C87EB9F89A2}">
                <ask:lineSketchStyleProps xmlns:ask="http://schemas.microsoft.com/office/drawing/2018/sketchyshapes" sd="403074362">
                  <a:prstGeom prst="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a:latin typeface="Museo Sans Rounded 900" panose="02000000000000000000" pitchFamily="50" charset="0"/>
              </a:rPr>
              <a:t>FIS professional practitioners deployed to 12 secondaries</a:t>
            </a:r>
          </a:p>
        </p:txBody>
      </p:sp>
      <p:sp>
        <p:nvSpPr>
          <p:cNvPr id="176" name="TextBox 175">
            <a:extLst>
              <a:ext uri="{FF2B5EF4-FFF2-40B4-BE49-F238E27FC236}">
                <a16:creationId xmlns:a16="http://schemas.microsoft.com/office/drawing/2014/main" id="{52CD14BF-0421-2A04-AFF4-5863A4D90FB0}"/>
              </a:ext>
            </a:extLst>
          </p:cNvPr>
          <p:cNvSpPr txBox="1"/>
          <p:nvPr/>
        </p:nvSpPr>
        <p:spPr>
          <a:xfrm>
            <a:off x="8693778" y="4949374"/>
            <a:ext cx="1220352" cy="1477328"/>
          </a:xfrm>
          <a:custGeom>
            <a:avLst/>
            <a:gdLst>
              <a:gd name="connsiteX0" fmla="*/ 0 w 1220352"/>
              <a:gd name="connsiteY0" fmla="*/ 0 h 1477328"/>
              <a:gd name="connsiteX1" fmla="*/ 610176 w 1220352"/>
              <a:gd name="connsiteY1" fmla="*/ 0 h 1477328"/>
              <a:gd name="connsiteX2" fmla="*/ 1220352 w 1220352"/>
              <a:gd name="connsiteY2" fmla="*/ 0 h 1477328"/>
              <a:gd name="connsiteX3" fmla="*/ 1220352 w 1220352"/>
              <a:gd name="connsiteY3" fmla="*/ 507216 h 1477328"/>
              <a:gd name="connsiteX4" fmla="*/ 1220352 w 1220352"/>
              <a:gd name="connsiteY4" fmla="*/ 955339 h 1477328"/>
              <a:gd name="connsiteX5" fmla="*/ 1220352 w 1220352"/>
              <a:gd name="connsiteY5" fmla="*/ 1477328 h 1477328"/>
              <a:gd name="connsiteX6" fmla="*/ 610176 w 1220352"/>
              <a:gd name="connsiteY6" fmla="*/ 1477328 h 1477328"/>
              <a:gd name="connsiteX7" fmla="*/ 0 w 1220352"/>
              <a:gd name="connsiteY7" fmla="*/ 1477328 h 1477328"/>
              <a:gd name="connsiteX8" fmla="*/ 0 w 1220352"/>
              <a:gd name="connsiteY8" fmla="*/ 955339 h 1477328"/>
              <a:gd name="connsiteX9" fmla="*/ 0 w 1220352"/>
              <a:gd name="connsiteY9" fmla="*/ 477669 h 1477328"/>
              <a:gd name="connsiteX10" fmla="*/ 0 w 1220352"/>
              <a:gd name="connsiteY10" fmla="*/ 0 h 147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0352" h="1477328" fill="none" extrusionOk="0">
                <a:moveTo>
                  <a:pt x="0" y="0"/>
                </a:moveTo>
                <a:cubicBezTo>
                  <a:pt x="227927" y="-22200"/>
                  <a:pt x="479797" y="24019"/>
                  <a:pt x="610176" y="0"/>
                </a:cubicBezTo>
                <a:cubicBezTo>
                  <a:pt x="740555" y="-24019"/>
                  <a:pt x="1016497" y="-24163"/>
                  <a:pt x="1220352" y="0"/>
                </a:cubicBezTo>
                <a:cubicBezTo>
                  <a:pt x="1208035" y="137773"/>
                  <a:pt x="1209879" y="376459"/>
                  <a:pt x="1220352" y="507216"/>
                </a:cubicBezTo>
                <a:cubicBezTo>
                  <a:pt x="1230825" y="637973"/>
                  <a:pt x="1242745" y="737950"/>
                  <a:pt x="1220352" y="955339"/>
                </a:cubicBezTo>
                <a:cubicBezTo>
                  <a:pt x="1197959" y="1172728"/>
                  <a:pt x="1210266" y="1225148"/>
                  <a:pt x="1220352" y="1477328"/>
                </a:cubicBezTo>
                <a:cubicBezTo>
                  <a:pt x="1045992" y="1458977"/>
                  <a:pt x="813128" y="1491388"/>
                  <a:pt x="610176" y="1477328"/>
                </a:cubicBezTo>
                <a:cubicBezTo>
                  <a:pt x="407224" y="1463268"/>
                  <a:pt x="142113" y="1495023"/>
                  <a:pt x="0" y="1477328"/>
                </a:cubicBezTo>
                <a:cubicBezTo>
                  <a:pt x="4445" y="1355543"/>
                  <a:pt x="-22276" y="1197462"/>
                  <a:pt x="0" y="955339"/>
                </a:cubicBezTo>
                <a:cubicBezTo>
                  <a:pt x="22276" y="713216"/>
                  <a:pt x="-5004" y="620275"/>
                  <a:pt x="0" y="477669"/>
                </a:cubicBezTo>
                <a:cubicBezTo>
                  <a:pt x="5004" y="335063"/>
                  <a:pt x="6793" y="202768"/>
                  <a:pt x="0" y="0"/>
                </a:cubicBezTo>
                <a:close/>
              </a:path>
              <a:path w="1220352" h="1477328" stroke="0" extrusionOk="0">
                <a:moveTo>
                  <a:pt x="0" y="0"/>
                </a:moveTo>
                <a:cubicBezTo>
                  <a:pt x="294808" y="13224"/>
                  <a:pt x="326038" y="-19988"/>
                  <a:pt x="610176" y="0"/>
                </a:cubicBezTo>
                <a:cubicBezTo>
                  <a:pt x="894314" y="19988"/>
                  <a:pt x="1003278" y="27851"/>
                  <a:pt x="1220352" y="0"/>
                </a:cubicBezTo>
                <a:cubicBezTo>
                  <a:pt x="1199307" y="108742"/>
                  <a:pt x="1210722" y="298738"/>
                  <a:pt x="1220352" y="507216"/>
                </a:cubicBezTo>
                <a:cubicBezTo>
                  <a:pt x="1229982" y="715694"/>
                  <a:pt x="1200321" y="811358"/>
                  <a:pt x="1220352" y="984885"/>
                </a:cubicBezTo>
                <a:cubicBezTo>
                  <a:pt x="1240383" y="1158412"/>
                  <a:pt x="1217640" y="1362961"/>
                  <a:pt x="1220352" y="1477328"/>
                </a:cubicBezTo>
                <a:cubicBezTo>
                  <a:pt x="1083643" y="1471099"/>
                  <a:pt x="737270" y="1482439"/>
                  <a:pt x="585769" y="1477328"/>
                </a:cubicBezTo>
                <a:cubicBezTo>
                  <a:pt x="434268" y="1472217"/>
                  <a:pt x="227723" y="1456406"/>
                  <a:pt x="0" y="1477328"/>
                </a:cubicBezTo>
                <a:cubicBezTo>
                  <a:pt x="4599" y="1345191"/>
                  <a:pt x="-18264" y="1232556"/>
                  <a:pt x="0" y="999659"/>
                </a:cubicBezTo>
                <a:cubicBezTo>
                  <a:pt x="18264" y="766762"/>
                  <a:pt x="10401" y="670513"/>
                  <a:pt x="0" y="477669"/>
                </a:cubicBezTo>
                <a:cubicBezTo>
                  <a:pt x="-10401" y="284825"/>
                  <a:pt x="-4697" y="155281"/>
                  <a:pt x="0" y="0"/>
                </a:cubicBezTo>
                <a:close/>
              </a:path>
            </a:pathLst>
          </a:custGeom>
          <a:ln w="28575">
            <a:solidFill>
              <a:srgbClr val="DC4C65"/>
            </a:solidFill>
            <a:extLst>
              <a:ext uri="{C807C97D-BFC1-408E-A445-0C87EB9F89A2}">
                <ask:lineSketchStyleProps xmlns:ask="http://schemas.microsoft.com/office/drawing/2018/sketchyshapes" sd="3710222230">
                  <a:prstGeom prst="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a:latin typeface="Museo Sans Rounded 900" panose="02000000000000000000" pitchFamily="50" charset="0"/>
              </a:rPr>
              <a:t>Frequent Team </a:t>
            </a:r>
            <a:br>
              <a:rPr lang="en-GB">
                <a:latin typeface="Museo Sans Rounded 900" panose="02000000000000000000" pitchFamily="50" charset="0"/>
              </a:rPr>
            </a:br>
            <a:r>
              <a:rPr lang="en-GB">
                <a:latin typeface="Museo Sans Rounded 900" panose="02000000000000000000" pitchFamily="50" charset="0"/>
              </a:rPr>
              <a:t>around School meetings</a:t>
            </a:r>
          </a:p>
        </p:txBody>
      </p:sp>
      <p:pic>
        <p:nvPicPr>
          <p:cNvPr id="177" name="Graphic 176" descr="Meeting with solid fill">
            <a:extLst>
              <a:ext uri="{FF2B5EF4-FFF2-40B4-BE49-F238E27FC236}">
                <a16:creationId xmlns:a16="http://schemas.microsoft.com/office/drawing/2014/main" id="{C2058CA5-B5C2-9FFF-302F-31F1C243DE4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348704" y="4421145"/>
            <a:ext cx="732825" cy="732825"/>
          </a:xfrm>
          <a:prstGeom prst="rect">
            <a:avLst/>
          </a:prstGeom>
        </p:spPr>
      </p:pic>
      <p:pic>
        <p:nvPicPr>
          <p:cNvPr id="178" name="Graphic 177" descr="Employee badge with solid fill">
            <a:extLst>
              <a:ext uri="{FF2B5EF4-FFF2-40B4-BE49-F238E27FC236}">
                <a16:creationId xmlns:a16="http://schemas.microsoft.com/office/drawing/2014/main" id="{37503F14-D979-D113-0101-E1DEE684D4FD}"/>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1214036" y="4672692"/>
            <a:ext cx="732825" cy="732825"/>
          </a:xfrm>
          <a:prstGeom prst="rect">
            <a:avLst/>
          </a:prstGeom>
        </p:spPr>
      </p:pic>
      <p:pic>
        <p:nvPicPr>
          <p:cNvPr id="179" name="Graphic 178">
            <a:extLst>
              <a:ext uri="{FF2B5EF4-FFF2-40B4-BE49-F238E27FC236}">
                <a16:creationId xmlns:a16="http://schemas.microsoft.com/office/drawing/2014/main" id="{A0FBF57B-F50C-D897-1410-CE2D4DB40C0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0800000">
            <a:off x="5047291" y="1585713"/>
            <a:ext cx="255214" cy="638036"/>
          </a:xfrm>
          <a:prstGeom prst="rect">
            <a:avLst/>
          </a:prstGeom>
        </p:spPr>
      </p:pic>
      <p:sp>
        <p:nvSpPr>
          <p:cNvPr id="181" name="TextBox 180">
            <a:extLst>
              <a:ext uri="{FF2B5EF4-FFF2-40B4-BE49-F238E27FC236}">
                <a16:creationId xmlns:a16="http://schemas.microsoft.com/office/drawing/2014/main" id="{A8C2607F-867D-18A1-031F-5EFB28193040}"/>
              </a:ext>
            </a:extLst>
          </p:cNvPr>
          <p:cNvSpPr txBox="1"/>
          <p:nvPr/>
        </p:nvSpPr>
        <p:spPr>
          <a:xfrm>
            <a:off x="8693778" y="4049486"/>
            <a:ext cx="3143180" cy="646331"/>
          </a:xfrm>
          <a:prstGeom prst="rect">
            <a:avLst/>
          </a:prstGeom>
          <a:noFill/>
        </p:spPr>
        <p:txBody>
          <a:bodyPr wrap="square" rtlCol="0">
            <a:spAutoFit/>
          </a:bodyPr>
          <a:lstStyle/>
          <a:p>
            <a:pPr algn="ctr"/>
            <a:r>
              <a:rPr lang="en-GB">
                <a:latin typeface="Museo Sans Rounded 900" panose="02000000000000000000" charset="0"/>
              </a:rPr>
              <a:t>Professional Practitioners in school pilot</a:t>
            </a:r>
          </a:p>
        </p:txBody>
      </p:sp>
      <p:sp>
        <p:nvSpPr>
          <p:cNvPr id="182" name="TextBox 181">
            <a:extLst>
              <a:ext uri="{FF2B5EF4-FFF2-40B4-BE49-F238E27FC236}">
                <a16:creationId xmlns:a16="http://schemas.microsoft.com/office/drawing/2014/main" id="{AE7F3755-4F36-4EDB-6710-276E32FD417A}"/>
              </a:ext>
            </a:extLst>
          </p:cNvPr>
          <p:cNvSpPr txBox="1"/>
          <p:nvPr/>
        </p:nvSpPr>
        <p:spPr>
          <a:xfrm>
            <a:off x="5459461" y="4738471"/>
            <a:ext cx="1859002" cy="830997"/>
          </a:xfrm>
          <a:prstGeom prst="rect">
            <a:avLst/>
          </a:prstGeom>
          <a:noFill/>
        </p:spPr>
        <p:txBody>
          <a:bodyPr wrap="square" rtlCol="0">
            <a:spAutoFit/>
          </a:bodyPr>
          <a:lstStyle/>
          <a:p>
            <a:pPr algn="ctr"/>
            <a:r>
              <a:rPr lang="en-GB" sz="1600" b="1">
                <a:solidFill>
                  <a:srgbClr val="D03C43"/>
                </a:solidFill>
                <a:latin typeface="Museo Sans Rounded 900" panose="02000000000000000000" charset="0"/>
              </a:rPr>
              <a:t>Team Around the Child </a:t>
            </a:r>
            <a:r>
              <a:rPr lang="en-GB" sz="1600" b="1">
                <a:latin typeface="Museo Sans Rounded 900" panose="02000000000000000000" charset="0"/>
              </a:rPr>
              <a:t>meetings as needed</a:t>
            </a:r>
          </a:p>
        </p:txBody>
      </p:sp>
    </p:spTree>
    <p:extLst>
      <p:ext uri="{BB962C8B-B14F-4D97-AF65-F5344CB8AC3E}">
        <p14:creationId xmlns:p14="http://schemas.microsoft.com/office/powerpoint/2010/main" val="968981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1523CF-27C9-11BA-6CEB-8883A29496B6}"/>
              </a:ext>
            </a:extLst>
          </p:cNvPr>
          <p:cNvSpPr>
            <a:spLocks noGrp="1"/>
          </p:cNvSpPr>
          <p:nvPr>
            <p:ph type="title"/>
          </p:nvPr>
        </p:nvSpPr>
        <p:spPr>
          <a:xfrm>
            <a:off x="348803" y="0"/>
            <a:ext cx="10515600" cy="1325563"/>
          </a:xfrm>
        </p:spPr>
        <p:txBody>
          <a:bodyPr/>
          <a:lstStyle/>
          <a:p>
            <a:r>
              <a:rPr lang="en-GB">
                <a:latin typeface="Museo Sans Rounded 900" panose="02000000000000000000" pitchFamily="50" charset="0"/>
              </a:rPr>
              <a:t>Importance of communities...</a:t>
            </a:r>
            <a:endParaRPr lang="en-US">
              <a:latin typeface="Museo Sans Rounded 900" panose="02000000000000000000" pitchFamily="50" charset="0"/>
            </a:endParaRPr>
          </a:p>
        </p:txBody>
      </p:sp>
      <p:sp>
        <p:nvSpPr>
          <p:cNvPr id="5" name="Content Placeholder 4">
            <a:extLst>
              <a:ext uri="{FF2B5EF4-FFF2-40B4-BE49-F238E27FC236}">
                <a16:creationId xmlns:a16="http://schemas.microsoft.com/office/drawing/2014/main" id="{06EE169E-F9CB-4FE4-C875-5C4B3DD26DF8}"/>
              </a:ext>
            </a:extLst>
          </p:cNvPr>
          <p:cNvSpPr>
            <a:spLocks noGrp="1"/>
          </p:cNvSpPr>
          <p:nvPr>
            <p:ph idx="1"/>
          </p:nvPr>
        </p:nvSpPr>
        <p:spPr>
          <a:xfrm>
            <a:off x="348803" y="1229277"/>
            <a:ext cx="8253868" cy="4591974"/>
          </a:xfrm>
        </p:spPr>
        <p:txBody>
          <a:bodyPr>
            <a:noAutofit/>
          </a:bodyPr>
          <a:lstStyle/>
          <a:p>
            <a:pPr>
              <a:lnSpc>
                <a:spcPct val="120000"/>
              </a:lnSpc>
            </a:pPr>
            <a:r>
              <a:rPr lang="en-GB" sz="1600">
                <a:solidFill>
                  <a:srgbClr val="19233E"/>
                </a:solidFill>
                <a:cs typeface="Microsoft New Tai Lue"/>
              </a:rPr>
              <a:t>“Building community power is essential... for two reasons. </a:t>
            </a:r>
            <a:br>
              <a:rPr lang="en-GB" sz="1600">
                <a:solidFill>
                  <a:srgbClr val="19233E"/>
                </a:solidFill>
                <a:cs typeface="Microsoft New Tai Lue"/>
              </a:rPr>
            </a:br>
            <a:r>
              <a:rPr lang="en-GB" sz="1600">
                <a:solidFill>
                  <a:srgbClr val="19233E"/>
                </a:solidFill>
                <a:cs typeface="Microsoft New Tai Lue"/>
              </a:rPr>
              <a:t>First, tackling deprivation is urgent, so we need to harness and mobilise every contribution that can be made and there are </a:t>
            </a:r>
            <a:r>
              <a:rPr lang="en-GB" sz="1600" b="1">
                <a:solidFill>
                  <a:srgbClr val="19233E"/>
                </a:solidFill>
                <a:cs typeface="Microsoft New Tai Lue"/>
              </a:rPr>
              <a:t>resources</a:t>
            </a:r>
            <a:r>
              <a:rPr lang="en-GB" sz="1600">
                <a:solidFill>
                  <a:srgbClr val="19233E"/>
                </a:solidFill>
                <a:cs typeface="Microsoft New Tai Lue"/>
              </a:rPr>
              <a:t>, </a:t>
            </a:r>
            <a:r>
              <a:rPr lang="en-GB" sz="1600" b="1">
                <a:solidFill>
                  <a:srgbClr val="19233E"/>
                </a:solidFill>
                <a:cs typeface="Microsoft New Tai Lue"/>
              </a:rPr>
              <a:t>relationships</a:t>
            </a:r>
            <a:r>
              <a:rPr lang="en-GB" sz="1600">
                <a:solidFill>
                  <a:srgbClr val="19233E"/>
                </a:solidFill>
                <a:cs typeface="Microsoft New Tai Lue"/>
              </a:rPr>
              <a:t>, </a:t>
            </a:r>
            <a:r>
              <a:rPr lang="en-GB" sz="1600" b="1">
                <a:solidFill>
                  <a:srgbClr val="19233E"/>
                </a:solidFill>
                <a:cs typeface="Microsoft New Tai Lue"/>
              </a:rPr>
              <a:t>assets</a:t>
            </a:r>
            <a:r>
              <a:rPr lang="en-GB" sz="1600">
                <a:solidFill>
                  <a:srgbClr val="19233E"/>
                </a:solidFill>
                <a:cs typeface="Microsoft New Tai Lue"/>
              </a:rPr>
              <a:t>, </a:t>
            </a:r>
            <a:r>
              <a:rPr lang="en-GB" sz="1600" b="1">
                <a:solidFill>
                  <a:srgbClr val="19233E"/>
                </a:solidFill>
                <a:cs typeface="Microsoft New Tai Lue"/>
              </a:rPr>
              <a:t>energy</a:t>
            </a:r>
            <a:r>
              <a:rPr lang="en-GB" sz="1600">
                <a:solidFill>
                  <a:srgbClr val="19233E"/>
                </a:solidFill>
                <a:cs typeface="Microsoft New Tai Lue"/>
              </a:rPr>
              <a:t> and </a:t>
            </a:r>
            <a:r>
              <a:rPr lang="en-GB" sz="1600" b="1">
                <a:solidFill>
                  <a:srgbClr val="19233E"/>
                </a:solidFill>
                <a:cs typeface="Microsoft New Tai Lue"/>
              </a:rPr>
              <a:t>compassion</a:t>
            </a:r>
            <a:r>
              <a:rPr lang="en-GB" sz="1600">
                <a:solidFill>
                  <a:srgbClr val="19233E"/>
                </a:solidFill>
                <a:cs typeface="Microsoft New Tai Lue"/>
              </a:rPr>
              <a:t> to tap into in neighbourhoods. </a:t>
            </a:r>
            <a:br>
              <a:rPr lang="en-GB" sz="1600">
                <a:solidFill>
                  <a:srgbClr val="19233E"/>
                </a:solidFill>
                <a:cs typeface="Microsoft New Tai Lue"/>
              </a:rPr>
            </a:br>
            <a:r>
              <a:rPr lang="en-GB" sz="1600">
                <a:solidFill>
                  <a:srgbClr val="19233E"/>
                </a:solidFill>
                <a:cs typeface="Microsoft New Tai Lue"/>
              </a:rPr>
              <a:t>Second, </a:t>
            </a:r>
            <a:r>
              <a:rPr lang="en-GB" sz="1600" b="1">
                <a:solidFill>
                  <a:srgbClr val="19233E"/>
                </a:solidFill>
                <a:cs typeface="Microsoft New Tai Lue"/>
              </a:rPr>
              <a:t>community life can reach parts that the state cannot</a:t>
            </a:r>
            <a:r>
              <a:rPr lang="en-GB" sz="1600">
                <a:solidFill>
                  <a:srgbClr val="19233E"/>
                </a:solidFill>
                <a:cs typeface="Microsoft New Tai Lue"/>
              </a:rPr>
              <a:t>, and provide the relationships, purpose and connection that make it more likely that life goes well.</a:t>
            </a:r>
            <a:br>
              <a:rPr lang="en-GB" sz="1600">
                <a:solidFill>
                  <a:srgbClr val="19233E"/>
                </a:solidFill>
                <a:cs typeface="Microsoft New Tai Lue"/>
              </a:rPr>
            </a:br>
            <a:endParaRPr lang="en-GB" sz="1600">
              <a:solidFill>
                <a:srgbClr val="19233E"/>
              </a:solidFill>
              <a:cs typeface="Microsoft New Tai Lue"/>
            </a:endParaRPr>
          </a:p>
          <a:p>
            <a:pPr>
              <a:lnSpc>
                <a:spcPct val="120000"/>
              </a:lnSpc>
            </a:pPr>
            <a:r>
              <a:rPr lang="en-GB" sz="1600">
                <a:solidFill>
                  <a:srgbClr val="19233E"/>
                </a:solidFill>
                <a:cs typeface="Microsoft New Tai Lue"/>
              </a:rPr>
              <a:t>“But this is not about the state getting out of the way. </a:t>
            </a:r>
            <a:r>
              <a:rPr lang="en-GB" sz="1600" b="1">
                <a:solidFill>
                  <a:srgbClr val="19233E"/>
                </a:solidFill>
                <a:cs typeface="Microsoft New Tai Lue"/>
              </a:rPr>
              <a:t>This work will only succeed where community power meets a like-minded local state</a:t>
            </a:r>
            <a:r>
              <a:rPr lang="en-GB" sz="1600">
                <a:solidFill>
                  <a:srgbClr val="19233E"/>
                </a:solidFill>
                <a:cs typeface="Microsoft New Tai Lue"/>
              </a:rPr>
              <a:t>. That requires an openness to shifting culture and ethos toward more relational, human centred and no-wrong-door ways of working that support people to get the help they need when they need it, rather than being told to come back when a threshold has been surpassed. </a:t>
            </a:r>
            <a:br>
              <a:rPr lang="en-GB" sz="1600">
                <a:solidFill>
                  <a:srgbClr val="19233E"/>
                </a:solidFill>
                <a:cs typeface="Microsoft New Tai Lue"/>
              </a:rPr>
            </a:br>
            <a:r>
              <a:rPr lang="en-GB" sz="1600">
                <a:solidFill>
                  <a:srgbClr val="19233E"/>
                </a:solidFill>
                <a:cs typeface="Microsoft New Tai Lue"/>
              </a:rPr>
              <a:t>It also requires a commitment to </a:t>
            </a:r>
            <a:r>
              <a:rPr lang="en-GB" sz="1600" b="1">
                <a:solidFill>
                  <a:srgbClr val="19233E"/>
                </a:solidFill>
                <a:cs typeface="Microsoft New Tai Lue"/>
              </a:rPr>
              <a:t>building community wealth </a:t>
            </a:r>
            <a:r>
              <a:rPr lang="en-GB" sz="1600">
                <a:solidFill>
                  <a:srgbClr val="19233E"/>
                </a:solidFill>
                <a:cs typeface="Microsoft New Tai Lue"/>
              </a:rPr>
              <a:t>and </a:t>
            </a:r>
            <a:r>
              <a:rPr lang="en-GB" sz="1600" b="1">
                <a:solidFill>
                  <a:srgbClr val="19233E"/>
                </a:solidFill>
                <a:cs typeface="Microsoft New Tai Lue"/>
              </a:rPr>
              <a:t>power</a:t>
            </a:r>
            <a:r>
              <a:rPr lang="en-GB" sz="1600">
                <a:solidFill>
                  <a:srgbClr val="19233E"/>
                </a:solidFill>
                <a:cs typeface="Microsoft New Tai Lue"/>
              </a:rPr>
              <a:t>, to make a sustained impact on reducing hardship.”</a:t>
            </a:r>
          </a:p>
          <a:p>
            <a:pPr>
              <a:lnSpc>
                <a:spcPct val="120000"/>
              </a:lnSpc>
            </a:pPr>
            <a:endParaRPr lang="en-US" sz="1600"/>
          </a:p>
        </p:txBody>
      </p:sp>
      <p:pic>
        <p:nvPicPr>
          <p:cNvPr id="6" name="Picture 5" descr="The Orwell Prize Ceremony 2018 - RSA">
            <a:extLst>
              <a:ext uri="{FF2B5EF4-FFF2-40B4-BE49-F238E27FC236}">
                <a16:creationId xmlns:a16="http://schemas.microsoft.com/office/drawing/2014/main" id="{1809F628-1A59-6EF7-55BA-D68B449C1F1F}"/>
              </a:ext>
            </a:extLst>
          </p:cNvPr>
          <p:cNvPicPr>
            <a:picLocks noChangeAspect="1" noChangeArrowheads="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86799" y="1820744"/>
            <a:ext cx="3156397" cy="6239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ome - New Local">
            <a:extLst>
              <a:ext uri="{FF2B5EF4-FFF2-40B4-BE49-F238E27FC236}">
                <a16:creationId xmlns:a16="http://schemas.microsoft.com/office/drawing/2014/main" id="{D358FABA-1D39-040F-7AAF-E1B5870D6B7E}"/>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686799" y="3721129"/>
            <a:ext cx="3156397" cy="1022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517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A6C2BD68-E719-31E0-E944-FA1D8C80C6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042204"/>
            <a:ext cx="5443469" cy="306713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CDFF393-79A5-447B-62A7-91AEDDFC22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731" y="1048830"/>
            <a:ext cx="5643633" cy="305736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F05D22C-D539-F3CE-D14E-9054B7BD22ED}"/>
              </a:ext>
            </a:extLst>
          </p:cNvPr>
          <p:cNvSpPr txBox="1"/>
          <p:nvPr/>
        </p:nvSpPr>
        <p:spPr>
          <a:xfrm>
            <a:off x="352855" y="4310692"/>
            <a:ext cx="5638510" cy="1511183"/>
          </a:xfrm>
          <a:prstGeom prst="rect">
            <a:avLst/>
          </a:prstGeom>
          <a:noFill/>
        </p:spPr>
        <p:txBody>
          <a:bodyPr wrap="square" rtlCol="0">
            <a:spAutoFit/>
          </a:bodyPr>
          <a:lstStyle/>
          <a:p>
            <a:pPr marL="171450" indent="-171450">
              <a:lnSpc>
                <a:spcPts val="2000"/>
              </a:lnSpc>
              <a:spcAft>
                <a:spcPts val="600"/>
              </a:spcAft>
              <a:buFont typeface="Arial" panose="020B0604020202020204" pitchFamily="34" charset="0"/>
              <a:buChar char="•"/>
            </a:pPr>
            <a:r>
              <a:rPr lang="en-GB" sz="1600" dirty="0"/>
              <a:t>Transform Family View is Somerset’s solution to </a:t>
            </a:r>
            <a:r>
              <a:rPr lang="en-GB" sz="1600" b="1" dirty="0"/>
              <a:t>joining-up </a:t>
            </a:r>
            <a:r>
              <a:rPr lang="en-GB" sz="1600" dirty="0"/>
              <a:t>fragmented children’s services data systems </a:t>
            </a:r>
          </a:p>
          <a:p>
            <a:pPr marL="171450" indent="-171450">
              <a:lnSpc>
                <a:spcPts val="2000"/>
              </a:lnSpc>
              <a:spcAft>
                <a:spcPts val="600"/>
              </a:spcAft>
              <a:buFont typeface="Arial" panose="020B0604020202020204" pitchFamily="34" charset="0"/>
              <a:buChar char="•"/>
            </a:pPr>
            <a:r>
              <a:rPr lang="en-GB" sz="1600" dirty="0"/>
              <a:t>It surfaces </a:t>
            </a:r>
            <a:r>
              <a:rPr lang="en-GB" sz="1600" b="1" dirty="0"/>
              <a:t>data in one place</a:t>
            </a:r>
            <a:r>
              <a:rPr lang="en-GB" sz="1600" dirty="0"/>
              <a:t>, joining up the early help system, by showing involvements with other professionals</a:t>
            </a:r>
          </a:p>
          <a:p>
            <a:pPr marL="171450" indent="-171450">
              <a:lnSpc>
                <a:spcPts val="2000"/>
              </a:lnSpc>
              <a:spcAft>
                <a:spcPts val="600"/>
              </a:spcAft>
              <a:buFont typeface="Arial" panose="020B0604020202020204" pitchFamily="34" charset="0"/>
              <a:buChar char="•"/>
            </a:pPr>
            <a:r>
              <a:rPr lang="en-GB" sz="1600" dirty="0"/>
              <a:t>It identifies </a:t>
            </a:r>
            <a:r>
              <a:rPr lang="en-GB" sz="1600" b="1" dirty="0"/>
              <a:t>risk</a:t>
            </a:r>
            <a:r>
              <a:rPr lang="en-GB" sz="1600" dirty="0"/>
              <a:t>, </a:t>
            </a:r>
            <a:r>
              <a:rPr lang="en-GB" sz="1600" b="1" dirty="0"/>
              <a:t>harm</a:t>
            </a:r>
            <a:r>
              <a:rPr lang="en-GB" sz="1600" dirty="0"/>
              <a:t> and </a:t>
            </a:r>
            <a:r>
              <a:rPr lang="en-GB" sz="1600" b="1" dirty="0"/>
              <a:t>threat</a:t>
            </a:r>
          </a:p>
        </p:txBody>
      </p:sp>
      <p:sp>
        <p:nvSpPr>
          <p:cNvPr id="7" name="TextBox 6">
            <a:extLst>
              <a:ext uri="{FF2B5EF4-FFF2-40B4-BE49-F238E27FC236}">
                <a16:creationId xmlns:a16="http://schemas.microsoft.com/office/drawing/2014/main" id="{CD394AB6-C550-6BBA-17A8-D8404025B603}"/>
              </a:ext>
            </a:extLst>
          </p:cNvPr>
          <p:cNvSpPr txBox="1"/>
          <p:nvPr/>
        </p:nvSpPr>
        <p:spPr>
          <a:xfrm>
            <a:off x="254429" y="218975"/>
            <a:ext cx="10472482" cy="769441"/>
          </a:xfrm>
          <a:prstGeom prst="rect">
            <a:avLst/>
          </a:prstGeom>
          <a:noFill/>
        </p:spPr>
        <p:txBody>
          <a:bodyPr wrap="square">
            <a:spAutoFit/>
          </a:bodyPr>
          <a:lstStyle/>
          <a:p>
            <a:r>
              <a:rPr lang="en-GB" sz="4400">
                <a:solidFill>
                  <a:srgbClr val="011E41"/>
                </a:solidFill>
                <a:latin typeface="Museo Sans Rounded 900" panose="02000000000000000000" pitchFamily="50" charset="0"/>
              </a:rPr>
              <a:t>Transform Family View</a:t>
            </a:r>
          </a:p>
        </p:txBody>
      </p:sp>
      <p:sp>
        <p:nvSpPr>
          <p:cNvPr id="4" name="TextBox 3">
            <a:extLst>
              <a:ext uri="{FF2B5EF4-FFF2-40B4-BE49-F238E27FC236}">
                <a16:creationId xmlns:a16="http://schemas.microsoft.com/office/drawing/2014/main" id="{01920E54-538F-F02F-EF56-F3D33B799029}"/>
              </a:ext>
            </a:extLst>
          </p:cNvPr>
          <p:cNvSpPr txBox="1"/>
          <p:nvPr/>
        </p:nvSpPr>
        <p:spPr>
          <a:xfrm>
            <a:off x="6400801" y="4304066"/>
            <a:ext cx="5438346" cy="1434239"/>
          </a:xfrm>
          <a:prstGeom prst="rect">
            <a:avLst/>
          </a:prstGeom>
          <a:noFill/>
        </p:spPr>
        <p:txBody>
          <a:bodyPr wrap="square" rtlCol="0">
            <a:spAutoFit/>
          </a:bodyPr>
          <a:lstStyle/>
          <a:p>
            <a:pPr marL="171450" indent="-171450">
              <a:lnSpc>
                <a:spcPts val="2000"/>
              </a:lnSpc>
              <a:spcAft>
                <a:spcPts val="600"/>
              </a:spcAft>
              <a:buFont typeface="Arial" panose="020B0604020202020204" pitchFamily="34" charset="0"/>
              <a:buChar char="•"/>
            </a:pPr>
            <a:r>
              <a:rPr lang="en-GB" sz="1600" dirty="0"/>
              <a:t>It is fully </a:t>
            </a:r>
            <a:r>
              <a:rPr lang="en-GB" sz="1600" b="1" dirty="0"/>
              <a:t>automated</a:t>
            </a:r>
            <a:r>
              <a:rPr lang="en-GB" sz="1600" dirty="0"/>
              <a:t>, pulling data in from multiple sources, matching the single individual’s vulnerabilities to their family members</a:t>
            </a:r>
          </a:p>
          <a:p>
            <a:pPr marL="171450" indent="-171450">
              <a:lnSpc>
                <a:spcPts val="2000"/>
              </a:lnSpc>
              <a:spcAft>
                <a:spcPts val="600"/>
              </a:spcAft>
              <a:buFont typeface="Arial" panose="020B0604020202020204" pitchFamily="34" charset="0"/>
              <a:buChar char="•"/>
            </a:pPr>
            <a:r>
              <a:rPr lang="en-GB" sz="1600" dirty="0"/>
              <a:t>It gives a </a:t>
            </a:r>
            <a:r>
              <a:rPr lang="en-GB" sz="1600" b="1" dirty="0"/>
              <a:t>holistic view of the family’s complexities </a:t>
            </a:r>
            <a:r>
              <a:rPr lang="en-GB" sz="1600" dirty="0"/>
              <a:t>in one place for the first time</a:t>
            </a:r>
          </a:p>
        </p:txBody>
      </p:sp>
    </p:spTree>
    <p:extLst>
      <p:ext uri="{BB962C8B-B14F-4D97-AF65-F5344CB8AC3E}">
        <p14:creationId xmlns:p14="http://schemas.microsoft.com/office/powerpoint/2010/main" val="134058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526D12F-1A69-D196-DD65-CBC598691523}"/>
              </a:ext>
            </a:extLst>
          </p:cNvPr>
          <p:cNvGrpSpPr/>
          <p:nvPr/>
        </p:nvGrpSpPr>
        <p:grpSpPr>
          <a:xfrm>
            <a:off x="2402160" y="3831514"/>
            <a:ext cx="1443182" cy="838200"/>
            <a:chOff x="1107373" y="2696133"/>
            <a:chExt cx="543321" cy="315561"/>
          </a:xfrm>
        </p:grpSpPr>
        <p:sp>
          <p:nvSpPr>
            <p:cNvPr id="18" name="Freeform: Shape 17">
              <a:extLst>
                <a:ext uri="{FF2B5EF4-FFF2-40B4-BE49-F238E27FC236}">
                  <a16:creationId xmlns:a16="http://schemas.microsoft.com/office/drawing/2014/main" id="{B0952634-DFDA-BFA4-139D-D57BFADF0816}"/>
                </a:ext>
              </a:extLst>
            </p:cNvPr>
            <p:cNvSpPr/>
            <p:nvPr/>
          </p:nvSpPr>
          <p:spPr>
            <a:xfrm>
              <a:off x="1107373" y="2834931"/>
              <a:ext cx="167877" cy="174270"/>
            </a:xfrm>
            <a:custGeom>
              <a:avLst/>
              <a:gdLst>
                <a:gd name="connsiteX0" fmla="*/ 124995 w 167877"/>
                <a:gd name="connsiteY0" fmla="*/ 117671 h 174270"/>
                <a:gd name="connsiteX1" fmla="*/ 167877 w 167877"/>
                <a:gd name="connsiteY1" fmla="*/ 42186 h 174270"/>
                <a:gd name="connsiteX2" fmla="*/ 60 w 167877"/>
                <a:gd name="connsiteY2" fmla="*/ 86927 h 174270"/>
                <a:gd name="connsiteX3" fmla="*/ 131421 w 167877"/>
                <a:gd name="connsiteY3" fmla="*/ 168008 h 174270"/>
                <a:gd name="connsiteX4" fmla="*/ 124987 w 167877"/>
                <a:gd name="connsiteY4" fmla="*/ 117671 h 17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877" h="174270">
                  <a:moveTo>
                    <a:pt x="124995" y="117671"/>
                  </a:moveTo>
                  <a:cubicBezTo>
                    <a:pt x="132800" y="95703"/>
                    <a:pt x="149969" y="66835"/>
                    <a:pt x="167877" y="42186"/>
                  </a:cubicBezTo>
                  <a:cubicBezTo>
                    <a:pt x="123310" y="-27380"/>
                    <a:pt x="3348" y="-9846"/>
                    <a:pt x="60" y="86927"/>
                  </a:cubicBezTo>
                  <a:cubicBezTo>
                    <a:pt x="-2481" y="161698"/>
                    <a:pt x="76160" y="187519"/>
                    <a:pt x="131421" y="168008"/>
                  </a:cubicBezTo>
                  <a:cubicBezTo>
                    <a:pt x="117913" y="159988"/>
                    <a:pt x="115273" y="145027"/>
                    <a:pt x="124987" y="117671"/>
                  </a:cubicBezTo>
                  <a:close/>
                </a:path>
              </a:pathLst>
            </a:custGeom>
            <a:solidFill>
              <a:srgbClr val="DA4E64"/>
            </a:solidFill>
            <a:ln w="567"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F18A1841-231F-6A0E-6934-14109D71410D}"/>
                </a:ext>
              </a:extLst>
            </p:cNvPr>
            <p:cNvSpPr/>
            <p:nvPr/>
          </p:nvSpPr>
          <p:spPr>
            <a:xfrm>
              <a:off x="1526192" y="2802955"/>
              <a:ext cx="124502" cy="206508"/>
            </a:xfrm>
            <a:custGeom>
              <a:avLst/>
              <a:gdLst>
                <a:gd name="connsiteX0" fmla="*/ 81447 w 124502"/>
                <a:gd name="connsiteY0" fmla="*/ 1582 h 206508"/>
                <a:gd name="connsiteX1" fmla="*/ 0 w 124502"/>
                <a:gd name="connsiteY1" fmla="*/ 42737 h 206508"/>
                <a:gd name="connsiteX2" fmla="*/ 48279 w 124502"/>
                <a:gd name="connsiteY2" fmla="*/ 93522 h 206508"/>
                <a:gd name="connsiteX3" fmla="*/ 27124 w 124502"/>
                <a:gd name="connsiteY3" fmla="*/ 144341 h 206508"/>
                <a:gd name="connsiteX4" fmla="*/ 4575 w 124502"/>
                <a:gd name="connsiteY4" fmla="*/ 181154 h 206508"/>
                <a:gd name="connsiteX5" fmla="*/ 9980 w 124502"/>
                <a:gd name="connsiteY5" fmla="*/ 191466 h 206508"/>
                <a:gd name="connsiteX6" fmla="*/ 53111 w 124502"/>
                <a:gd name="connsiteY6" fmla="*/ 206493 h 206508"/>
                <a:gd name="connsiteX7" fmla="*/ 108521 w 124502"/>
                <a:gd name="connsiteY7" fmla="*/ 202350 h 206508"/>
                <a:gd name="connsiteX8" fmla="*/ 119082 w 124502"/>
                <a:gd name="connsiteY8" fmla="*/ 187215 h 206508"/>
                <a:gd name="connsiteX9" fmla="*/ 81439 w 124502"/>
                <a:gd name="connsiteY9" fmla="*/ 1582 h 20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02" h="206508">
                  <a:moveTo>
                    <a:pt x="81447" y="1582"/>
                  </a:moveTo>
                  <a:cubicBezTo>
                    <a:pt x="49001" y="-3068"/>
                    <a:pt x="11001" y="295"/>
                    <a:pt x="0" y="42737"/>
                  </a:cubicBezTo>
                  <a:cubicBezTo>
                    <a:pt x="24019" y="55390"/>
                    <a:pt x="47806" y="68549"/>
                    <a:pt x="48279" y="93522"/>
                  </a:cubicBezTo>
                  <a:cubicBezTo>
                    <a:pt x="48785" y="120148"/>
                    <a:pt x="33633" y="135317"/>
                    <a:pt x="27124" y="144341"/>
                  </a:cubicBezTo>
                  <a:cubicBezTo>
                    <a:pt x="22508" y="150743"/>
                    <a:pt x="11515" y="169921"/>
                    <a:pt x="4575" y="181154"/>
                  </a:cubicBezTo>
                  <a:cubicBezTo>
                    <a:pt x="6044" y="185015"/>
                    <a:pt x="7813" y="188460"/>
                    <a:pt x="9980" y="191466"/>
                  </a:cubicBezTo>
                  <a:cubicBezTo>
                    <a:pt x="21852" y="207954"/>
                    <a:pt x="37834" y="206335"/>
                    <a:pt x="53111" y="206493"/>
                  </a:cubicBezTo>
                  <a:cubicBezTo>
                    <a:pt x="76399" y="206726"/>
                    <a:pt x="97662" y="204276"/>
                    <a:pt x="108521" y="202350"/>
                  </a:cubicBezTo>
                  <a:cubicBezTo>
                    <a:pt x="113710" y="201437"/>
                    <a:pt x="117961" y="195376"/>
                    <a:pt x="119082" y="187215"/>
                  </a:cubicBezTo>
                  <a:cubicBezTo>
                    <a:pt x="124786" y="145703"/>
                    <a:pt x="137646" y="9627"/>
                    <a:pt x="81439" y="1582"/>
                  </a:cubicBezTo>
                  <a:close/>
                </a:path>
              </a:pathLst>
            </a:custGeom>
            <a:solidFill>
              <a:srgbClr val="D06542"/>
            </a:solidFill>
            <a:ln w="567"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7F03364-9C72-5DC8-F8E6-31937EF2D0CC}"/>
                </a:ext>
              </a:extLst>
            </p:cNvPr>
            <p:cNvSpPr/>
            <p:nvPr/>
          </p:nvSpPr>
          <p:spPr>
            <a:xfrm>
              <a:off x="1355021" y="2796311"/>
              <a:ext cx="175762" cy="213869"/>
            </a:xfrm>
            <a:custGeom>
              <a:avLst/>
              <a:gdLst>
                <a:gd name="connsiteX0" fmla="*/ 171180 w 175762"/>
                <a:gd name="connsiteY0" fmla="*/ 49381 h 213869"/>
                <a:gd name="connsiteX1" fmla="*/ 166406 w 175762"/>
                <a:gd name="connsiteY1" fmla="*/ 46865 h 213869"/>
                <a:gd name="connsiteX2" fmla="*/ 105765 w 175762"/>
                <a:gd name="connsiteY2" fmla="*/ 8641 h 213869"/>
                <a:gd name="connsiteX3" fmla="*/ 55352 w 175762"/>
                <a:gd name="connsiteY3" fmla="*/ 3336 h 213869"/>
                <a:gd name="connsiteX4" fmla="*/ 25430 w 175762"/>
                <a:gd name="connsiteY4" fmla="*/ 27587 h 213869"/>
                <a:gd name="connsiteX5" fmla="*/ 0 w 175762"/>
                <a:gd name="connsiteY5" fmla="*/ 57509 h 213869"/>
                <a:gd name="connsiteX6" fmla="*/ 55909 w 175762"/>
                <a:gd name="connsiteY6" fmla="*/ 197794 h 213869"/>
                <a:gd name="connsiteX7" fmla="*/ 39852 w 175762"/>
                <a:gd name="connsiteY7" fmla="*/ 209758 h 213869"/>
                <a:gd name="connsiteX8" fmla="*/ 53235 w 175762"/>
                <a:gd name="connsiteY8" fmla="*/ 213785 h 213869"/>
                <a:gd name="connsiteX9" fmla="*/ 123823 w 175762"/>
                <a:gd name="connsiteY9" fmla="*/ 212631 h 213869"/>
                <a:gd name="connsiteX10" fmla="*/ 169993 w 175762"/>
                <a:gd name="connsiteY10" fmla="*/ 196184 h 213869"/>
                <a:gd name="connsiteX11" fmla="*/ 175763 w 175762"/>
                <a:gd name="connsiteY11" fmla="*/ 187790 h 213869"/>
                <a:gd name="connsiteX12" fmla="*/ 168075 w 175762"/>
                <a:gd name="connsiteY12" fmla="*/ 80465 h 213869"/>
                <a:gd name="connsiteX13" fmla="*/ 171188 w 175762"/>
                <a:gd name="connsiteY13" fmla="*/ 49373 h 21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762" h="213869">
                  <a:moveTo>
                    <a:pt x="171180" y="49381"/>
                  </a:moveTo>
                  <a:cubicBezTo>
                    <a:pt x="169586" y="48542"/>
                    <a:pt x="167992" y="47704"/>
                    <a:pt x="166406" y="46865"/>
                  </a:cubicBezTo>
                  <a:cubicBezTo>
                    <a:pt x="140876" y="33390"/>
                    <a:pt x="127542" y="22365"/>
                    <a:pt x="105765" y="8641"/>
                  </a:cubicBezTo>
                  <a:cubicBezTo>
                    <a:pt x="83988" y="-5083"/>
                    <a:pt x="68520" y="1102"/>
                    <a:pt x="55352" y="3336"/>
                  </a:cubicBezTo>
                  <a:cubicBezTo>
                    <a:pt x="42193" y="5569"/>
                    <a:pt x="25430" y="27587"/>
                    <a:pt x="25430" y="27587"/>
                  </a:cubicBezTo>
                  <a:cubicBezTo>
                    <a:pt x="20192" y="33797"/>
                    <a:pt x="11964" y="43187"/>
                    <a:pt x="0" y="57509"/>
                  </a:cubicBezTo>
                  <a:cubicBezTo>
                    <a:pt x="30777" y="98058"/>
                    <a:pt x="67848" y="168321"/>
                    <a:pt x="55909" y="197794"/>
                  </a:cubicBezTo>
                  <a:cubicBezTo>
                    <a:pt x="54522" y="201207"/>
                    <a:pt x="47050" y="206205"/>
                    <a:pt x="39852" y="209758"/>
                  </a:cubicBezTo>
                  <a:cubicBezTo>
                    <a:pt x="46278" y="212589"/>
                    <a:pt x="51467" y="213486"/>
                    <a:pt x="53235" y="213785"/>
                  </a:cubicBezTo>
                  <a:cubicBezTo>
                    <a:pt x="57561" y="214532"/>
                    <a:pt x="87591" y="210007"/>
                    <a:pt x="123823" y="212631"/>
                  </a:cubicBezTo>
                  <a:cubicBezTo>
                    <a:pt x="160055" y="215254"/>
                    <a:pt x="167369" y="197936"/>
                    <a:pt x="169993" y="196184"/>
                  </a:cubicBezTo>
                  <a:cubicBezTo>
                    <a:pt x="170756" y="195677"/>
                    <a:pt x="172923" y="192398"/>
                    <a:pt x="175763" y="187790"/>
                  </a:cubicBezTo>
                  <a:cubicBezTo>
                    <a:pt x="167377" y="165706"/>
                    <a:pt x="169212" y="129657"/>
                    <a:pt x="168075" y="80465"/>
                  </a:cubicBezTo>
                  <a:cubicBezTo>
                    <a:pt x="167792" y="68285"/>
                    <a:pt x="168938" y="58032"/>
                    <a:pt x="171188" y="49373"/>
                  </a:cubicBezTo>
                  <a:close/>
                </a:path>
              </a:pathLst>
            </a:custGeom>
            <a:solidFill>
              <a:srgbClr val="41B29F"/>
            </a:solidFill>
            <a:ln w="567"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D40B9CED-698A-429A-A5B7-D7FEDF04FF91}"/>
                </a:ext>
              </a:extLst>
            </p:cNvPr>
            <p:cNvSpPr/>
            <p:nvPr/>
          </p:nvSpPr>
          <p:spPr>
            <a:xfrm>
              <a:off x="1523045" y="2845692"/>
              <a:ext cx="51446" cy="138417"/>
            </a:xfrm>
            <a:custGeom>
              <a:avLst/>
              <a:gdLst>
                <a:gd name="connsiteX0" fmla="*/ 51434 w 51446"/>
                <a:gd name="connsiteY0" fmla="*/ 50786 h 138417"/>
                <a:gd name="connsiteX1" fmla="*/ 3155 w 51446"/>
                <a:gd name="connsiteY1" fmla="*/ 0 h 138417"/>
                <a:gd name="connsiteX2" fmla="*/ 42 w 51446"/>
                <a:gd name="connsiteY2" fmla="*/ 31092 h 138417"/>
                <a:gd name="connsiteX3" fmla="*/ 7730 w 51446"/>
                <a:gd name="connsiteY3" fmla="*/ 138417 h 138417"/>
                <a:gd name="connsiteX4" fmla="*/ 30279 w 51446"/>
                <a:gd name="connsiteY4" fmla="*/ 101605 h 138417"/>
                <a:gd name="connsiteX5" fmla="*/ 51434 w 51446"/>
                <a:gd name="connsiteY5" fmla="*/ 50786 h 13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46" h="138417">
                  <a:moveTo>
                    <a:pt x="51434" y="50786"/>
                  </a:moveTo>
                  <a:cubicBezTo>
                    <a:pt x="50953" y="25820"/>
                    <a:pt x="27166" y="12661"/>
                    <a:pt x="3155" y="0"/>
                  </a:cubicBezTo>
                  <a:cubicBezTo>
                    <a:pt x="914" y="8659"/>
                    <a:pt x="-240" y="18913"/>
                    <a:pt x="42" y="31092"/>
                  </a:cubicBezTo>
                  <a:cubicBezTo>
                    <a:pt x="1179" y="80276"/>
                    <a:pt x="-647" y="116325"/>
                    <a:pt x="7730" y="138417"/>
                  </a:cubicBezTo>
                  <a:cubicBezTo>
                    <a:pt x="14671" y="127184"/>
                    <a:pt x="25663" y="108006"/>
                    <a:pt x="30279" y="101605"/>
                  </a:cubicBezTo>
                  <a:cubicBezTo>
                    <a:pt x="36789" y="92580"/>
                    <a:pt x="51941" y="77411"/>
                    <a:pt x="51434" y="50786"/>
                  </a:cubicBezTo>
                  <a:close/>
                </a:path>
              </a:pathLst>
            </a:custGeom>
            <a:solidFill>
              <a:srgbClr val="F3B29F"/>
            </a:solidFill>
            <a:ln w="567"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9C3B2EB-89B3-94E9-8639-B480960F76EB}"/>
                </a:ext>
              </a:extLst>
            </p:cNvPr>
            <p:cNvSpPr/>
            <p:nvPr/>
          </p:nvSpPr>
          <p:spPr>
            <a:xfrm>
              <a:off x="1238795" y="2825829"/>
              <a:ext cx="156069" cy="185865"/>
            </a:xfrm>
            <a:custGeom>
              <a:avLst/>
              <a:gdLst>
                <a:gd name="connsiteX0" fmla="*/ 127077 w 156069"/>
                <a:gd name="connsiteY0" fmla="*/ 151680 h 185865"/>
                <a:gd name="connsiteX1" fmla="*/ 105640 w 156069"/>
                <a:gd name="connsiteY1" fmla="*/ 79781 h 185865"/>
                <a:gd name="connsiteX2" fmla="*/ 112780 w 156069"/>
                <a:gd name="connsiteY2" fmla="*/ 32109 h 185865"/>
                <a:gd name="connsiteX3" fmla="*/ 116209 w 156069"/>
                <a:gd name="connsiteY3" fmla="*/ 27999 h 185865"/>
                <a:gd name="connsiteX4" fmla="*/ 90696 w 156069"/>
                <a:gd name="connsiteY4" fmla="*/ 701 h 185865"/>
                <a:gd name="connsiteX5" fmla="*/ 36456 w 156069"/>
                <a:gd name="connsiteY5" fmla="*/ 51296 h 185865"/>
                <a:gd name="connsiteX6" fmla="*/ 51940 w 156069"/>
                <a:gd name="connsiteY6" fmla="*/ 96045 h 185865"/>
                <a:gd name="connsiteX7" fmla="*/ 0 w 156069"/>
                <a:gd name="connsiteY7" fmla="*/ 177118 h 185865"/>
                <a:gd name="connsiteX8" fmla="*/ 143516 w 156069"/>
                <a:gd name="connsiteY8" fmla="*/ 184549 h 185865"/>
                <a:gd name="connsiteX9" fmla="*/ 156069 w 156069"/>
                <a:gd name="connsiteY9" fmla="*/ 180248 h 185865"/>
                <a:gd name="connsiteX10" fmla="*/ 127077 w 156069"/>
                <a:gd name="connsiteY10" fmla="*/ 151680 h 18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069" h="185865">
                  <a:moveTo>
                    <a:pt x="127077" y="151680"/>
                  </a:moveTo>
                  <a:cubicBezTo>
                    <a:pt x="113901" y="124116"/>
                    <a:pt x="107376" y="89138"/>
                    <a:pt x="105640" y="79781"/>
                  </a:cubicBezTo>
                  <a:cubicBezTo>
                    <a:pt x="103913" y="70424"/>
                    <a:pt x="98932" y="48780"/>
                    <a:pt x="112780" y="32109"/>
                  </a:cubicBezTo>
                  <a:cubicBezTo>
                    <a:pt x="113959" y="30689"/>
                    <a:pt x="115097" y="29327"/>
                    <a:pt x="116209" y="27999"/>
                  </a:cubicBezTo>
                  <a:cubicBezTo>
                    <a:pt x="106504" y="15205"/>
                    <a:pt x="97413" y="5367"/>
                    <a:pt x="90696" y="701"/>
                  </a:cubicBezTo>
                  <a:cubicBezTo>
                    <a:pt x="83191" y="-4505"/>
                    <a:pt x="59221" y="19979"/>
                    <a:pt x="36456" y="51296"/>
                  </a:cubicBezTo>
                  <a:cubicBezTo>
                    <a:pt x="44285" y="63517"/>
                    <a:pt x="49806" y="78403"/>
                    <a:pt x="51940" y="96045"/>
                  </a:cubicBezTo>
                  <a:cubicBezTo>
                    <a:pt x="57054" y="138354"/>
                    <a:pt x="32587" y="165611"/>
                    <a:pt x="0" y="177118"/>
                  </a:cubicBezTo>
                  <a:cubicBezTo>
                    <a:pt x="21736" y="190028"/>
                    <a:pt x="71617" y="184947"/>
                    <a:pt x="143516" y="184549"/>
                  </a:cubicBezTo>
                  <a:cubicBezTo>
                    <a:pt x="146098" y="184532"/>
                    <a:pt x="151013" y="182747"/>
                    <a:pt x="156069" y="180248"/>
                  </a:cubicBezTo>
                  <a:cubicBezTo>
                    <a:pt x="146762" y="176147"/>
                    <a:pt x="134873" y="167994"/>
                    <a:pt x="127077" y="151680"/>
                  </a:cubicBezTo>
                  <a:close/>
                </a:path>
              </a:pathLst>
            </a:custGeom>
            <a:solidFill>
              <a:srgbClr val="5D85C4"/>
            </a:solidFill>
            <a:ln w="567"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E208576-CB70-020C-E24C-33D96BD7ACC2}"/>
                </a:ext>
              </a:extLst>
            </p:cNvPr>
            <p:cNvSpPr/>
            <p:nvPr/>
          </p:nvSpPr>
          <p:spPr>
            <a:xfrm>
              <a:off x="1226551" y="2877125"/>
              <a:ext cx="64877" cy="125822"/>
            </a:xfrm>
            <a:custGeom>
              <a:avLst/>
              <a:gdLst>
                <a:gd name="connsiteX0" fmla="*/ 64192 w 64877"/>
                <a:gd name="connsiteY0" fmla="*/ 44750 h 125822"/>
                <a:gd name="connsiteX1" fmla="*/ 48708 w 64877"/>
                <a:gd name="connsiteY1" fmla="*/ 0 h 125822"/>
                <a:gd name="connsiteX2" fmla="*/ 5826 w 64877"/>
                <a:gd name="connsiteY2" fmla="*/ 75485 h 125822"/>
                <a:gd name="connsiteX3" fmla="*/ 12260 w 64877"/>
                <a:gd name="connsiteY3" fmla="*/ 125823 h 125822"/>
                <a:gd name="connsiteX4" fmla="*/ 64200 w 64877"/>
                <a:gd name="connsiteY4" fmla="*/ 44750 h 125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77" h="125822">
                  <a:moveTo>
                    <a:pt x="64192" y="44750"/>
                  </a:moveTo>
                  <a:cubicBezTo>
                    <a:pt x="62058" y="27107"/>
                    <a:pt x="56537" y="12221"/>
                    <a:pt x="48708" y="0"/>
                  </a:cubicBezTo>
                  <a:cubicBezTo>
                    <a:pt x="30791" y="24641"/>
                    <a:pt x="13630" y="53517"/>
                    <a:pt x="5826" y="75485"/>
                  </a:cubicBezTo>
                  <a:cubicBezTo>
                    <a:pt x="-3896" y="102842"/>
                    <a:pt x="-1248" y="117803"/>
                    <a:pt x="12260" y="125823"/>
                  </a:cubicBezTo>
                  <a:cubicBezTo>
                    <a:pt x="44847" y="114316"/>
                    <a:pt x="69314" y="87059"/>
                    <a:pt x="64200" y="44750"/>
                  </a:cubicBezTo>
                  <a:close/>
                </a:path>
              </a:pathLst>
            </a:custGeom>
            <a:solidFill>
              <a:srgbClr val="73C4B8"/>
            </a:solidFill>
            <a:ln w="567"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6666B6AC-27B9-B902-A1C6-8B20DA15A7DD}"/>
                </a:ext>
              </a:extLst>
            </p:cNvPr>
            <p:cNvSpPr/>
            <p:nvPr/>
          </p:nvSpPr>
          <p:spPr>
            <a:xfrm>
              <a:off x="1342146" y="2853820"/>
              <a:ext cx="71076" cy="152249"/>
            </a:xfrm>
            <a:custGeom>
              <a:avLst/>
              <a:gdLst>
                <a:gd name="connsiteX0" fmla="*/ 68784 w 71076"/>
                <a:gd name="connsiteY0" fmla="*/ 140286 h 152249"/>
                <a:gd name="connsiteX1" fmla="*/ 12875 w 71076"/>
                <a:gd name="connsiteY1" fmla="*/ 0 h 152249"/>
                <a:gd name="connsiteX2" fmla="*/ 9446 w 71076"/>
                <a:gd name="connsiteY2" fmla="*/ 4110 h 152249"/>
                <a:gd name="connsiteX3" fmla="*/ 2306 w 71076"/>
                <a:gd name="connsiteY3" fmla="*/ 51782 h 152249"/>
                <a:gd name="connsiteX4" fmla="*/ 23743 w 71076"/>
                <a:gd name="connsiteY4" fmla="*/ 123681 h 152249"/>
                <a:gd name="connsiteX5" fmla="*/ 52735 w 71076"/>
                <a:gd name="connsiteY5" fmla="*/ 152249 h 152249"/>
                <a:gd name="connsiteX6" fmla="*/ 68792 w 71076"/>
                <a:gd name="connsiteY6" fmla="*/ 140286 h 15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76" h="152249">
                  <a:moveTo>
                    <a:pt x="68784" y="140286"/>
                  </a:moveTo>
                  <a:cubicBezTo>
                    <a:pt x="80723" y="110804"/>
                    <a:pt x="43652" y="40549"/>
                    <a:pt x="12875" y="0"/>
                  </a:cubicBezTo>
                  <a:cubicBezTo>
                    <a:pt x="11762" y="1337"/>
                    <a:pt x="10625" y="2690"/>
                    <a:pt x="9446" y="4110"/>
                  </a:cubicBezTo>
                  <a:cubicBezTo>
                    <a:pt x="-4411" y="20789"/>
                    <a:pt x="571" y="42425"/>
                    <a:pt x="2306" y="51782"/>
                  </a:cubicBezTo>
                  <a:cubicBezTo>
                    <a:pt x="4033" y="61139"/>
                    <a:pt x="10567" y="96117"/>
                    <a:pt x="23743" y="123681"/>
                  </a:cubicBezTo>
                  <a:cubicBezTo>
                    <a:pt x="31539" y="139987"/>
                    <a:pt x="43428" y="148148"/>
                    <a:pt x="52735" y="152249"/>
                  </a:cubicBezTo>
                  <a:cubicBezTo>
                    <a:pt x="59933" y="148696"/>
                    <a:pt x="67405" y="143698"/>
                    <a:pt x="68792" y="140286"/>
                  </a:cubicBezTo>
                  <a:close/>
                </a:path>
              </a:pathLst>
            </a:custGeom>
            <a:solidFill>
              <a:srgbClr val="9E87BE"/>
            </a:solidFill>
            <a:ln w="567"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2CE7600B-7B79-E7DE-AD6F-1621F80AF553}"/>
                </a:ext>
              </a:extLst>
            </p:cNvPr>
            <p:cNvSpPr/>
            <p:nvPr/>
          </p:nvSpPr>
          <p:spPr>
            <a:xfrm>
              <a:off x="1151404" y="2724397"/>
              <a:ext cx="99038" cy="93793"/>
            </a:xfrm>
            <a:custGeom>
              <a:avLst/>
              <a:gdLst>
                <a:gd name="connsiteX0" fmla="*/ 98674 w 99038"/>
                <a:gd name="connsiteY0" fmla="*/ 46789 h 93793"/>
                <a:gd name="connsiteX1" fmla="*/ 32 w 99038"/>
                <a:gd name="connsiteY1" fmla="*/ 46789 h 93793"/>
                <a:gd name="connsiteX2" fmla="*/ 98674 w 99038"/>
                <a:gd name="connsiteY2" fmla="*/ 46789 h 93793"/>
              </a:gdLst>
              <a:ahLst/>
              <a:cxnLst>
                <a:cxn ang="0">
                  <a:pos x="connsiteX0" y="connsiteY0"/>
                </a:cxn>
                <a:cxn ang="0">
                  <a:pos x="connsiteX1" y="connsiteY1"/>
                </a:cxn>
                <a:cxn ang="0">
                  <a:pos x="connsiteX2" y="connsiteY2"/>
                </a:cxn>
              </a:cxnLst>
              <a:rect l="l" t="t" r="r" b="b"/>
              <a:pathLst>
                <a:path w="99038" h="93793">
                  <a:moveTo>
                    <a:pt x="98674" y="46789"/>
                  </a:moveTo>
                  <a:cubicBezTo>
                    <a:pt x="106096" y="108160"/>
                    <a:pt x="-2143" y="110751"/>
                    <a:pt x="32" y="46789"/>
                  </a:cubicBezTo>
                  <a:cubicBezTo>
                    <a:pt x="2108" y="-14441"/>
                    <a:pt x="90986" y="-16741"/>
                    <a:pt x="98674" y="46789"/>
                  </a:cubicBezTo>
                  <a:close/>
                </a:path>
              </a:pathLst>
            </a:custGeom>
            <a:solidFill>
              <a:srgbClr val="FFFFFF"/>
            </a:solidFill>
            <a:ln w="567"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E00349C-911B-8169-ED7D-6AE71BAC52F7}"/>
                </a:ext>
              </a:extLst>
            </p:cNvPr>
            <p:cNvSpPr/>
            <p:nvPr/>
          </p:nvSpPr>
          <p:spPr>
            <a:xfrm>
              <a:off x="1151404" y="2724397"/>
              <a:ext cx="99038" cy="93793"/>
            </a:xfrm>
            <a:custGeom>
              <a:avLst/>
              <a:gdLst>
                <a:gd name="connsiteX0" fmla="*/ 98674 w 99038"/>
                <a:gd name="connsiteY0" fmla="*/ 46789 h 93793"/>
                <a:gd name="connsiteX1" fmla="*/ 32 w 99038"/>
                <a:gd name="connsiteY1" fmla="*/ 46789 h 93793"/>
                <a:gd name="connsiteX2" fmla="*/ 98674 w 99038"/>
                <a:gd name="connsiteY2" fmla="*/ 46789 h 93793"/>
              </a:gdLst>
              <a:ahLst/>
              <a:cxnLst>
                <a:cxn ang="0">
                  <a:pos x="connsiteX0" y="connsiteY0"/>
                </a:cxn>
                <a:cxn ang="0">
                  <a:pos x="connsiteX1" y="connsiteY1"/>
                </a:cxn>
                <a:cxn ang="0">
                  <a:pos x="connsiteX2" y="connsiteY2"/>
                </a:cxn>
              </a:cxnLst>
              <a:rect l="l" t="t" r="r" b="b"/>
              <a:pathLst>
                <a:path w="99038" h="93793">
                  <a:moveTo>
                    <a:pt x="98674" y="46789"/>
                  </a:moveTo>
                  <a:cubicBezTo>
                    <a:pt x="106096" y="108160"/>
                    <a:pt x="-2143" y="110751"/>
                    <a:pt x="32" y="46789"/>
                  </a:cubicBezTo>
                  <a:cubicBezTo>
                    <a:pt x="2108" y="-14441"/>
                    <a:pt x="90986" y="-16741"/>
                    <a:pt x="98674" y="46789"/>
                  </a:cubicBezTo>
                  <a:close/>
                </a:path>
              </a:pathLst>
            </a:custGeom>
            <a:solidFill>
              <a:srgbClr val="DA4E64"/>
            </a:solidFill>
            <a:ln w="567"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6C0DAE3-28B0-C0CE-99B5-4F9C3B9BA3B9}"/>
                </a:ext>
              </a:extLst>
            </p:cNvPr>
            <p:cNvSpPr/>
            <p:nvPr/>
          </p:nvSpPr>
          <p:spPr>
            <a:xfrm>
              <a:off x="1161150" y="2738187"/>
              <a:ext cx="77206" cy="73682"/>
            </a:xfrm>
            <a:custGeom>
              <a:avLst/>
              <a:gdLst>
                <a:gd name="connsiteX0" fmla="*/ 72307 w 77206"/>
                <a:gd name="connsiteY0" fmla="*/ 49014 h 73682"/>
                <a:gd name="connsiteX1" fmla="*/ 57653 w 77206"/>
                <a:gd name="connsiteY1" fmla="*/ 65785 h 73682"/>
                <a:gd name="connsiteX2" fmla="*/ 50521 w 77206"/>
                <a:gd name="connsiteY2" fmla="*/ 71638 h 73682"/>
                <a:gd name="connsiteX3" fmla="*/ 42052 w 77206"/>
                <a:gd name="connsiteY3" fmla="*/ 73672 h 73682"/>
                <a:gd name="connsiteX4" fmla="*/ 18756 w 77206"/>
                <a:gd name="connsiteY4" fmla="*/ 66590 h 73682"/>
                <a:gd name="connsiteX5" fmla="*/ 5605 w 77206"/>
                <a:gd name="connsiteY5" fmla="*/ 57566 h 73682"/>
                <a:gd name="connsiteX6" fmla="*/ 100 w 77206"/>
                <a:gd name="connsiteY6" fmla="*/ 43327 h 73682"/>
                <a:gd name="connsiteX7" fmla="*/ 2001 w 77206"/>
                <a:gd name="connsiteY7" fmla="*/ 28009 h 73682"/>
                <a:gd name="connsiteX8" fmla="*/ 5588 w 77206"/>
                <a:gd name="connsiteY8" fmla="*/ 18378 h 73682"/>
                <a:gd name="connsiteX9" fmla="*/ 8917 w 77206"/>
                <a:gd name="connsiteY9" fmla="*/ 12401 h 73682"/>
                <a:gd name="connsiteX10" fmla="*/ 38217 w 77206"/>
                <a:gd name="connsiteY10" fmla="*/ 163 h 73682"/>
                <a:gd name="connsiteX11" fmla="*/ 67707 w 77206"/>
                <a:gd name="connsiteY11" fmla="*/ 14352 h 73682"/>
                <a:gd name="connsiteX12" fmla="*/ 75345 w 77206"/>
                <a:gd name="connsiteY12" fmla="*/ 23617 h 73682"/>
                <a:gd name="connsiteX13" fmla="*/ 74756 w 77206"/>
                <a:gd name="connsiteY13" fmla="*/ 43485 h 73682"/>
                <a:gd name="connsiteX14" fmla="*/ 72315 w 77206"/>
                <a:gd name="connsiteY14" fmla="*/ 49031 h 7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206" h="73682">
                  <a:moveTo>
                    <a:pt x="72307" y="49014"/>
                  </a:moveTo>
                  <a:cubicBezTo>
                    <a:pt x="67715" y="54851"/>
                    <a:pt x="62817" y="60447"/>
                    <a:pt x="57653" y="65785"/>
                  </a:cubicBezTo>
                  <a:cubicBezTo>
                    <a:pt x="55502" y="68002"/>
                    <a:pt x="53261" y="70202"/>
                    <a:pt x="50521" y="71638"/>
                  </a:cubicBezTo>
                  <a:cubicBezTo>
                    <a:pt x="47922" y="72991"/>
                    <a:pt x="44975" y="73589"/>
                    <a:pt x="42052" y="73672"/>
                  </a:cubicBezTo>
                  <a:cubicBezTo>
                    <a:pt x="33850" y="73905"/>
                    <a:pt x="26095" y="70260"/>
                    <a:pt x="18756" y="66590"/>
                  </a:cubicBezTo>
                  <a:cubicBezTo>
                    <a:pt x="13965" y="64191"/>
                    <a:pt x="9067" y="61650"/>
                    <a:pt x="5605" y="57566"/>
                  </a:cubicBezTo>
                  <a:cubicBezTo>
                    <a:pt x="2259" y="53622"/>
                    <a:pt x="507" y="48483"/>
                    <a:pt x="100" y="43327"/>
                  </a:cubicBezTo>
                  <a:cubicBezTo>
                    <a:pt x="-307" y="38171"/>
                    <a:pt x="565" y="32982"/>
                    <a:pt x="2001" y="28009"/>
                  </a:cubicBezTo>
                  <a:cubicBezTo>
                    <a:pt x="2956" y="24713"/>
                    <a:pt x="4152" y="21492"/>
                    <a:pt x="5588" y="18378"/>
                  </a:cubicBezTo>
                  <a:cubicBezTo>
                    <a:pt x="6543" y="16303"/>
                    <a:pt x="7606" y="14269"/>
                    <a:pt x="8917" y="12401"/>
                  </a:cubicBezTo>
                  <a:cubicBezTo>
                    <a:pt x="15285" y="3318"/>
                    <a:pt x="27174" y="-908"/>
                    <a:pt x="38217" y="163"/>
                  </a:cubicBezTo>
                  <a:cubicBezTo>
                    <a:pt x="49259" y="1226"/>
                    <a:pt x="59438" y="6954"/>
                    <a:pt x="67707" y="14352"/>
                  </a:cubicBezTo>
                  <a:cubicBezTo>
                    <a:pt x="70712" y="17033"/>
                    <a:pt x="73544" y="20014"/>
                    <a:pt x="75345" y="23617"/>
                  </a:cubicBezTo>
                  <a:cubicBezTo>
                    <a:pt x="78749" y="30450"/>
                    <a:pt x="76831" y="36137"/>
                    <a:pt x="74756" y="43485"/>
                  </a:cubicBezTo>
                  <a:cubicBezTo>
                    <a:pt x="74241" y="45295"/>
                    <a:pt x="73411" y="47511"/>
                    <a:pt x="72315" y="49031"/>
                  </a:cubicBezTo>
                </a:path>
              </a:pathLst>
            </a:custGeom>
            <a:noFill/>
            <a:ln w="2964" cap="flat">
              <a:solidFill>
                <a:srgbClr val="011E41"/>
              </a:solid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8E30DA9-F41A-0DBD-1974-5FF19A3BD1D2}"/>
                </a:ext>
              </a:extLst>
            </p:cNvPr>
            <p:cNvSpPr/>
            <p:nvPr/>
          </p:nvSpPr>
          <p:spPr>
            <a:xfrm>
              <a:off x="1539715" y="2709222"/>
              <a:ext cx="85008" cy="84752"/>
            </a:xfrm>
            <a:custGeom>
              <a:avLst/>
              <a:gdLst>
                <a:gd name="connsiteX0" fmla="*/ 20110 w 85008"/>
                <a:gd name="connsiteY0" fmla="*/ 79291 h 84752"/>
                <a:gd name="connsiteX1" fmla="*/ 64711 w 85008"/>
                <a:gd name="connsiteY1" fmla="*/ 5856 h 84752"/>
                <a:gd name="connsiteX2" fmla="*/ 20110 w 85008"/>
                <a:gd name="connsiteY2" fmla="*/ 79291 h 84752"/>
              </a:gdLst>
              <a:ahLst/>
              <a:cxnLst>
                <a:cxn ang="0">
                  <a:pos x="connsiteX0" y="connsiteY0"/>
                </a:cxn>
                <a:cxn ang="0">
                  <a:pos x="connsiteX1" y="connsiteY1"/>
                </a:cxn>
                <a:cxn ang="0">
                  <a:pos x="connsiteX2" y="connsiteY2"/>
                </a:cxn>
              </a:cxnLst>
              <a:rect l="l" t="t" r="r" b="b"/>
              <a:pathLst>
                <a:path w="85008" h="84752">
                  <a:moveTo>
                    <a:pt x="20110" y="79291"/>
                  </a:moveTo>
                  <a:cubicBezTo>
                    <a:pt x="-29787" y="54442"/>
                    <a:pt x="23946" y="-21492"/>
                    <a:pt x="64711" y="5856"/>
                  </a:cubicBezTo>
                  <a:cubicBezTo>
                    <a:pt x="110997" y="36907"/>
                    <a:pt x="70398" y="104331"/>
                    <a:pt x="20110" y="79291"/>
                  </a:cubicBezTo>
                  <a:close/>
                </a:path>
              </a:pathLst>
            </a:custGeom>
            <a:solidFill>
              <a:srgbClr val="D06542"/>
            </a:solidFill>
            <a:ln w="567"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0066867-B697-98CA-1253-4D69C00613D6}"/>
                </a:ext>
              </a:extLst>
            </p:cNvPr>
            <p:cNvSpPr/>
            <p:nvPr/>
          </p:nvSpPr>
          <p:spPr>
            <a:xfrm>
              <a:off x="1550306" y="2720639"/>
              <a:ext cx="66281" cy="64317"/>
            </a:xfrm>
            <a:custGeom>
              <a:avLst/>
              <a:gdLst>
                <a:gd name="connsiteX0" fmla="*/ 38096 w 66281"/>
                <a:gd name="connsiteY0" fmla="*/ 932 h 64317"/>
                <a:gd name="connsiteX1" fmla="*/ 55307 w 66281"/>
                <a:gd name="connsiteY1" fmla="*/ 9550 h 64317"/>
                <a:gd name="connsiteX2" fmla="*/ 61750 w 66281"/>
                <a:gd name="connsiteY2" fmla="*/ 14241 h 64317"/>
                <a:gd name="connsiteX3" fmla="*/ 65295 w 66281"/>
                <a:gd name="connsiteY3" fmla="*/ 20883 h 64317"/>
                <a:gd name="connsiteX4" fmla="*/ 64432 w 66281"/>
                <a:gd name="connsiteY4" fmla="*/ 41904 h 64317"/>
                <a:gd name="connsiteX5" fmla="*/ 59741 w 66281"/>
                <a:gd name="connsiteY5" fmla="*/ 54864 h 64317"/>
                <a:gd name="connsiteX6" fmla="*/ 49022 w 66281"/>
                <a:gd name="connsiteY6" fmla="*/ 62561 h 64317"/>
                <a:gd name="connsiteX7" fmla="*/ 35797 w 66281"/>
                <a:gd name="connsiteY7" fmla="*/ 64296 h 64317"/>
                <a:gd name="connsiteX8" fmla="*/ 26963 w 66281"/>
                <a:gd name="connsiteY8" fmla="*/ 63391 h 64317"/>
                <a:gd name="connsiteX9" fmla="*/ 21234 w 66281"/>
                <a:gd name="connsiteY9" fmla="*/ 61905 h 64317"/>
                <a:gd name="connsiteX10" fmla="*/ 345 w 66281"/>
                <a:gd name="connsiteY10" fmla="*/ 43880 h 64317"/>
                <a:gd name="connsiteX11" fmla="*/ 7975 w 66281"/>
                <a:gd name="connsiteY11" fmla="*/ 16242 h 64317"/>
                <a:gd name="connsiteX12" fmla="*/ 14360 w 66281"/>
                <a:gd name="connsiteY12" fmla="*/ 5714 h 64317"/>
                <a:gd name="connsiteX13" fmla="*/ 32932 w 66281"/>
                <a:gd name="connsiteY13" fmla="*/ 77 h 64317"/>
                <a:gd name="connsiteX14" fmla="*/ 38105 w 66281"/>
                <a:gd name="connsiteY14" fmla="*/ 907 h 6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281" h="64317">
                  <a:moveTo>
                    <a:pt x="38096" y="932"/>
                  </a:moveTo>
                  <a:cubicBezTo>
                    <a:pt x="46249" y="1646"/>
                    <a:pt x="49720" y="6387"/>
                    <a:pt x="55307" y="9550"/>
                  </a:cubicBezTo>
                  <a:cubicBezTo>
                    <a:pt x="57632" y="10870"/>
                    <a:pt x="59957" y="12265"/>
                    <a:pt x="61750" y="14241"/>
                  </a:cubicBezTo>
                  <a:cubicBezTo>
                    <a:pt x="63452" y="16117"/>
                    <a:pt x="64590" y="18450"/>
                    <a:pt x="65295" y="20883"/>
                  </a:cubicBezTo>
                  <a:cubicBezTo>
                    <a:pt x="67271" y="27691"/>
                    <a:pt x="65910" y="34972"/>
                    <a:pt x="64432" y="41904"/>
                  </a:cubicBezTo>
                  <a:cubicBezTo>
                    <a:pt x="63469" y="46429"/>
                    <a:pt x="62398" y="51078"/>
                    <a:pt x="59741" y="54864"/>
                  </a:cubicBezTo>
                  <a:cubicBezTo>
                    <a:pt x="57167" y="58526"/>
                    <a:pt x="53248" y="61108"/>
                    <a:pt x="49022" y="62561"/>
                  </a:cubicBezTo>
                  <a:cubicBezTo>
                    <a:pt x="44797" y="64022"/>
                    <a:pt x="40263" y="64420"/>
                    <a:pt x="35797" y="64296"/>
                  </a:cubicBezTo>
                  <a:cubicBezTo>
                    <a:pt x="32833" y="64213"/>
                    <a:pt x="29877" y="63914"/>
                    <a:pt x="26963" y="63391"/>
                  </a:cubicBezTo>
                  <a:cubicBezTo>
                    <a:pt x="25020" y="63042"/>
                    <a:pt x="23086" y="62594"/>
                    <a:pt x="21234" y="61905"/>
                  </a:cubicBezTo>
                  <a:cubicBezTo>
                    <a:pt x="12251" y="58551"/>
                    <a:pt x="1856" y="53353"/>
                    <a:pt x="345" y="43880"/>
                  </a:cubicBezTo>
                  <a:cubicBezTo>
                    <a:pt x="-1265" y="33743"/>
                    <a:pt x="3010" y="25175"/>
                    <a:pt x="7975" y="16242"/>
                  </a:cubicBezTo>
                  <a:cubicBezTo>
                    <a:pt x="8922" y="14540"/>
                    <a:pt x="13065" y="7175"/>
                    <a:pt x="14360" y="5714"/>
                  </a:cubicBezTo>
                  <a:cubicBezTo>
                    <a:pt x="19914" y="-529"/>
                    <a:pt x="25527" y="-89"/>
                    <a:pt x="32932" y="77"/>
                  </a:cubicBezTo>
                  <a:cubicBezTo>
                    <a:pt x="34551" y="110"/>
                    <a:pt x="36594" y="326"/>
                    <a:pt x="38105" y="907"/>
                  </a:cubicBezTo>
                </a:path>
              </a:pathLst>
            </a:custGeom>
            <a:noFill/>
            <a:ln w="2964" cap="flat">
              <a:solidFill>
                <a:srgbClr val="011E41"/>
              </a:solid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B8DBADE-BCB8-938B-9CB0-34CBA94F56E6}"/>
                </a:ext>
              </a:extLst>
            </p:cNvPr>
            <p:cNvSpPr/>
            <p:nvPr/>
          </p:nvSpPr>
          <p:spPr>
            <a:xfrm>
              <a:off x="1393920" y="2696133"/>
              <a:ext cx="89353" cy="89879"/>
            </a:xfrm>
            <a:custGeom>
              <a:avLst/>
              <a:gdLst>
                <a:gd name="connsiteX0" fmla="*/ 48417 w 89353"/>
                <a:gd name="connsiteY0" fmla="*/ 8 h 89879"/>
                <a:gd name="connsiteX1" fmla="*/ 40704 w 89353"/>
                <a:gd name="connsiteY1" fmla="*/ 89126 h 89879"/>
                <a:gd name="connsiteX2" fmla="*/ 48417 w 89353"/>
                <a:gd name="connsiteY2" fmla="*/ 8 h 89879"/>
              </a:gdLst>
              <a:ahLst/>
              <a:cxnLst>
                <a:cxn ang="0">
                  <a:pos x="connsiteX0" y="connsiteY0"/>
                </a:cxn>
                <a:cxn ang="0">
                  <a:pos x="connsiteX1" y="connsiteY1"/>
                </a:cxn>
                <a:cxn ang="0">
                  <a:pos x="connsiteX2" y="connsiteY2"/>
                </a:cxn>
              </a:cxnLst>
              <a:rect l="l" t="t" r="r" b="b"/>
              <a:pathLst>
                <a:path w="89353" h="89879">
                  <a:moveTo>
                    <a:pt x="48417" y="8"/>
                  </a:moveTo>
                  <a:cubicBezTo>
                    <a:pt x="107323" y="905"/>
                    <a:pt x="100822" y="99421"/>
                    <a:pt x="40704" y="89126"/>
                  </a:cubicBezTo>
                  <a:cubicBezTo>
                    <a:pt x="-16840" y="79271"/>
                    <a:pt x="-12564" y="-922"/>
                    <a:pt x="48417" y="8"/>
                  </a:cubicBezTo>
                  <a:close/>
                </a:path>
              </a:pathLst>
            </a:custGeom>
            <a:solidFill>
              <a:srgbClr val="41B29F"/>
            </a:solidFill>
            <a:ln w="567"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AA4BF7A-60C4-3D25-A1BA-AAA74447996C}"/>
                </a:ext>
              </a:extLst>
            </p:cNvPr>
            <p:cNvSpPr/>
            <p:nvPr/>
          </p:nvSpPr>
          <p:spPr>
            <a:xfrm>
              <a:off x="1404573" y="2705061"/>
              <a:ext cx="71471" cy="71566"/>
            </a:xfrm>
            <a:custGeom>
              <a:avLst/>
              <a:gdLst>
                <a:gd name="connsiteX0" fmla="*/ 57890 w 71471"/>
                <a:gd name="connsiteY0" fmla="*/ 6921 h 71566"/>
                <a:gd name="connsiteX1" fmla="*/ 68011 w 71471"/>
                <a:gd name="connsiteY1" fmla="*/ 25145 h 71566"/>
                <a:gd name="connsiteX2" fmla="*/ 71249 w 71471"/>
                <a:gd name="connsiteY2" fmla="*/ 33314 h 71566"/>
                <a:gd name="connsiteX3" fmla="*/ 70634 w 71471"/>
                <a:gd name="connsiteY3" fmla="*/ 41592 h 71566"/>
                <a:gd name="connsiteX4" fmla="*/ 59659 w 71471"/>
                <a:gd name="connsiteY4" fmla="*/ 60903 h 71566"/>
                <a:gd name="connsiteX5" fmla="*/ 45412 w 71471"/>
                <a:gd name="connsiteY5" fmla="*/ 69978 h 71566"/>
                <a:gd name="connsiteX6" fmla="*/ 30891 w 71471"/>
                <a:gd name="connsiteY6" fmla="*/ 70833 h 71566"/>
                <a:gd name="connsiteX7" fmla="*/ 17540 w 71471"/>
                <a:gd name="connsiteY7" fmla="*/ 64648 h 71566"/>
                <a:gd name="connsiteX8" fmla="*/ 9844 w 71471"/>
                <a:gd name="connsiteY8" fmla="*/ 58595 h 71566"/>
                <a:gd name="connsiteX9" fmla="*/ 1699 w 71471"/>
                <a:gd name="connsiteY9" fmla="*/ 46939 h 71566"/>
                <a:gd name="connsiteX10" fmla="*/ 2803 w 71471"/>
                <a:gd name="connsiteY10" fmla="*/ 23684 h 71566"/>
                <a:gd name="connsiteX11" fmla="*/ 18578 w 71471"/>
                <a:gd name="connsiteY11" fmla="*/ 4787 h 71566"/>
                <a:gd name="connsiteX12" fmla="*/ 29122 w 71471"/>
                <a:gd name="connsiteY12" fmla="*/ 1425 h 71566"/>
                <a:gd name="connsiteX13" fmla="*/ 47437 w 71471"/>
                <a:gd name="connsiteY13" fmla="*/ 1001 h 71566"/>
                <a:gd name="connsiteX14" fmla="*/ 57907 w 71471"/>
                <a:gd name="connsiteY14" fmla="*/ 6921 h 71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471" h="71566">
                  <a:moveTo>
                    <a:pt x="57890" y="6921"/>
                  </a:moveTo>
                  <a:cubicBezTo>
                    <a:pt x="63544" y="12085"/>
                    <a:pt x="64673" y="18901"/>
                    <a:pt x="68011" y="25145"/>
                  </a:cubicBezTo>
                  <a:cubicBezTo>
                    <a:pt x="69397" y="27743"/>
                    <a:pt x="70742" y="30417"/>
                    <a:pt x="71249" y="33314"/>
                  </a:cubicBezTo>
                  <a:cubicBezTo>
                    <a:pt x="71722" y="36062"/>
                    <a:pt x="71407" y="38910"/>
                    <a:pt x="70634" y="41592"/>
                  </a:cubicBezTo>
                  <a:cubicBezTo>
                    <a:pt x="68459" y="49097"/>
                    <a:pt x="65122" y="55316"/>
                    <a:pt x="59659" y="60903"/>
                  </a:cubicBezTo>
                  <a:cubicBezTo>
                    <a:pt x="56089" y="64548"/>
                    <a:pt x="50127" y="68018"/>
                    <a:pt x="45412" y="69978"/>
                  </a:cubicBezTo>
                  <a:cubicBezTo>
                    <a:pt x="40862" y="71871"/>
                    <a:pt x="35689" y="71962"/>
                    <a:pt x="30891" y="70833"/>
                  </a:cubicBezTo>
                  <a:cubicBezTo>
                    <a:pt x="26092" y="69704"/>
                    <a:pt x="21633" y="67396"/>
                    <a:pt x="17540" y="64648"/>
                  </a:cubicBezTo>
                  <a:cubicBezTo>
                    <a:pt x="14825" y="62829"/>
                    <a:pt x="12252" y="60804"/>
                    <a:pt x="9844" y="58595"/>
                  </a:cubicBezTo>
                  <a:cubicBezTo>
                    <a:pt x="8242" y="57126"/>
                    <a:pt x="2197" y="49056"/>
                    <a:pt x="1699" y="46939"/>
                  </a:cubicBezTo>
                  <a:cubicBezTo>
                    <a:pt x="-127" y="39209"/>
                    <a:pt x="-1373" y="33397"/>
                    <a:pt x="2803" y="23684"/>
                  </a:cubicBezTo>
                  <a:cubicBezTo>
                    <a:pt x="6980" y="13970"/>
                    <a:pt x="9454" y="10134"/>
                    <a:pt x="18578" y="4787"/>
                  </a:cubicBezTo>
                  <a:cubicBezTo>
                    <a:pt x="21891" y="2845"/>
                    <a:pt x="25328" y="2006"/>
                    <a:pt x="29122" y="1425"/>
                  </a:cubicBezTo>
                  <a:cubicBezTo>
                    <a:pt x="36312" y="329"/>
                    <a:pt x="40322" y="-925"/>
                    <a:pt x="47437" y="1001"/>
                  </a:cubicBezTo>
                  <a:cubicBezTo>
                    <a:pt x="49164" y="1466"/>
                    <a:pt x="56844" y="5485"/>
                    <a:pt x="57907" y="6921"/>
                  </a:cubicBezTo>
                  <a:close/>
                </a:path>
              </a:pathLst>
            </a:custGeom>
            <a:noFill/>
            <a:ln w="2964" cap="flat">
              <a:solidFill>
                <a:srgbClr val="011E41"/>
              </a:solid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FECE4EA-6B2C-19E3-E95C-82B9A8861B58}"/>
                </a:ext>
              </a:extLst>
            </p:cNvPr>
            <p:cNvSpPr/>
            <p:nvPr/>
          </p:nvSpPr>
          <p:spPr>
            <a:xfrm>
              <a:off x="1358063" y="2814598"/>
              <a:ext cx="194140" cy="179779"/>
            </a:xfrm>
            <a:custGeom>
              <a:avLst/>
              <a:gdLst>
                <a:gd name="connsiteX0" fmla="*/ 44215 w 194140"/>
                <a:gd name="connsiteY0" fmla="*/ 18416 h 179779"/>
                <a:gd name="connsiteX1" fmla="*/ 110319 w 194140"/>
                <a:gd name="connsiteY1" fmla="*/ 9806 h 179779"/>
                <a:gd name="connsiteX2" fmla="*/ 194141 w 194140"/>
                <a:gd name="connsiteY2" fmla="*/ 92689 h 179779"/>
                <a:gd name="connsiteX3" fmla="*/ 148394 w 194140"/>
                <a:gd name="connsiteY3" fmla="*/ 171695 h 179779"/>
                <a:gd name="connsiteX4" fmla="*/ 57059 w 194140"/>
                <a:gd name="connsiteY4" fmla="*/ 175904 h 179779"/>
                <a:gd name="connsiteX5" fmla="*/ 35863 w 194140"/>
                <a:gd name="connsiteY5" fmla="*/ 169769 h 179779"/>
                <a:gd name="connsiteX6" fmla="*/ 412 w 194140"/>
                <a:gd name="connsiteY6" fmla="*/ 83191 h 179779"/>
                <a:gd name="connsiteX7" fmla="*/ 44215 w 194140"/>
                <a:gd name="connsiteY7" fmla="*/ 18408 h 17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140" h="179779">
                  <a:moveTo>
                    <a:pt x="44215" y="18416"/>
                  </a:moveTo>
                  <a:cubicBezTo>
                    <a:pt x="55573" y="4111"/>
                    <a:pt x="86251" y="-10061"/>
                    <a:pt x="110319" y="9806"/>
                  </a:cubicBezTo>
                  <a:cubicBezTo>
                    <a:pt x="133234" y="36731"/>
                    <a:pt x="192497" y="54100"/>
                    <a:pt x="194141" y="92689"/>
                  </a:cubicBezTo>
                  <a:cubicBezTo>
                    <a:pt x="188130" y="127053"/>
                    <a:pt x="165331" y="152873"/>
                    <a:pt x="148394" y="171695"/>
                  </a:cubicBezTo>
                  <a:cubicBezTo>
                    <a:pt x="135194" y="186357"/>
                    <a:pt x="74013" y="176767"/>
                    <a:pt x="57059" y="175904"/>
                  </a:cubicBezTo>
                  <a:cubicBezTo>
                    <a:pt x="52866" y="175688"/>
                    <a:pt x="43335" y="176485"/>
                    <a:pt x="35863" y="169769"/>
                  </a:cubicBezTo>
                  <a:cubicBezTo>
                    <a:pt x="16992" y="152807"/>
                    <a:pt x="4131" y="99887"/>
                    <a:pt x="412" y="83191"/>
                  </a:cubicBezTo>
                  <a:cubicBezTo>
                    <a:pt x="-4246" y="62286"/>
                    <a:pt x="31911" y="26735"/>
                    <a:pt x="44215" y="18408"/>
                  </a:cubicBezTo>
                  <a:close/>
                </a:path>
              </a:pathLst>
            </a:custGeom>
            <a:noFill/>
            <a:ln w="2964" cap="flat">
              <a:solidFill>
                <a:srgbClr val="011E41"/>
              </a:solid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CF8625D-6FF6-457B-02DA-B7EC63581A5D}"/>
                </a:ext>
              </a:extLst>
            </p:cNvPr>
            <p:cNvSpPr/>
            <p:nvPr/>
          </p:nvSpPr>
          <p:spPr>
            <a:xfrm>
              <a:off x="1128627" y="2847568"/>
              <a:ext cx="144576" cy="149008"/>
            </a:xfrm>
            <a:custGeom>
              <a:avLst/>
              <a:gdLst>
                <a:gd name="connsiteX0" fmla="*/ 84190 w 144576"/>
                <a:gd name="connsiteY0" fmla="*/ 148870 h 149008"/>
                <a:gd name="connsiteX1" fmla="*/ 40004 w 144576"/>
                <a:gd name="connsiteY1" fmla="*/ 139381 h 149008"/>
                <a:gd name="connsiteX2" fmla="*/ 22602 w 144576"/>
                <a:gd name="connsiteY2" fmla="*/ 132498 h 149008"/>
                <a:gd name="connsiteX3" fmla="*/ 10647 w 144576"/>
                <a:gd name="connsiteY3" fmla="*/ 119472 h 149008"/>
                <a:gd name="connsiteX4" fmla="*/ 269 w 144576"/>
                <a:gd name="connsiteY4" fmla="*/ 71168 h 149008"/>
                <a:gd name="connsiteX5" fmla="*/ 3324 w 144576"/>
                <a:gd name="connsiteY5" fmla="*/ 38947 h 149008"/>
                <a:gd name="connsiteX6" fmla="*/ 23167 w 144576"/>
                <a:gd name="connsiteY6" fmla="*/ 15152 h 149008"/>
                <a:gd name="connsiteX7" fmla="*/ 52217 w 144576"/>
                <a:gd name="connsiteY7" fmla="*/ 3437 h 149008"/>
                <a:gd name="connsiteX8" fmla="*/ 72840 w 144576"/>
                <a:gd name="connsiteY8" fmla="*/ 307 h 149008"/>
                <a:gd name="connsiteX9" fmla="*/ 86730 w 144576"/>
                <a:gd name="connsiteY9" fmla="*/ 324 h 149008"/>
                <a:gd name="connsiteX10" fmla="*/ 137309 w 144576"/>
                <a:gd name="connsiteY10" fmla="*/ 40250 h 149008"/>
                <a:gd name="connsiteX11" fmla="*/ 141186 w 144576"/>
                <a:gd name="connsiteY11" fmla="*/ 106545 h 149008"/>
                <a:gd name="connsiteX12" fmla="*/ 132261 w 144576"/>
                <a:gd name="connsiteY12" fmla="*/ 129219 h 149008"/>
                <a:gd name="connsiteX13" fmla="*/ 96436 w 144576"/>
                <a:gd name="connsiteY13" fmla="*/ 147733 h 149008"/>
                <a:gd name="connsiteX14" fmla="*/ 84190 w 144576"/>
                <a:gd name="connsiteY14" fmla="*/ 148870 h 14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4576" h="149008">
                  <a:moveTo>
                    <a:pt x="84190" y="148870"/>
                  </a:moveTo>
                  <a:cubicBezTo>
                    <a:pt x="69312" y="146471"/>
                    <a:pt x="54558" y="143308"/>
                    <a:pt x="40004" y="139381"/>
                  </a:cubicBezTo>
                  <a:cubicBezTo>
                    <a:pt x="33952" y="137754"/>
                    <a:pt x="27833" y="135944"/>
                    <a:pt x="22602" y="132498"/>
                  </a:cubicBezTo>
                  <a:cubicBezTo>
                    <a:pt x="17637" y="129227"/>
                    <a:pt x="13677" y="124586"/>
                    <a:pt x="10647" y="119472"/>
                  </a:cubicBezTo>
                  <a:cubicBezTo>
                    <a:pt x="2162" y="105150"/>
                    <a:pt x="983" y="87798"/>
                    <a:pt x="269" y="71168"/>
                  </a:cubicBezTo>
                  <a:cubicBezTo>
                    <a:pt x="-196" y="60309"/>
                    <a:pt x="-504" y="49117"/>
                    <a:pt x="3324" y="38947"/>
                  </a:cubicBezTo>
                  <a:cubicBezTo>
                    <a:pt x="7018" y="29125"/>
                    <a:pt x="14416" y="20955"/>
                    <a:pt x="23167" y="15152"/>
                  </a:cubicBezTo>
                  <a:cubicBezTo>
                    <a:pt x="31917" y="9357"/>
                    <a:pt x="41988" y="5787"/>
                    <a:pt x="52217" y="3437"/>
                  </a:cubicBezTo>
                  <a:cubicBezTo>
                    <a:pt x="59000" y="1877"/>
                    <a:pt x="65899" y="830"/>
                    <a:pt x="72840" y="307"/>
                  </a:cubicBezTo>
                  <a:cubicBezTo>
                    <a:pt x="77465" y="-41"/>
                    <a:pt x="82114" y="-166"/>
                    <a:pt x="86730" y="324"/>
                  </a:cubicBezTo>
                  <a:cubicBezTo>
                    <a:pt x="109122" y="2674"/>
                    <a:pt x="128326" y="19611"/>
                    <a:pt x="137309" y="40250"/>
                  </a:cubicBezTo>
                  <a:cubicBezTo>
                    <a:pt x="146292" y="60890"/>
                    <a:pt x="146159" y="84585"/>
                    <a:pt x="141186" y="106545"/>
                  </a:cubicBezTo>
                  <a:cubicBezTo>
                    <a:pt x="139376" y="114515"/>
                    <a:pt x="136894" y="122485"/>
                    <a:pt x="132261" y="129219"/>
                  </a:cubicBezTo>
                  <a:cubicBezTo>
                    <a:pt x="123485" y="141988"/>
                    <a:pt x="111513" y="144196"/>
                    <a:pt x="96436" y="147733"/>
                  </a:cubicBezTo>
                  <a:cubicBezTo>
                    <a:pt x="92725" y="148605"/>
                    <a:pt x="87976" y="149319"/>
                    <a:pt x="84190" y="148870"/>
                  </a:cubicBezTo>
                </a:path>
              </a:pathLst>
            </a:custGeom>
            <a:noFill/>
            <a:ln w="2964" cap="flat">
              <a:solidFill>
                <a:srgbClr val="011E41"/>
              </a:solid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2D0D923-1EEB-F15F-CD5C-D85A32941CFD}"/>
                </a:ext>
              </a:extLst>
            </p:cNvPr>
            <p:cNvSpPr/>
            <p:nvPr/>
          </p:nvSpPr>
          <p:spPr>
            <a:xfrm>
              <a:off x="1272577" y="2718929"/>
              <a:ext cx="99019" cy="95076"/>
            </a:xfrm>
            <a:custGeom>
              <a:avLst/>
              <a:gdLst>
                <a:gd name="connsiteX0" fmla="*/ 98641 w 99019"/>
                <a:gd name="connsiteY0" fmla="*/ 47243 h 95076"/>
                <a:gd name="connsiteX1" fmla="*/ 0 w 99019"/>
                <a:gd name="connsiteY1" fmla="*/ 47243 h 95076"/>
                <a:gd name="connsiteX2" fmla="*/ 98641 w 99019"/>
                <a:gd name="connsiteY2" fmla="*/ 47243 h 95076"/>
              </a:gdLst>
              <a:ahLst/>
              <a:cxnLst>
                <a:cxn ang="0">
                  <a:pos x="connsiteX0" y="connsiteY0"/>
                </a:cxn>
                <a:cxn ang="0">
                  <a:pos x="connsiteX1" y="connsiteY1"/>
                </a:cxn>
                <a:cxn ang="0">
                  <a:pos x="connsiteX2" y="connsiteY2"/>
                </a:cxn>
              </a:cxnLst>
              <a:rect l="l" t="t" r="r" b="b"/>
              <a:pathLst>
                <a:path w="99019" h="95076">
                  <a:moveTo>
                    <a:pt x="98641" y="47243"/>
                  </a:moveTo>
                  <a:cubicBezTo>
                    <a:pt x="106130" y="110797"/>
                    <a:pt x="8" y="111246"/>
                    <a:pt x="0" y="47243"/>
                  </a:cubicBezTo>
                  <a:cubicBezTo>
                    <a:pt x="0" y="-8300"/>
                    <a:pt x="90389" y="-22780"/>
                    <a:pt x="98641" y="47243"/>
                  </a:cubicBezTo>
                  <a:close/>
                </a:path>
              </a:pathLst>
            </a:custGeom>
            <a:solidFill>
              <a:srgbClr val="5D85C4"/>
            </a:solidFill>
            <a:ln w="567"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EEF61DB4-B89B-36D3-0703-D5E14B0FB0C4}"/>
                </a:ext>
              </a:extLst>
            </p:cNvPr>
            <p:cNvSpPr/>
            <p:nvPr/>
          </p:nvSpPr>
          <p:spPr>
            <a:xfrm>
              <a:off x="1284342" y="2727000"/>
              <a:ext cx="77635" cy="75918"/>
            </a:xfrm>
            <a:custGeom>
              <a:avLst/>
              <a:gdLst>
                <a:gd name="connsiteX0" fmla="*/ 2549 w 77635"/>
                <a:gd name="connsiteY0" fmla="*/ 57013 h 75918"/>
                <a:gd name="connsiteX1" fmla="*/ 631 w 77635"/>
                <a:gd name="connsiteY1" fmla="*/ 33509 h 75918"/>
                <a:gd name="connsiteX2" fmla="*/ 1444 w 77635"/>
                <a:gd name="connsiteY2" fmla="*/ 23779 h 75918"/>
                <a:gd name="connsiteX3" fmla="*/ 12370 w 77635"/>
                <a:gd name="connsiteY3" fmla="*/ 10669 h 75918"/>
                <a:gd name="connsiteX4" fmla="*/ 28718 w 77635"/>
                <a:gd name="connsiteY4" fmla="*/ 3380 h 75918"/>
                <a:gd name="connsiteX5" fmla="*/ 45281 w 77635"/>
                <a:gd name="connsiteY5" fmla="*/ 51 h 75918"/>
                <a:gd name="connsiteX6" fmla="*/ 60159 w 77635"/>
                <a:gd name="connsiteY6" fmla="*/ 6377 h 75918"/>
                <a:gd name="connsiteX7" fmla="*/ 70388 w 77635"/>
                <a:gd name="connsiteY7" fmla="*/ 19130 h 75918"/>
                <a:gd name="connsiteX8" fmla="*/ 75062 w 77635"/>
                <a:gd name="connsiteY8" fmla="*/ 28960 h 75918"/>
                <a:gd name="connsiteX9" fmla="*/ 77146 w 77635"/>
                <a:gd name="connsiteY9" fmla="*/ 35900 h 75918"/>
                <a:gd name="connsiteX10" fmla="*/ 64958 w 77635"/>
                <a:gd name="connsiteY10" fmla="*/ 68047 h 75918"/>
                <a:gd name="connsiteX11" fmla="*/ 36514 w 77635"/>
                <a:gd name="connsiteY11" fmla="*/ 75893 h 75918"/>
                <a:gd name="connsiteX12" fmla="*/ 25721 w 77635"/>
                <a:gd name="connsiteY12" fmla="*/ 75403 h 75918"/>
                <a:gd name="connsiteX13" fmla="*/ 10519 w 77635"/>
                <a:gd name="connsiteY13" fmla="*/ 64926 h 75918"/>
                <a:gd name="connsiteX14" fmla="*/ 2549 w 77635"/>
                <a:gd name="connsiteY14" fmla="*/ 57013 h 7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635" h="75918">
                  <a:moveTo>
                    <a:pt x="2549" y="57013"/>
                  </a:moveTo>
                  <a:cubicBezTo>
                    <a:pt x="-1885" y="48014"/>
                    <a:pt x="863" y="41372"/>
                    <a:pt x="631" y="33509"/>
                  </a:cubicBezTo>
                  <a:cubicBezTo>
                    <a:pt x="531" y="30238"/>
                    <a:pt x="515" y="26909"/>
                    <a:pt x="1444" y="23779"/>
                  </a:cubicBezTo>
                  <a:cubicBezTo>
                    <a:pt x="2333" y="20807"/>
                    <a:pt x="10278" y="12953"/>
                    <a:pt x="12370" y="10669"/>
                  </a:cubicBezTo>
                  <a:cubicBezTo>
                    <a:pt x="18249" y="4268"/>
                    <a:pt x="20515" y="6236"/>
                    <a:pt x="28718" y="3380"/>
                  </a:cubicBezTo>
                  <a:cubicBezTo>
                    <a:pt x="34073" y="1512"/>
                    <a:pt x="39619" y="-331"/>
                    <a:pt x="45281" y="51"/>
                  </a:cubicBezTo>
                  <a:cubicBezTo>
                    <a:pt x="50744" y="416"/>
                    <a:pt x="55942" y="2882"/>
                    <a:pt x="60159" y="6377"/>
                  </a:cubicBezTo>
                  <a:cubicBezTo>
                    <a:pt x="64377" y="9872"/>
                    <a:pt x="67673" y="14372"/>
                    <a:pt x="70388" y="19130"/>
                  </a:cubicBezTo>
                  <a:cubicBezTo>
                    <a:pt x="72190" y="22284"/>
                    <a:pt x="73750" y="25572"/>
                    <a:pt x="75062" y="28960"/>
                  </a:cubicBezTo>
                  <a:cubicBezTo>
                    <a:pt x="75934" y="31218"/>
                    <a:pt x="76698" y="33526"/>
                    <a:pt x="77146" y="35900"/>
                  </a:cubicBezTo>
                  <a:cubicBezTo>
                    <a:pt x="79346" y="47441"/>
                    <a:pt x="73916" y="60451"/>
                    <a:pt x="64958" y="68047"/>
                  </a:cubicBezTo>
                  <a:cubicBezTo>
                    <a:pt x="55369" y="76184"/>
                    <a:pt x="49017" y="75411"/>
                    <a:pt x="36514" y="75893"/>
                  </a:cubicBezTo>
                  <a:cubicBezTo>
                    <a:pt x="34131" y="75984"/>
                    <a:pt x="28070" y="75835"/>
                    <a:pt x="25721" y="75403"/>
                  </a:cubicBezTo>
                  <a:cubicBezTo>
                    <a:pt x="15650" y="73552"/>
                    <a:pt x="15052" y="72788"/>
                    <a:pt x="10519" y="64926"/>
                  </a:cubicBezTo>
                  <a:cubicBezTo>
                    <a:pt x="9523" y="63207"/>
                    <a:pt x="2897" y="58973"/>
                    <a:pt x="2549" y="57013"/>
                  </a:cubicBezTo>
                </a:path>
              </a:pathLst>
            </a:custGeom>
            <a:noFill/>
            <a:ln w="2964" cap="flat">
              <a:solidFill>
                <a:srgbClr val="011E41"/>
              </a:solid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AFFF527-2F6D-FA48-6EC1-59DFBD613921}"/>
                </a:ext>
              </a:extLst>
            </p:cNvPr>
            <p:cNvSpPr/>
            <p:nvPr/>
          </p:nvSpPr>
          <p:spPr>
            <a:xfrm>
              <a:off x="1250311" y="2846866"/>
              <a:ext cx="145710" cy="148148"/>
            </a:xfrm>
            <a:custGeom>
              <a:avLst/>
              <a:gdLst>
                <a:gd name="connsiteX0" fmla="*/ 53218 w 145710"/>
                <a:gd name="connsiteY0" fmla="*/ 146185 h 148148"/>
                <a:gd name="connsiteX1" fmla="*/ 26102 w 145710"/>
                <a:gd name="connsiteY1" fmla="*/ 143686 h 148148"/>
                <a:gd name="connsiteX2" fmla="*/ 2979 w 145710"/>
                <a:gd name="connsiteY2" fmla="*/ 131240 h 148148"/>
                <a:gd name="connsiteX3" fmla="*/ 15 w 145710"/>
                <a:gd name="connsiteY3" fmla="*/ 116611 h 148148"/>
                <a:gd name="connsiteX4" fmla="*/ 9953 w 145710"/>
                <a:gd name="connsiteY4" fmla="*/ 85743 h 148148"/>
                <a:gd name="connsiteX5" fmla="*/ 22415 w 145710"/>
                <a:gd name="connsiteY5" fmla="*/ 69354 h 148148"/>
                <a:gd name="connsiteX6" fmla="*/ 35990 w 145710"/>
                <a:gd name="connsiteY6" fmla="*/ 39549 h 148148"/>
                <a:gd name="connsiteX7" fmla="*/ 48892 w 145710"/>
                <a:gd name="connsiteY7" fmla="*/ 19598 h 148148"/>
                <a:gd name="connsiteX8" fmla="*/ 68104 w 145710"/>
                <a:gd name="connsiteY8" fmla="*/ 1358 h 148148"/>
                <a:gd name="connsiteX9" fmla="*/ 78598 w 145710"/>
                <a:gd name="connsiteY9" fmla="*/ 835 h 148148"/>
                <a:gd name="connsiteX10" fmla="*/ 85331 w 145710"/>
                <a:gd name="connsiteY10" fmla="*/ 7153 h 148148"/>
                <a:gd name="connsiteX11" fmla="*/ 134582 w 145710"/>
                <a:gd name="connsiteY11" fmla="*/ 85560 h 148148"/>
                <a:gd name="connsiteX12" fmla="*/ 145341 w 145710"/>
                <a:gd name="connsiteY12" fmla="*/ 112087 h 148148"/>
                <a:gd name="connsiteX13" fmla="*/ 141771 w 145710"/>
                <a:gd name="connsiteY13" fmla="*/ 130850 h 148148"/>
                <a:gd name="connsiteX14" fmla="*/ 114755 w 145710"/>
                <a:gd name="connsiteY14" fmla="*/ 142947 h 148148"/>
                <a:gd name="connsiteX15" fmla="*/ 68062 w 145710"/>
                <a:gd name="connsiteY15" fmla="*/ 147181 h 148148"/>
                <a:gd name="connsiteX16" fmla="*/ 53218 w 145710"/>
                <a:gd name="connsiteY16" fmla="*/ 146185 h 148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5710" h="148148">
                  <a:moveTo>
                    <a:pt x="53218" y="146185"/>
                  </a:moveTo>
                  <a:cubicBezTo>
                    <a:pt x="44400" y="143960"/>
                    <a:pt x="35135" y="144732"/>
                    <a:pt x="26102" y="143686"/>
                  </a:cubicBezTo>
                  <a:cubicBezTo>
                    <a:pt x="17069" y="142648"/>
                    <a:pt x="7471" y="139144"/>
                    <a:pt x="2979" y="131240"/>
                  </a:cubicBezTo>
                  <a:cubicBezTo>
                    <a:pt x="489" y="126865"/>
                    <a:pt x="-109" y="121651"/>
                    <a:pt x="15" y="116611"/>
                  </a:cubicBezTo>
                  <a:cubicBezTo>
                    <a:pt x="281" y="105652"/>
                    <a:pt x="3776" y="94793"/>
                    <a:pt x="9953" y="85743"/>
                  </a:cubicBezTo>
                  <a:cubicBezTo>
                    <a:pt x="13822" y="80073"/>
                    <a:pt x="18696" y="75124"/>
                    <a:pt x="22415" y="69354"/>
                  </a:cubicBezTo>
                  <a:cubicBezTo>
                    <a:pt x="28335" y="60163"/>
                    <a:pt x="31075" y="49312"/>
                    <a:pt x="35990" y="39549"/>
                  </a:cubicBezTo>
                  <a:cubicBezTo>
                    <a:pt x="39552" y="32467"/>
                    <a:pt x="44234" y="26016"/>
                    <a:pt x="48892" y="19598"/>
                  </a:cubicBezTo>
                  <a:cubicBezTo>
                    <a:pt x="54147" y="12350"/>
                    <a:pt x="59826" y="4770"/>
                    <a:pt x="68104" y="1358"/>
                  </a:cubicBezTo>
                  <a:cubicBezTo>
                    <a:pt x="71433" y="-12"/>
                    <a:pt x="75302" y="-610"/>
                    <a:pt x="78598" y="835"/>
                  </a:cubicBezTo>
                  <a:cubicBezTo>
                    <a:pt x="81446" y="2088"/>
                    <a:pt x="83463" y="4654"/>
                    <a:pt x="85331" y="7153"/>
                  </a:cubicBezTo>
                  <a:cubicBezTo>
                    <a:pt x="103838" y="31886"/>
                    <a:pt x="119537" y="58586"/>
                    <a:pt x="134582" y="85560"/>
                  </a:cubicBezTo>
                  <a:cubicBezTo>
                    <a:pt x="139256" y="93946"/>
                    <a:pt x="143947" y="102589"/>
                    <a:pt x="145341" y="112087"/>
                  </a:cubicBezTo>
                  <a:cubicBezTo>
                    <a:pt x="146288" y="118538"/>
                    <a:pt x="145524" y="125512"/>
                    <a:pt x="141771" y="130850"/>
                  </a:cubicBezTo>
                  <a:cubicBezTo>
                    <a:pt x="135926" y="139152"/>
                    <a:pt x="124793" y="141377"/>
                    <a:pt x="114755" y="142947"/>
                  </a:cubicBezTo>
                  <a:cubicBezTo>
                    <a:pt x="97245" y="145678"/>
                    <a:pt x="85539" y="150120"/>
                    <a:pt x="68062" y="147181"/>
                  </a:cubicBezTo>
                  <a:cubicBezTo>
                    <a:pt x="63787" y="146467"/>
                    <a:pt x="58656" y="147770"/>
                    <a:pt x="53218" y="146185"/>
                  </a:cubicBezTo>
                </a:path>
              </a:pathLst>
            </a:custGeom>
            <a:noFill/>
            <a:ln w="2964" cap="flat">
              <a:solidFill>
                <a:srgbClr val="011E41"/>
              </a:solid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9EE2F06-A74E-A484-3F7B-01134F3118F3}"/>
                </a:ext>
              </a:extLst>
            </p:cNvPr>
            <p:cNvSpPr/>
            <p:nvPr/>
          </p:nvSpPr>
          <p:spPr>
            <a:xfrm>
              <a:off x="1534311" y="2814034"/>
              <a:ext cx="103206" cy="183289"/>
            </a:xfrm>
            <a:custGeom>
              <a:avLst/>
              <a:gdLst>
                <a:gd name="connsiteX0" fmla="*/ 101 w 103206"/>
                <a:gd name="connsiteY0" fmla="*/ 58076 h 183289"/>
                <a:gd name="connsiteX1" fmla="*/ 3322 w 103206"/>
                <a:gd name="connsiteY1" fmla="*/ 27839 h 183289"/>
                <a:gd name="connsiteX2" fmla="*/ 33801 w 103206"/>
                <a:gd name="connsiteY2" fmla="*/ 582 h 183289"/>
                <a:gd name="connsiteX3" fmla="*/ 85101 w 103206"/>
                <a:gd name="connsiteY3" fmla="*/ 7772 h 183289"/>
                <a:gd name="connsiteX4" fmla="*/ 101457 w 103206"/>
                <a:gd name="connsiteY4" fmla="*/ 39985 h 183289"/>
                <a:gd name="connsiteX5" fmla="*/ 102694 w 103206"/>
                <a:gd name="connsiteY5" fmla="*/ 110863 h 183289"/>
                <a:gd name="connsiteX6" fmla="*/ 101706 w 103206"/>
                <a:gd name="connsiteY6" fmla="*/ 165136 h 183289"/>
                <a:gd name="connsiteX7" fmla="*/ 73951 w 103206"/>
                <a:gd name="connsiteY7" fmla="*/ 182728 h 183289"/>
                <a:gd name="connsiteX8" fmla="*/ 10263 w 103206"/>
                <a:gd name="connsiteY8" fmla="*/ 171329 h 183289"/>
                <a:gd name="connsiteX9" fmla="*/ 1 w 103206"/>
                <a:gd name="connsiteY9" fmla="*/ 114333 h 183289"/>
                <a:gd name="connsiteX10" fmla="*/ 101 w 103206"/>
                <a:gd name="connsiteY10" fmla="*/ 58076 h 18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206" h="183289">
                  <a:moveTo>
                    <a:pt x="101" y="58076"/>
                  </a:moveTo>
                  <a:cubicBezTo>
                    <a:pt x="101" y="58076"/>
                    <a:pt x="-887" y="36266"/>
                    <a:pt x="3322" y="27839"/>
                  </a:cubicBezTo>
                  <a:cubicBezTo>
                    <a:pt x="7532" y="19412"/>
                    <a:pt x="12986" y="3056"/>
                    <a:pt x="33801" y="582"/>
                  </a:cubicBezTo>
                  <a:cubicBezTo>
                    <a:pt x="54615" y="-1892"/>
                    <a:pt x="78484" y="4094"/>
                    <a:pt x="85101" y="7772"/>
                  </a:cubicBezTo>
                  <a:cubicBezTo>
                    <a:pt x="91793" y="11491"/>
                    <a:pt x="100220" y="21405"/>
                    <a:pt x="101457" y="39985"/>
                  </a:cubicBezTo>
                  <a:cubicBezTo>
                    <a:pt x="102694" y="58574"/>
                    <a:pt x="103931" y="100950"/>
                    <a:pt x="102694" y="110863"/>
                  </a:cubicBezTo>
                  <a:cubicBezTo>
                    <a:pt x="101457" y="120776"/>
                    <a:pt x="102196" y="157946"/>
                    <a:pt x="101706" y="165136"/>
                  </a:cubicBezTo>
                  <a:cubicBezTo>
                    <a:pt x="101208" y="172325"/>
                    <a:pt x="96999" y="183725"/>
                    <a:pt x="73951" y="182728"/>
                  </a:cubicBezTo>
                  <a:cubicBezTo>
                    <a:pt x="50904" y="181740"/>
                    <a:pt x="14722" y="188673"/>
                    <a:pt x="10263" y="171329"/>
                  </a:cubicBezTo>
                  <a:cubicBezTo>
                    <a:pt x="5805" y="153985"/>
                    <a:pt x="-98" y="159183"/>
                    <a:pt x="1" y="114333"/>
                  </a:cubicBezTo>
                  <a:cubicBezTo>
                    <a:pt x="101" y="69484"/>
                    <a:pt x="101" y="58076"/>
                    <a:pt x="101" y="58076"/>
                  </a:cubicBezTo>
                  <a:close/>
                </a:path>
              </a:pathLst>
            </a:custGeom>
            <a:noFill/>
            <a:ln w="2964" cap="flat">
              <a:solidFill>
                <a:srgbClr val="011E41"/>
              </a:solidFill>
              <a:prstDash val="solid"/>
              <a:miter/>
            </a:ln>
          </p:spPr>
          <p:txBody>
            <a:bodyPr rtlCol="0" anchor="ctr"/>
            <a:lstStyle/>
            <a:p>
              <a:endParaRPr lang="en-GB"/>
            </a:p>
          </p:txBody>
        </p:sp>
      </p:grpSp>
      <p:sp>
        <p:nvSpPr>
          <p:cNvPr id="38" name="TextBox 37">
            <a:extLst>
              <a:ext uri="{FF2B5EF4-FFF2-40B4-BE49-F238E27FC236}">
                <a16:creationId xmlns:a16="http://schemas.microsoft.com/office/drawing/2014/main" id="{614313CA-61EB-4E81-E7A8-647A1261F2DE}"/>
              </a:ext>
            </a:extLst>
          </p:cNvPr>
          <p:cNvSpPr txBox="1"/>
          <p:nvPr/>
        </p:nvSpPr>
        <p:spPr>
          <a:xfrm>
            <a:off x="1936956" y="4669714"/>
            <a:ext cx="2373591" cy="646331"/>
          </a:xfrm>
          <a:prstGeom prst="rect">
            <a:avLst/>
          </a:prstGeom>
          <a:noFill/>
        </p:spPr>
        <p:txBody>
          <a:bodyPr wrap="square" rtlCol="0">
            <a:spAutoFit/>
          </a:bodyPr>
          <a:lstStyle/>
          <a:p>
            <a:pPr algn="ctr"/>
            <a:r>
              <a:rPr lang="en-GB" sz="1200">
                <a:solidFill>
                  <a:srgbClr val="19233E"/>
                </a:solidFill>
                <a:latin typeface="Arial Rounded MT Bold" panose="020F0704030504030204" pitchFamily="34" charset="0"/>
              </a:rPr>
              <a:t>Professionals &amp;</a:t>
            </a:r>
          </a:p>
          <a:p>
            <a:pPr algn="ctr"/>
            <a:r>
              <a:rPr lang="en-GB" sz="1200">
                <a:solidFill>
                  <a:srgbClr val="19233E"/>
                </a:solidFill>
                <a:latin typeface="Arial Rounded MT Bold" panose="020F0704030504030204" pitchFamily="34" charset="0"/>
              </a:rPr>
              <a:t>Community in the same team within a neighbourhood</a:t>
            </a:r>
          </a:p>
        </p:txBody>
      </p:sp>
      <p:sp>
        <p:nvSpPr>
          <p:cNvPr id="40" name="Freeform 3">
            <a:extLst>
              <a:ext uri="{FF2B5EF4-FFF2-40B4-BE49-F238E27FC236}">
                <a16:creationId xmlns:a16="http://schemas.microsoft.com/office/drawing/2014/main" id="{7752240C-BBE4-7E27-A8CD-A2D383815330}"/>
              </a:ext>
            </a:extLst>
          </p:cNvPr>
          <p:cNvSpPr>
            <a:spLocks/>
          </p:cNvSpPr>
          <p:nvPr/>
        </p:nvSpPr>
        <p:spPr bwMode="auto">
          <a:xfrm rot="4429760">
            <a:off x="2787785" y="5386838"/>
            <a:ext cx="250110" cy="117897"/>
          </a:xfrm>
          <a:custGeom>
            <a:avLst/>
            <a:gdLst>
              <a:gd name="T0" fmla="*/ 1997353 w 1997353"/>
              <a:gd name="T1" fmla="*/ 139056 h 457200"/>
              <a:gd name="T2" fmla="*/ 872261 w 1997353"/>
              <a:gd name="T3" fmla="*/ 434024 h 457200"/>
              <a:gd name="T4" fmla="*/ 0 w 1997353"/>
              <a:gd name="T5" fmla="*/ 0 h 457200"/>
            </a:gdLst>
            <a:ahLst/>
            <a:cxnLst>
              <a:cxn ang="0">
                <a:pos x="T0" y="T1"/>
              </a:cxn>
              <a:cxn ang="0">
                <a:pos x="T2" y="T3"/>
              </a:cxn>
              <a:cxn ang="0">
                <a:pos x="T4" y="T5"/>
              </a:cxn>
            </a:cxnLst>
            <a:rect l="0" t="0" r="r" b="b"/>
            <a:pathLst>
              <a:path w="1997353" h="457200">
                <a:moveTo>
                  <a:pt x="1997353" y="139056"/>
                </a:moveTo>
                <a:cubicBezTo>
                  <a:pt x="1601253" y="298128"/>
                  <a:pt x="1205153" y="457200"/>
                  <a:pt x="872261" y="434024"/>
                </a:cubicBezTo>
                <a:cubicBezTo>
                  <a:pt x="539369" y="410848"/>
                  <a:pt x="141163" y="70933"/>
                  <a:pt x="0" y="0"/>
                </a:cubicBezTo>
              </a:path>
            </a:pathLst>
          </a:custGeom>
          <a:noFill/>
          <a:ln w="25400" cap="flat" algn="ctr">
            <a:solidFill>
              <a:srgbClr val="011E41"/>
            </a:solidFill>
            <a:round/>
            <a:headEnd type="none" w="med" len="med"/>
            <a:tailEnd type="arrow" w="med" len="me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41" name="Freeform 3">
            <a:extLst>
              <a:ext uri="{FF2B5EF4-FFF2-40B4-BE49-F238E27FC236}">
                <a16:creationId xmlns:a16="http://schemas.microsoft.com/office/drawing/2014/main" id="{247055EA-660C-1DB2-F1F7-5304E804696C}"/>
              </a:ext>
            </a:extLst>
          </p:cNvPr>
          <p:cNvSpPr>
            <a:spLocks/>
          </p:cNvSpPr>
          <p:nvPr/>
        </p:nvSpPr>
        <p:spPr bwMode="auto">
          <a:xfrm rot="8417295">
            <a:off x="1595413" y="4424429"/>
            <a:ext cx="686442" cy="223421"/>
          </a:xfrm>
          <a:custGeom>
            <a:avLst/>
            <a:gdLst>
              <a:gd name="T0" fmla="*/ 1997353 w 1997353"/>
              <a:gd name="T1" fmla="*/ 139056 h 457200"/>
              <a:gd name="T2" fmla="*/ 872261 w 1997353"/>
              <a:gd name="T3" fmla="*/ 434024 h 457200"/>
              <a:gd name="T4" fmla="*/ 0 w 1997353"/>
              <a:gd name="T5" fmla="*/ 0 h 457200"/>
            </a:gdLst>
            <a:ahLst/>
            <a:cxnLst>
              <a:cxn ang="0">
                <a:pos x="T0" y="T1"/>
              </a:cxn>
              <a:cxn ang="0">
                <a:pos x="T2" y="T3"/>
              </a:cxn>
              <a:cxn ang="0">
                <a:pos x="T4" y="T5"/>
              </a:cxn>
            </a:cxnLst>
            <a:rect l="0" t="0" r="r" b="b"/>
            <a:pathLst>
              <a:path w="1997353" h="457200">
                <a:moveTo>
                  <a:pt x="1997353" y="139056"/>
                </a:moveTo>
                <a:cubicBezTo>
                  <a:pt x="1601253" y="298128"/>
                  <a:pt x="1205153" y="457200"/>
                  <a:pt x="872261" y="434024"/>
                </a:cubicBezTo>
                <a:cubicBezTo>
                  <a:pt x="539369" y="410848"/>
                  <a:pt x="141163" y="70933"/>
                  <a:pt x="0" y="0"/>
                </a:cubicBezTo>
              </a:path>
            </a:pathLst>
          </a:custGeom>
          <a:noFill/>
          <a:ln w="25400" cap="flat" algn="ctr">
            <a:solidFill>
              <a:srgbClr val="011E41"/>
            </a:solidFill>
            <a:round/>
            <a:headEnd type="none" w="med" len="med"/>
            <a:tailEnd type="arrow" w="med" len="me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42" name="Freeform 3">
            <a:extLst>
              <a:ext uri="{FF2B5EF4-FFF2-40B4-BE49-F238E27FC236}">
                <a16:creationId xmlns:a16="http://schemas.microsoft.com/office/drawing/2014/main" id="{BD780BA2-A270-F5EA-27A9-068A9535054E}"/>
              </a:ext>
            </a:extLst>
          </p:cNvPr>
          <p:cNvSpPr>
            <a:spLocks/>
          </p:cNvSpPr>
          <p:nvPr/>
        </p:nvSpPr>
        <p:spPr bwMode="auto">
          <a:xfrm rot="19838237" flipV="1">
            <a:off x="3130257" y="3526700"/>
            <a:ext cx="686974" cy="74877"/>
          </a:xfrm>
          <a:custGeom>
            <a:avLst/>
            <a:gdLst>
              <a:gd name="T0" fmla="*/ 1997353 w 1997353"/>
              <a:gd name="T1" fmla="*/ 139056 h 457200"/>
              <a:gd name="T2" fmla="*/ 872261 w 1997353"/>
              <a:gd name="T3" fmla="*/ 434024 h 457200"/>
              <a:gd name="T4" fmla="*/ 0 w 1997353"/>
              <a:gd name="T5" fmla="*/ 0 h 457200"/>
            </a:gdLst>
            <a:ahLst/>
            <a:cxnLst>
              <a:cxn ang="0">
                <a:pos x="T0" y="T1"/>
              </a:cxn>
              <a:cxn ang="0">
                <a:pos x="T2" y="T3"/>
              </a:cxn>
              <a:cxn ang="0">
                <a:pos x="T4" y="T5"/>
              </a:cxn>
            </a:cxnLst>
            <a:rect l="0" t="0" r="r" b="b"/>
            <a:pathLst>
              <a:path w="1997353" h="457200">
                <a:moveTo>
                  <a:pt x="1997353" y="139056"/>
                </a:moveTo>
                <a:cubicBezTo>
                  <a:pt x="1601253" y="298128"/>
                  <a:pt x="1205153" y="457200"/>
                  <a:pt x="872261" y="434024"/>
                </a:cubicBezTo>
                <a:cubicBezTo>
                  <a:pt x="539369" y="410848"/>
                  <a:pt x="141163" y="70933"/>
                  <a:pt x="0" y="0"/>
                </a:cubicBezTo>
              </a:path>
            </a:pathLst>
          </a:custGeom>
          <a:noFill/>
          <a:ln w="25400" cap="flat" algn="ctr">
            <a:solidFill>
              <a:srgbClr val="011E41"/>
            </a:solidFill>
            <a:round/>
            <a:headEnd type="none" w="med" len="med"/>
            <a:tailEnd type="arrow" w="med" len="me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43" name="Freeform 3">
            <a:extLst>
              <a:ext uri="{FF2B5EF4-FFF2-40B4-BE49-F238E27FC236}">
                <a16:creationId xmlns:a16="http://schemas.microsoft.com/office/drawing/2014/main" id="{EDD8672E-093B-5394-2B93-4F36B1089A6B}"/>
              </a:ext>
            </a:extLst>
          </p:cNvPr>
          <p:cNvSpPr>
            <a:spLocks/>
          </p:cNvSpPr>
          <p:nvPr/>
        </p:nvSpPr>
        <p:spPr bwMode="auto">
          <a:xfrm rot="14964278" flipV="1">
            <a:off x="1167439" y="2192641"/>
            <a:ext cx="766456" cy="444129"/>
          </a:xfrm>
          <a:custGeom>
            <a:avLst/>
            <a:gdLst>
              <a:gd name="T0" fmla="*/ 1997353 w 1997353"/>
              <a:gd name="T1" fmla="*/ 139056 h 457200"/>
              <a:gd name="T2" fmla="*/ 872261 w 1997353"/>
              <a:gd name="T3" fmla="*/ 434024 h 457200"/>
              <a:gd name="T4" fmla="*/ 0 w 1997353"/>
              <a:gd name="T5" fmla="*/ 0 h 457200"/>
            </a:gdLst>
            <a:ahLst/>
            <a:cxnLst>
              <a:cxn ang="0">
                <a:pos x="T0" y="T1"/>
              </a:cxn>
              <a:cxn ang="0">
                <a:pos x="T2" y="T3"/>
              </a:cxn>
              <a:cxn ang="0">
                <a:pos x="T4" y="T5"/>
              </a:cxn>
            </a:cxnLst>
            <a:rect l="0" t="0" r="r" b="b"/>
            <a:pathLst>
              <a:path w="1997353" h="457200">
                <a:moveTo>
                  <a:pt x="1997353" y="139056"/>
                </a:moveTo>
                <a:cubicBezTo>
                  <a:pt x="1601253" y="298128"/>
                  <a:pt x="1205153" y="457200"/>
                  <a:pt x="872261" y="434024"/>
                </a:cubicBezTo>
                <a:cubicBezTo>
                  <a:pt x="539369" y="410848"/>
                  <a:pt x="141163" y="70933"/>
                  <a:pt x="0" y="0"/>
                </a:cubicBezTo>
              </a:path>
            </a:pathLst>
          </a:custGeom>
          <a:noFill/>
          <a:ln w="25400" cap="flat" algn="ctr">
            <a:solidFill>
              <a:srgbClr val="011E41"/>
            </a:solidFill>
            <a:round/>
            <a:headEnd type="none" w="med" len="med"/>
            <a:tailEnd type="arrow" w="med" len="me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49" name="TextBox 48">
            <a:extLst>
              <a:ext uri="{FF2B5EF4-FFF2-40B4-BE49-F238E27FC236}">
                <a16:creationId xmlns:a16="http://schemas.microsoft.com/office/drawing/2014/main" id="{C275268D-D459-3C70-3AC0-83AFC15E9F84}"/>
              </a:ext>
            </a:extLst>
          </p:cNvPr>
          <p:cNvSpPr txBox="1"/>
          <p:nvPr/>
        </p:nvSpPr>
        <p:spPr>
          <a:xfrm>
            <a:off x="522514" y="1604289"/>
            <a:ext cx="1756673" cy="307777"/>
          </a:xfrm>
          <a:custGeom>
            <a:avLst/>
            <a:gdLst>
              <a:gd name="connsiteX0" fmla="*/ 0 w 1756673"/>
              <a:gd name="connsiteY0" fmla="*/ 0 h 307777"/>
              <a:gd name="connsiteX1" fmla="*/ 550424 w 1756673"/>
              <a:gd name="connsiteY1" fmla="*/ 0 h 307777"/>
              <a:gd name="connsiteX2" fmla="*/ 1100848 w 1756673"/>
              <a:gd name="connsiteY2" fmla="*/ 0 h 307777"/>
              <a:gd name="connsiteX3" fmla="*/ 1756673 w 1756673"/>
              <a:gd name="connsiteY3" fmla="*/ 0 h 307777"/>
              <a:gd name="connsiteX4" fmla="*/ 1756673 w 1756673"/>
              <a:gd name="connsiteY4" fmla="*/ 307777 h 307777"/>
              <a:gd name="connsiteX5" fmla="*/ 1206249 w 1756673"/>
              <a:gd name="connsiteY5" fmla="*/ 307777 h 307777"/>
              <a:gd name="connsiteX6" fmla="*/ 585558 w 1756673"/>
              <a:gd name="connsiteY6" fmla="*/ 307777 h 307777"/>
              <a:gd name="connsiteX7" fmla="*/ 0 w 1756673"/>
              <a:gd name="connsiteY7" fmla="*/ 307777 h 307777"/>
              <a:gd name="connsiteX8" fmla="*/ 0 w 1756673"/>
              <a:gd name="connsiteY8"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6673" h="307777" extrusionOk="0">
                <a:moveTo>
                  <a:pt x="0" y="0"/>
                </a:moveTo>
                <a:cubicBezTo>
                  <a:pt x="128163" y="-24950"/>
                  <a:pt x="352533" y="3737"/>
                  <a:pt x="550424" y="0"/>
                </a:cubicBezTo>
                <a:cubicBezTo>
                  <a:pt x="748315" y="-3737"/>
                  <a:pt x="964535" y="16636"/>
                  <a:pt x="1100848" y="0"/>
                </a:cubicBezTo>
                <a:cubicBezTo>
                  <a:pt x="1237161" y="-16636"/>
                  <a:pt x="1501772" y="-21142"/>
                  <a:pt x="1756673" y="0"/>
                </a:cubicBezTo>
                <a:cubicBezTo>
                  <a:pt x="1745406" y="139623"/>
                  <a:pt x="1749401" y="212493"/>
                  <a:pt x="1756673" y="307777"/>
                </a:cubicBezTo>
                <a:cubicBezTo>
                  <a:pt x="1615113" y="317082"/>
                  <a:pt x="1428039" y="295496"/>
                  <a:pt x="1206249" y="307777"/>
                </a:cubicBezTo>
                <a:cubicBezTo>
                  <a:pt x="984459" y="320058"/>
                  <a:pt x="890536" y="294640"/>
                  <a:pt x="585558" y="307777"/>
                </a:cubicBezTo>
                <a:cubicBezTo>
                  <a:pt x="280580" y="320914"/>
                  <a:pt x="127022" y="327649"/>
                  <a:pt x="0" y="307777"/>
                </a:cubicBezTo>
                <a:cubicBezTo>
                  <a:pt x="10148" y="189565"/>
                  <a:pt x="8722" y="122886"/>
                  <a:pt x="0" y="0"/>
                </a:cubicBezTo>
                <a:close/>
              </a:path>
            </a:pathLst>
          </a:custGeom>
          <a:noFill/>
          <a:ln w="28575">
            <a:solidFill>
              <a:srgbClr val="0FBAA7"/>
            </a:solidFill>
            <a:extLst>
              <a:ext uri="{C807C97D-BFC1-408E-A445-0C87EB9F89A2}">
                <ask:lineSketchStyleProps xmlns:ask="http://schemas.microsoft.com/office/drawing/2018/sketchyshapes" sd="2024717879">
                  <a:prstGeom prst="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GB" sz="1400">
                <a:latin typeface="Museo Sans Rounded 900" panose="02000000000000000000" pitchFamily="50" charset="0"/>
              </a:rPr>
              <a:t>Rising Complexity</a:t>
            </a:r>
          </a:p>
        </p:txBody>
      </p:sp>
      <p:sp>
        <p:nvSpPr>
          <p:cNvPr id="50" name="TextBox 49">
            <a:extLst>
              <a:ext uri="{FF2B5EF4-FFF2-40B4-BE49-F238E27FC236}">
                <a16:creationId xmlns:a16="http://schemas.microsoft.com/office/drawing/2014/main" id="{90091F63-DEB7-F90A-6E37-5C8344B7E316}"/>
              </a:ext>
            </a:extLst>
          </p:cNvPr>
          <p:cNvSpPr txBox="1"/>
          <p:nvPr/>
        </p:nvSpPr>
        <p:spPr>
          <a:xfrm>
            <a:off x="4080722" y="1612616"/>
            <a:ext cx="1082949" cy="307777"/>
          </a:xfrm>
          <a:custGeom>
            <a:avLst/>
            <a:gdLst>
              <a:gd name="connsiteX0" fmla="*/ 0 w 1082949"/>
              <a:gd name="connsiteY0" fmla="*/ 0 h 307777"/>
              <a:gd name="connsiteX1" fmla="*/ 519816 w 1082949"/>
              <a:gd name="connsiteY1" fmla="*/ 0 h 307777"/>
              <a:gd name="connsiteX2" fmla="*/ 1082949 w 1082949"/>
              <a:gd name="connsiteY2" fmla="*/ 0 h 307777"/>
              <a:gd name="connsiteX3" fmla="*/ 1082949 w 1082949"/>
              <a:gd name="connsiteY3" fmla="*/ 307777 h 307777"/>
              <a:gd name="connsiteX4" fmla="*/ 541475 w 1082949"/>
              <a:gd name="connsiteY4" fmla="*/ 307777 h 307777"/>
              <a:gd name="connsiteX5" fmla="*/ 0 w 1082949"/>
              <a:gd name="connsiteY5" fmla="*/ 307777 h 307777"/>
              <a:gd name="connsiteX6" fmla="*/ 0 w 1082949"/>
              <a:gd name="connsiteY6"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2949" h="307777" extrusionOk="0">
                <a:moveTo>
                  <a:pt x="0" y="0"/>
                </a:moveTo>
                <a:cubicBezTo>
                  <a:pt x="170695" y="5227"/>
                  <a:pt x="336962" y="5330"/>
                  <a:pt x="519816" y="0"/>
                </a:cubicBezTo>
                <a:cubicBezTo>
                  <a:pt x="702670" y="-5330"/>
                  <a:pt x="864925" y="19402"/>
                  <a:pt x="1082949" y="0"/>
                </a:cubicBezTo>
                <a:cubicBezTo>
                  <a:pt x="1098235" y="63802"/>
                  <a:pt x="1079610" y="169993"/>
                  <a:pt x="1082949" y="307777"/>
                </a:cubicBezTo>
                <a:cubicBezTo>
                  <a:pt x="944341" y="296701"/>
                  <a:pt x="729022" y="296245"/>
                  <a:pt x="541475" y="307777"/>
                </a:cubicBezTo>
                <a:cubicBezTo>
                  <a:pt x="353928" y="319309"/>
                  <a:pt x="130848" y="321607"/>
                  <a:pt x="0" y="307777"/>
                </a:cubicBezTo>
                <a:cubicBezTo>
                  <a:pt x="-10100" y="218173"/>
                  <a:pt x="5311" y="150635"/>
                  <a:pt x="0" y="0"/>
                </a:cubicBezTo>
                <a:close/>
              </a:path>
            </a:pathLst>
          </a:custGeom>
          <a:noFill/>
          <a:ln w="28575">
            <a:solidFill>
              <a:srgbClr val="DC4C65"/>
            </a:solidFill>
            <a:extLst>
              <a:ext uri="{C807C97D-BFC1-408E-A445-0C87EB9F89A2}">
                <ask:lineSketchStyleProps xmlns:ask="http://schemas.microsoft.com/office/drawing/2018/sketchyshapes" sd="2024717879">
                  <a:prstGeom prst="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GB" sz="1400">
                <a:latin typeface="Museo Sans Rounded 900" panose="02000000000000000000" pitchFamily="50" charset="0"/>
              </a:rPr>
              <a:t>Efficiency</a:t>
            </a:r>
          </a:p>
        </p:txBody>
      </p:sp>
      <p:sp>
        <p:nvSpPr>
          <p:cNvPr id="51" name="TextBox 50">
            <a:extLst>
              <a:ext uri="{FF2B5EF4-FFF2-40B4-BE49-F238E27FC236}">
                <a16:creationId xmlns:a16="http://schemas.microsoft.com/office/drawing/2014/main" id="{86E8F5A3-8528-0200-3C96-119C30E831F4}"/>
              </a:ext>
            </a:extLst>
          </p:cNvPr>
          <p:cNvSpPr txBox="1"/>
          <p:nvPr/>
        </p:nvSpPr>
        <p:spPr>
          <a:xfrm>
            <a:off x="2422120" y="1604288"/>
            <a:ext cx="1521518" cy="307777"/>
          </a:xfrm>
          <a:custGeom>
            <a:avLst/>
            <a:gdLst>
              <a:gd name="connsiteX0" fmla="*/ 0 w 1521518"/>
              <a:gd name="connsiteY0" fmla="*/ 0 h 307777"/>
              <a:gd name="connsiteX1" fmla="*/ 476742 w 1521518"/>
              <a:gd name="connsiteY1" fmla="*/ 0 h 307777"/>
              <a:gd name="connsiteX2" fmla="*/ 953485 w 1521518"/>
              <a:gd name="connsiteY2" fmla="*/ 0 h 307777"/>
              <a:gd name="connsiteX3" fmla="*/ 1521518 w 1521518"/>
              <a:gd name="connsiteY3" fmla="*/ 0 h 307777"/>
              <a:gd name="connsiteX4" fmla="*/ 1521518 w 1521518"/>
              <a:gd name="connsiteY4" fmla="*/ 307777 h 307777"/>
              <a:gd name="connsiteX5" fmla="*/ 1044776 w 1521518"/>
              <a:gd name="connsiteY5" fmla="*/ 307777 h 307777"/>
              <a:gd name="connsiteX6" fmla="*/ 507173 w 1521518"/>
              <a:gd name="connsiteY6" fmla="*/ 307777 h 307777"/>
              <a:gd name="connsiteX7" fmla="*/ 0 w 1521518"/>
              <a:gd name="connsiteY7" fmla="*/ 307777 h 307777"/>
              <a:gd name="connsiteX8" fmla="*/ 0 w 1521518"/>
              <a:gd name="connsiteY8"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1518" h="307777" extrusionOk="0">
                <a:moveTo>
                  <a:pt x="0" y="0"/>
                </a:moveTo>
                <a:cubicBezTo>
                  <a:pt x="134806" y="18390"/>
                  <a:pt x="309438" y="11012"/>
                  <a:pt x="476742" y="0"/>
                </a:cubicBezTo>
                <a:cubicBezTo>
                  <a:pt x="644046" y="-11012"/>
                  <a:pt x="720727" y="741"/>
                  <a:pt x="953485" y="0"/>
                </a:cubicBezTo>
                <a:cubicBezTo>
                  <a:pt x="1186243" y="-741"/>
                  <a:pt x="1287706" y="23906"/>
                  <a:pt x="1521518" y="0"/>
                </a:cubicBezTo>
                <a:cubicBezTo>
                  <a:pt x="1510251" y="139623"/>
                  <a:pt x="1514246" y="212493"/>
                  <a:pt x="1521518" y="307777"/>
                </a:cubicBezTo>
                <a:cubicBezTo>
                  <a:pt x="1380051" y="295862"/>
                  <a:pt x="1174022" y="308007"/>
                  <a:pt x="1044776" y="307777"/>
                </a:cubicBezTo>
                <a:cubicBezTo>
                  <a:pt x="915530" y="307547"/>
                  <a:pt x="752212" y="299472"/>
                  <a:pt x="507173" y="307777"/>
                </a:cubicBezTo>
                <a:cubicBezTo>
                  <a:pt x="262134" y="316082"/>
                  <a:pt x="214781" y="283843"/>
                  <a:pt x="0" y="307777"/>
                </a:cubicBezTo>
                <a:cubicBezTo>
                  <a:pt x="10148" y="189565"/>
                  <a:pt x="8722" y="122886"/>
                  <a:pt x="0" y="0"/>
                </a:cubicBezTo>
                <a:close/>
              </a:path>
            </a:pathLst>
          </a:custGeom>
          <a:noFill/>
          <a:ln w="28575">
            <a:solidFill>
              <a:srgbClr val="0FBAA7"/>
            </a:solidFill>
            <a:extLst>
              <a:ext uri="{C807C97D-BFC1-408E-A445-0C87EB9F89A2}">
                <ask:lineSketchStyleProps xmlns:ask="http://schemas.microsoft.com/office/drawing/2018/sketchyshapes" sd="2024717879">
                  <a:prstGeom prst="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GB" sz="1400">
                <a:latin typeface="Museo Sans Rounded 900" panose="02000000000000000000" pitchFamily="50" charset="0"/>
              </a:rPr>
              <a:t>Rising Demand</a:t>
            </a:r>
          </a:p>
        </p:txBody>
      </p:sp>
      <p:sp>
        <p:nvSpPr>
          <p:cNvPr id="53" name="TextBox 52">
            <a:extLst>
              <a:ext uri="{FF2B5EF4-FFF2-40B4-BE49-F238E27FC236}">
                <a16:creationId xmlns:a16="http://schemas.microsoft.com/office/drawing/2014/main" id="{F4148CF6-3324-7185-241C-D1BFC134A355}"/>
              </a:ext>
            </a:extLst>
          </p:cNvPr>
          <p:cNvSpPr txBox="1"/>
          <p:nvPr/>
        </p:nvSpPr>
        <p:spPr>
          <a:xfrm>
            <a:off x="937097" y="3216927"/>
            <a:ext cx="1521518" cy="461665"/>
          </a:xfrm>
          <a:custGeom>
            <a:avLst/>
            <a:gdLst>
              <a:gd name="connsiteX0" fmla="*/ 0 w 1521518"/>
              <a:gd name="connsiteY0" fmla="*/ 0 h 461665"/>
              <a:gd name="connsiteX1" fmla="*/ 476742 w 1521518"/>
              <a:gd name="connsiteY1" fmla="*/ 0 h 461665"/>
              <a:gd name="connsiteX2" fmla="*/ 953485 w 1521518"/>
              <a:gd name="connsiteY2" fmla="*/ 0 h 461665"/>
              <a:gd name="connsiteX3" fmla="*/ 1521518 w 1521518"/>
              <a:gd name="connsiteY3" fmla="*/ 0 h 461665"/>
              <a:gd name="connsiteX4" fmla="*/ 1521518 w 1521518"/>
              <a:gd name="connsiteY4" fmla="*/ 461665 h 461665"/>
              <a:gd name="connsiteX5" fmla="*/ 1044776 w 1521518"/>
              <a:gd name="connsiteY5" fmla="*/ 461665 h 461665"/>
              <a:gd name="connsiteX6" fmla="*/ 507173 w 1521518"/>
              <a:gd name="connsiteY6" fmla="*/ 461665 h 461665"/>
              <a:gd name="connsiteX7" fmla="*/ 0 w 1521518"/>
              <a:gd name="connsiteY7" fmla="*/ 461665 h 461665"/>
              <a:gd name="connsiteX8" fmla="*/ 0 w 1521518"/>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1518" h="461665" extrusionOk="0">
                <a:moveTo>
                  <a:pt x="0" y="0"/>
                </a:moveTo>
                <a:cubicBezTo>
                  <a:pt x="134806" y="18390"/>
                  <a:pt x="309438" y="11012"/>
                  <a:pt x="476742" y="0"/>
                </a:cubicBezTo>
                <a:cubicBezTo>
                  <a:pt x="644046" y="-11012"/>
                  <a:pt x="720727" y="741"/>
                  <a:pt x="953485" y="0"/>
                </a:cubicBezTo>
                <a:cubicBezTo>
                  <a:pt x="1186243" y="-741"/>
                  <a:pt x="1287706" y="23906"/>
                  <a:pt x="1521518" y="0"/>
                </a:cubicBezTo>
                <a:cubicBezTo>
                  <a:pt x="1499319" y="217528"/>
                  <a:pt x="1517576" y="290364"/>
                  <a:pt x="1521518" y="461665"/>
                </a:cubicBezTo>
                <a:cubicBezTo>
                  <a:pt x="1380051" y="449750"/>
                  <a:pt x="1174022" y="461895"/>
                  <a:pt x="1044776" y="461665"/>
                </a:cubicBezTo>
                <a:cubicBezTo>
                  <a:pt x="915530" y="461435"/>
                  <a:pt x="752212" y="453360"/>
                  <a:pt x="507173" y="461665"/>
                </a:cubicBezTo>
                <a:cubicBezTo>
                  <a:pt x="262134" y="469970"/>
                  <a:pt x="214781" y="437731"/>
                  <a:pt x="0" y="461665"/>
                </a:cubicBezTo>
                <a:cubicBezTo>
                  <a:pt x="19530" y="347602"/>
                  <a:pt x="-14218" y="230821"/>
                  <a:pt x="0" y="0"/>
                </a:cubicBezTo>
                <a:close/>
              </a:path>
            </a:pathLst>
          </a:custGeom>
          <a:noFill/>
          <a:ln w="28575">
            <a:solidFill>
              <a:srgbClr val="5888C7"/>
            </a:solidFill>
            <a:extLst>
              <a:ext uri="{C807C97D-BFC1-408E-A445-0C87EB9F89A2}">
                <ask:lineSketchStyleProps xmlns:ask="http://schemas.microsoft.com/office/drawing/2018/sketchyshapes" sd="2024717879">
                  <a:prstGeom prst="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1200">
                <a:latin typeface="Museo Sans Rounded 900" panose="02000000000000000000" pitchFamily="50" charset="0"/>
              </a:rPr>
              <a:t>Deliver services in neighbourhoods</a:t>
            </a:r>
          </a:p>
        </p:txBody>
      </p:sp>
      <p:sp>
        <p:nvSpPr>
          <p:cNvPr id="54" name="TextBox 53">
            <a:extLst>
              <a:ext uri="{FF2B5EF4-FFF2-40B4-BE49-F238E27FC236}">
                <a16:creationId xmlns:a16="http://schemas.microsoft.com/office/drawing/2014/main" id="{BCE237D8-87D1-4141-E22C-23D47048E1E9}"/>
              </a:ext>
            </a:extLst>
          </p:cNvPr>
          <p:cNvSpPr txBox="1"/>
          <p:nvPr/>
        </p:nvSpPr>
        <p:spPr>
          <a:xfrm>
            <a:off x="3851433" y="3251146"/>
            <a:ext cx="1243081" cy="461665"/>
          </a:xfrm>
          <a:custGeom>
            <a:avLst/>
            <a:gdLst>
              <a:gd name="connsiteX0" fmla="*/ 0 w 1243081"/>
              <a:gd name="connsiteY0" fmla="*/ 0 h 461665"/>
              <a:gd name="connsiteX1" fmla="*/ 596679 w 1243081"/>
              <a:gd name="connsiteY1" fmla="*/ 0 h 461665"/>
              <a:gd name="connsiteX2" fmla="*/ 1243081 w 1243081"/>
              <a:gd name="connsiteY2" fmla="*/ 0 h 461665"/>
              <a:gd name="connsiteX3" fmla="*/ 1243081 w 1243081"/>
              <a:gd name="connsiteY3" fmla="*/ 461665 h 461665"/>
              <a:gd name="connsiteX4" fmla="*/ 621541 w 1243081"/>
              <a:gd name="connsiteY4" fmla="*/ 461665 h 461665"/>
              <a:gd name="connsiteX5" fmla="*/ 0 w 1243081"/>
              <a:gd name="connsiteY5" fmla="*/ 461665 h 461665"/>
              <a:gd name="connsiteX6" fmla="*/ 0 w 1243081"/>
              <a:gd name="connsiteY6"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081" h="461665" extrusionOk="0">
                <a:moveTo>
                  <a:pt x="0" y="0"/>
                </a:moveTo>
                <a:cubicBezTo>
                  <a:pt x="216932" y="25617"/>
                  <a:pt x="427893" y="-12522"/>
                  <a:pt x="596679" y="0"/>
                </a:cubicBezTo>
                <a:cubicBezTo>
                  <a:pt x="765465" y="12522"/>
                  <a:pt x="945869" y="28471"/>
                  <a:pt x="1243081" y="0"/>
                </a:cubicBezTo>
                <a:cubicBezTo>
                  <a:pt x="1265719" y="203910"/>
                  <a:pt x="1231826" y="255428"/>
                  <a:pt x="1243081" y="461665"/>
                </a:cubicBezTo>
                <a:cubicBezTo>
                  <a:pt x="1021846" y="433467"/>
                  <a:pt x="868424" y="435467"/>
                  <a:pt x="621541" y="461665"/>
                </a:cubicBezTo>
                <a:cubicBezTo>
                  <a:pt x="374658" y="487863"/>
                  <a:pt x="171024" y="481902"/>
                  <a:pt x="0" y="461665"/>
                </a:cubicBezTo>
                <a:cubicBezTo>
                  <a:pt x="-248" y="339332"/>
                  <a:pt x="16078" y="167714"/>
                  <a:pt x="0" y="0"/>
                </a:cubicBezTo>
                <a:close/>
              </a:path>
            </a:pathLst>
          </a:custGeom>
          <a:noFill/>
          <a:ln w="28575">
            <a:solidFill>
              <a:srgbClr val="5888C7"/>
            </a:solidFill>
            <a:extLst>
              <a:ext uri="{C807C97D-BFC1-408E-A445-0C87EB9F89A2}">
                <ask:lineSketchStyleProps xmlns:ask="http://schemas.microsoft.com/office/drawing/2018/sketchyshapes" sd="2024717879">
                  <a:prstGeom prst="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1200">
                <a:latin typeface="Museo Sans Rounded 900" panose="02000000000000000000" pitchFamily="50" charset="0"/>
              </a:rPr>
              <a:t>Build relationships</a:t>
            </a:r>
          </a:p>
        </p:txBody>
      </p:sp>
      <p:sp>
        <p:nvSpPr>
          <p:cNvPr id="55" name="TextBox 54">
            <a:extLst>
              <a:ext uri="{FF2B5EF4-FFF2-40B4-BE49-F238E27FC236}">
                <a16:creationId xmlns:a16="http://schemas.microsoft.com/office/drawing/2014/main" id="{0E3E4BA0-D52A-3722-9D15-68F1A6E718CF}"/>
              </a:ext>
            </a:extLst>
          </p:cNvPr>
          <p:cNvSpPr txBox="1"/>
          <p:nvPr/>
        </p:nvSpPr>
        <p:spPr>
          <a:xfrm>
            <a:off x="3073987" y="5476828"/>
            <a:ext cx="2631956" cy="276999"/>
          </a:xfrm>
          <a:custGeom>
            <a:avLst/>
            <a:gdLst>
              <a:gd name="connsiteX0" fmla="*/ 0 w 2631956"/>
              <a:gd name="connsiteY0" fmla="*/ 0 h 276999"/>
              <a:gd name="connsiteX1" fmla="*/ 605350 w 2631956"/>
              <a:gd name="connsiteY1" fmla="*/ 0 h 276999"/>
              <a:gd name="connsiteX2" fmla="*/ 1210700 w 2631956"/>
              <a:gd name="connsiteY2" fmla="*/ 0 h 276999"/>
              <a:gd name="connsiteX3" fmla="*/ 1868689 w 2631956"/>
              <a:gd name="connsiteY3" fmla="*/ 0 h 276999"/>
              <a:gd name="connsiteX4" fmla="*/ 2631956 w 2631956"/>
              <a:gd name="connsiteY4" fmla="*/ 0 h 276999"/>
              <a:gd name="connsiteX5" fmla="*/ 2631956 w 2631956"/>
              <a:gd name="connsiteY5" fmla="*/ 276999 h 276999"/>
              <a:gd name="connsiteX6" fmla="*/ 2026606 w 2631956"/>
              <a:gd name="connsiteY6" fmla="*/ 276999 h 276999"/>
              <a:gd name="connsiteX7" fmla="*/ 1421256 w 2631956"/>
              <a:gd name="connsiteY7" fmla="*/ 276999 h 276999"/>
              <a:gd name="connsiteX8" fmla="*/ 710628 w 2631956"/>
              <a:gd name="connsiteY8" fmla="*/ 276999 h 276999"/>
              <a:gd name="connsiteX9" fmla="*/ 0 w 2631956"/>
              <a:gd name="connsiteY9" fmla="*/ 276999 h 276999"/>
              <a:gd name="connsiteX10" fmla="*/ 0 w 2631956"/>
              <a:gd name="connsiteY10" fmla="*/ 0 h 27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31956" h="276999" extrusionOk="0">
                <a:moveTo>
                  <a:pt x="0" y="0"/>
                </a:moveTo>
                <a:cubicBezTo>
                  <a:pt x="127132" y="-13544"/>
                  <a:pt x="343078" y="-21065"/>
                  <a:pt x="605350" y="0"/>
                </a:cubicBezTo>
                <a:cubicBezTo>
                  <a:pt x="867622" y="21065"/>
                  <a:pt x="1013398" y="-27800"/>
                  <a:pt x="1210700" y="0"/>
                </a:cubicBezTo>
                <a:cubicBezTo>
                  <a:pt x="1408002" y="27800"/>
                  <a:pt x="1704141" y="-9785"/>
                  <a:pt x="1868689" y="0"/>
                </a:cubicBezTo>
                <a:cubicBezTo>
                  <a:pt x="2033237" y="9785"/>
                  <a:pt x="2460633" y="34673"/>
                  <a:pt x="2631956" y="0"/>
                </a:cubicBezTo>
                <a:cubicBezTo>
                  <a:pt x="2637927" y="89339"/>
                  <a:pt x="2624720" y="181035"/>
                  <a:pt x="2631956" y="276999"/>
                </a:cubicBezTo>
                <a:cubicBezTo>
                  <a:pt x="2387711" y="247643"/>
                  <a:pt x="2216914" y="297044"/>
                  <a:pt x="2026606" y="276999"/>
                </a:cubicBezTo>
                <a:cubicBezTo>
                  <a:pt x="1836298" y="256955"/>
                  <a:pt x="1568384" y="293503"/>
                  <a:pt x="1421256" y="276999"/>
                </a:cubicBezTo>
                <a:cubicBezTo>
                  <a:pt x="1274128" y="260496"/>
                  <a:pt x="924785" y="298391"/>
                  <a:pt x="710628" y="276999"/>
                </a:cubicBezTo>
                <a:cubicBezTo>
                  <a:pt x="496471" y="255607"/>
                  <a:pt x="313901" y="299963"/>
                  <a:pt x="0" y="276999"/>
                </a:cubicBezTo>
                <a:cubicBezTo>
                  <a:pt x="-3290" y="153022"/>
                  <a:pt x="10434" y="82577"/>
                  <a:pt x="0" y="0"/>
                </a:cubicBezTo>
                <a:close/>
              </a:path>
            </a:pathLst>
          </a:custGeom>
          <a:noFill/>
          <a:ln w="28575">
            <a:solidFill>
              <a:srgbClr val="5888C7"/>
            </a:solidFill>
            <a:extLst>
              <a:ext uri="{C807C97D-BFC1-408E-A445-0C87EB9F89A2}">
                <ask:lineSketchStyleProps xmlns:ask="http://schemas.microsoft.com/office/drawing/2018/sketchyshapes" sd="2024717879">
                  <a:prstGeom prst="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1200">
                <a:latin typeface="Museo Sans Rounded 900" panose="02000000000000000000" pitchFamily="50" charset="0"/>
              </a:rPr>
              <a:t>Integrate estate and management</a:t>
            </a:r>
          </a:p>
        </p:txBody>
      </p:sp>
      <p:sp>
        <p:nvSpPr>
          <p:cNvPr id="56" name="TextBox 55">
            <a:extLst>
              <a:ext uri="{FF2B5EF4-FFF2-40B4-BE49-F238E27FC236}">
                <a16:creationId xmlns:a16="http://schemas.microsoft.com/office/drawing/2014/main" id="{02809BA9-35CD-7A09-AEAF-7D21A1E568D2}"/>
              </a:ext>
            </a:extLst>
          </p:cNvPr>
          <p:cNvSpPr txBox="1"/>
          <p:nvPr/>
        </p:nvSpPr>
        <p:spPr>
          <a:xfrm>
            <a:off x="4277212" y="4225751"/>
            <a:ext cx="1426825" cy="1015663"/>
          </a:xfrm>
          <a:custGeom>
            <a:avLst/>
            <a:gdLst>
              <a:gd name="connsiteX0" fmla="*/ 0 w 1426825"/>
              <a:gd name="connsiteY0" fmla="*/ 0 h 1015663"/>
              <a:gd name="connsiteX1" fmla="*/ 447072 w 1426825"/>
              <a:gd name="connsiteY1" fmla="*/ 0 h 1015663"/>
              <a:gd name="connsiteX2" fmla="*/ 894144 w 1426825"/>
              <a:gd name="connsiteY2" fmla="*/ 0 h 1015663"/>
              <a:gd name="connsiteX3" fmla="*/ 1426825 w 1426825"/>
              <a:gd name="connsiteY3" fmla="*/ 0 h 1015663"/>
              <a:gd name="connsiteX4" fmla="*/ 1426825 w 1426825"/>
              <a:gd name="connsiteY4" fmla="*/ 517988 h 1015663"/>
              <a:gd name="connsiteX5" fmla="*/ 1426825 w 1426825"/>
              <a:gd name="connsiteY5" fmla="*/ 1015663 h 1015663"/>
              <a:gd name="connsiteX6" fmla="*/ 979753 w 1426825"/>
              <a:gd name="connsiteY6" fmla="*/ 1015663 h 1015663"/>
              <a:gd name="connsiteX7" fmla="*/ 532681 w 1426825"/>
              <a:gd name="connsiteY7" fmla="*/ 1015663 h 1015663"/>
              <a:gd name="connsiteX8" fmla="*/ 0 w 1426825"/>
              <a:gd name="connsiteY8" fmla="*/ 1015663 h 1015663"/>
              <a:gd name="connsiteX9" fmla="*/ 0 w 1426825"/>
              <a:gd name="connsiteY9" fmla="*/ 487518 h 1015663"/>
              <a:gd name="connsiteX10" fmla="*/ 0 w 1426825"/>
              <a:gd name="connsiteY10" fmla="*/ 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6825" h="1015663" extrusionOk="0">
                <a:moveTo>
                  <a:pt x="0" y="0"/>
                </a:moveTo>
                <a:cubicBezTo>
                  <a:pt x="179230" y="-5265"/>
                  <a:pt x="297879" y="-9983"/>
                  <a:pt x="447072" y="0"/>
                </a:cubicBezTo>
                <a:cubicBezTo>
                  <a:pt x="596265" y="9983"/>
                  <a:pt x="762229" y="15854"/>
                  <a:pt x="894144" y="0"/>
                </a:cubicBezTo>
                <a:cubicBezTo>
                  <a:pt x="1026059" y="-15854"/>
                  <a:pt x="1275427" y="7781"/>
                  <a:pt x="1426825" y="0"/>
                </a:cubicBezTo>
                <a:cubicBezTo>
                  <a:pt x="1416202" y="135655"/>
                  <a:pt x="1419702" y="310143"/>
                  <a:pt x="1426825" y="517988"/>
                </a:cubicBezTo>
                <a:cubicBezTo>
                  <a:pt x="1433948" y="725833"/>
                  <a:pt x="1403650" y="826906"/>
                  <a:pt x="1426825" y="1015663"/>
                </a:cubicBezTo>
                <a:cubicBezTo>
                  <a:pt x="1287714" y="1005655"/>
                  <a:pt x="1174848" y="1031534"/>
                  <a:pt x="979753" y="1015663"/>
                </a:cubicBezTo>
                <a:cubicBezTo>
                  <a:pt x="784658" y="999792"/>
                  <a:pt x="733735" y="1008177"/>
                  <a:pt x="532681" y="1015663"/>
                </a:cubicBezTo>
                <a:cubicBezTo>
                  <a:pt x="331627" y="1023149"/>
                  <a:pt x="157495" y="1032603"/>
                  <a:pt x="0" y="1015663"/>
                </a:cubicBezTo>
                <a:cubicBezTo>
                  <a:pt x="12083" y="882861"/>
                  <a:pt x="-19018" y="599264"/>
                  <a:pt x="0" y="487518"/>
                </a:cubicBezTo>
                <a:cubicBezTo>
                  <a:pt x="19018" y="375772"/>
                  <a:pt x="-8140" y="169465"/>
                  <a:pt x="0" y="0"/>
                </a:cubicBezTo>
                <a:close/>
              </a:path>
            </a:pathLst>
          </a:custGeom>
          <a:noFill/>
          <a:ln w="28575">
            <a:solidFill>
              <a:srgbClr val="5888C7"/>
            </a:solidFill>
            <a:extLst>
              <a:ext uri="{C807C97D-BFC1-408E-A445-0C87EB9F89A2}">
                <ask:lineSketchStyleProps xmlns:ask="http://schemas.microsoft.com/office/drawing/2018/sketchyshapes" sd="2024717879">
                  <a:prstGeom prst="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1200">
                <a:latin typeface="Museo Sans Rounded 900" panose="02000000000000000000" pitchFamily="50" charset="0"/>
              </a:rPr>
              <a:t>Symbiotic relationship between public sector and communities</a:t>
            </a:r>
          </a:p>
        </p:txBody>
      </p:sp>
      <p:sp>
        <p:nvSpPr>
          <p:cNvPr id="57" name="TextBox 56">
            <a:extLst>
              <a:ext uri="{FF2B5EF4-FFF2-40B4-BE49-F238E27FC236}">
                <a16:creationId xmlns:a16="http://schemas.microsoft.com/office/drawing/2014/main" id="{9D23F7D3-11A9-017C-02F2-5C4420F6C412}"/>
              </a:ext>
            </a:extLst>
          </p:cNvPr>
          <p:cNvSpPr txBox="1"/>
          <p:nvPr/>
        </p:nvSpPr>
        <p:spPr>
          <a:xfrm>
            <a:off x="226143" y="4864538"/>
            <a:ext cx="1671772" cy="646331"/>
          </a:xfrm>
          <a:custGeom>
            <a:avLst/>
            <a:gdLst>
              <a:gd name="connsiteX0" fmla="*/ 0 w 1671772"/>
              <a:gd name="connsiteY0" fmla="*/ 0 h 646331"/>
              <a:gd name="connsiteX1" fmla="*/ 523822 w 1671772"/>
              <a:gd name="connsiteY1" fmla="*/ 0 h 646331"/>
              <a:gd name="connsiteX2" fmla="*/ 1047644 w 1671772"/>
              <a:gd name="connsiteY2" fmla="*/ 0 h 646331"/>
              <a:gd name="connsiteX3" fmla="*/ 1671772 w 1671772"/>
              <a:gd name="connsiteY3" fmla="*/ 0 h 646331"/>
              <a:gd name="connsiteX4" fmla="*/ 1671772 w 1671772"/>
              <a:gd name="connsiteY4" fmla="*/ 646331 h 646331"/>
              <a:gd name="connsiteX5" fmla="*/ 1147950 w 1671772"/>
              <a:gd name="connsiteY5" fmla="*/ 646331 h 646331"/>
              <a:gd name="connsiteX6" fmla="*/ 557257 w 1671772"/>
              <a:gd name="connsiteY6" fmla="*/ 646331 h 646331"/>
              <a:gd name="connsiteX7" fmla="*/ 0 w 1671772"/>
              <a:gd name="connsiteY7" fmla="*/ 646331 h 646331"/>
              <a:gd name="connsiteX8" fmla="*/ 0 w 1671772"/>
              <a:gd name="connsiteY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1772" h="646331" extrusionOk="0">
                <a:moveTo>
                  <a:pt x="0" y="0"/>
                </a:moveTo>
                <a:cubicBezTo>
                  <a:pt x="216390" y="-8283"/>
                  <a:pt x="306810" y="-603"/>
                  <a:pt x="523822" y="0"/>
                </a:cubicBezTo>
                <a:cubicBezTo>
                  <a:pt x="740834" y="603"/>
                  <a:pt x="860626" y="-7586"/>
                  <a:pt x="1047644" y="0"/>
                </a:cubicBezTo>
                <a:cubicBezTo>
                  <a:pt x="1234662" y="7586"/>
                  <a:pt x="1397884" y="4316"/>
                  <a:pt x="1671772" y="0"/>
                </a:cubicBezTo>
                <a:cubicBezTo>
                  <a:pt x="1677273" y="254883"/>
                  <a:pt x="1677064" y="493904"/>
                  <a:pt x="1671772" y="646331"/>
                </a:cubicBezTo>
                <a:cubicBezTo>
                  <a:pt x="1414445" y="658443"/>
                  <a:pt x="1258936" y="639466"/>
                  <a:pt x="1147950" y="646331"/>
                </a:cubicBezTo>
                <a:cubicBezTo>
                  <a:pt x="1036964" y="653196"/>
                  <a:pt x="776182" y="627073"/>
                  <a:pt x="557257" y="646331"/>
                </a:cubicBezTo>
                <a:cubicBezTo>
                  <a:pt x="338332" y="665589"/>
                  <a:pt x="239257" y="632998"/>
                  <a:pt x="0" y="646331"/>
                </a:cubicBezTo>
                <a:cubicBezTo>
                  <a:pt x="1064" y="462693"/>
                  <a:pt x="-14218" y="233383"/>
                  <a:pt x="0" y="0"/>
                </a:cubicBezTo>
                <a:close/>
              </a:path>
            </a:pathLst>
          </a:custGeom>
          <a:noFill/>
          <a:ln w="28575">
            <a:solidFill>
              <a:srgbClr val="5888C7"/>
            </a:solidFill>
            <a:extLst>
              <a:ext uri="{C807C97D-BFC1-408E-A445-0C87EB9F89A2}">
                <ask:lineSketchStyleProps xmlns:ask="http://schemas.microsoft.com/office/drawing/2018/sketchyshapes" sd="2024717879">
                  <a:prstGeom prst="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1200">
                <a:latin typeface="Museo Sans Rounded 900" panose="02000000000000000000" pitchFamily="50" charset="0"/>
              </a:rPr>
              <a:t>Each neighbourhood will develop differently </a:t>
            </a:r>
          </a:p>
        </p:txBody>
      </p:sp>
      <p:sp>
        <p:nvSpPr>
          <p:cNvPr id="59" name="Freeform 3">
            <a:extLst>
              <a:ext uri="{FF2B5EF4-FFF2-40B4-BE49-F238E27FC236}">
                <a16:creationId xmlns:a16="http://schemas.microsoft.com/office/drawing/2014/main" id="{56E039D3-10E3-F3FE-D372-87FE6C8891C8}"/>
              </a:ext>
            </a:extLst>
          </p:cNvPr>
          <p:cNvSpPr>
            <a:spLocks/>
          </p:cNvSpPr>
          <p:nvPr/>
        </p:nvSpPr>
        <p:spPr bwMode="auto">
          <a:xfrm rot="17884749">
            <a:off x="4134890" y="2271823"/>
            <a:ext cx="827222" cy="208395"/>
          </a:xfrm>
          <a:custGeom>
            <a:avLst/>
            <a:gdLst>
              <a:gd name="T0" fmla="*/ 1997353 w 1997353"/>
              <a:gd name="T1" fmla="*/ 139056 h 457200"/>
              <a:gd name="T2" fmla="*/ 872261 w 1997353"/>
              <a:gd name="T3" fmla="*/ 434024 h 457200"/>
              <a:gd name="T4" fmla="*/ 0 w 1997353"/>
              <a:gd name="T5" fmla="*/ 0 h 457200"/>
            </a:gdLst>
            <a:ahLst/>
            <a:cxnLst>
              <a:cxn ang="0">
                <a:pos x="T0" y="T1"/>
              </a:cxn>
              <a:cxn ang="0">
                <a:pos x="T2" y="T3"/>
              </a:cxn>
              <a:cxn ang="0">
                <a:pos x="T4" y="T5"/>
              </a:cxn>
            </a:cxnLst>
            <a:rect l="0" t="0" r="r" b="b"/>
            <a:pathLst>
              <a:path w="1997353" h="457200">
                <a:moveTo>
                  <a:pt x="1997353" y="139056"/>
                </a:moveTo>
                <a:cubicBezTo>
                  <a:pt x="1601253" y="298128"/>
                  <a:pt x="1205153" y="457200"/>
                  <a:pt x="872261" y="434024"/>
                </a:cubicBezTo>
                <a:cubicBezTo>
                  <a:pt x="539369" y="410848"/>
                  <a:pt x="141163" y="70933"/>
                  <a:pt x="0" y="0"/>
                </a:cubicBezTo>
              </a:path>
            </a:pathLst>
          </a:custGeom>
          <a:noFill/>
          <a:ln w="25400" cap="flat" algn="ctr">
            <a:solidFill>
              <a:srgbClr val="011E41"/>
            </a:solidFill>
            <a:round/>
            <a:headEnd type="none" w="med" len="med"/>
            <a:tailEnd type="arrow" w="med" len="me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60" name="Freeform 3">
            <a:extLst>
              <a:ext uri="{FF2B5EF4-FFF2-40B4-BE49-F238E27FC236}">
                <a16:creationId xmlns:a16="http://schemas.microsoft.com/office/drawing/2014/main" id="{1624B6F9-1C57-020D-ED41-9C5147261329}"/>
              </a:ext>
            </a:extLst>
          </p:cNvPr>
          <p:cNvSpPr>
            <a:spLocks/>
          </p:cNvSpPr>
          <p:nvPr/>
        </p:nvSpPr>
        <p:spPr bwMode="auto">
          <a:xfrm rot="16200000" flipV="1">
            <a:off x="2837324" y="2317133"/>
            <a:ext cx="697655" cy="60253"/>
          </a:xfrm>
          <a:custGeom>
            <a:avLst/>
            <a:gdLst>
              <a:gd name="T0" fmla="*/ 1997353 w 1997353"/>
              <a:gd name="T1" fmla="*/ 139056 h 457200"/>
              <a:gd name="T2" fmla="*/ 872261 w 1997353"/>
              <a:gd name="T3" fmla="*/ 434024 h 457200"/>
              <a:gd name="T4" fmla="*/ 0 w 1997353"/>
              <a:gd name="T5" fmla="*/ 0 h 457200"/>
            </a:gdLst>
            <a:ahLst/>
            <a:cxnLst>
              <a:cxn ang="0">
                <a:pos x="T0" y="T1"/>
              </a:cxn>
              <a:cxn ang="0">
                <a:pos x="T2" y="T3"/>
              </a:cxn>
              <a:cxn ang="0">
                <a:pos x="T4" y="T5"/>
              </a:cxn>
            </a:cxnLst>
            <a:rect l="0" t="0" r="r" b="b"/>
            <a:pathLst>
              <a:path w="1997353" h="457200">
                <a:moveTo>
                  <a:pt x="1997353" y="139056"/>
                </a:moveTo>
                <a:cubicBezTo>
                  <a:pt x="1601253" y="298128"/>
                  <a:pt x="1205153" y="457200"/>
                  <a:pt x="872261" y="434024"/>
                </a:cubicBezTo>
                <a:cubicBezTo>
                  <a:pt x="539369" y="410848"/>
                  <a:pt x="141163" y="70933"/>
                  <a:pt x="0" y="0"/>
                </a:cubicBezTo>
              </a:path>
            </a:pathLst>
          </a:custGeom>
          <a:noFill/>
          <a:ln w="25400" cap="flat" algn="ctr">
            <a:solidFill>
              <a:srgbClr val="011E41"/>
            </a:solidFill>
            <a:round/>
            <a:headEnd type="none" w="med" len="med"/>
            <a:tailEnd type="arrow" w="med" len="me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61" name="Freeform 6">
            <a:extLst>
              <a:ext uri="{FF2B5EF4-FFF2-40B4-BE49-F238E27FC236}">
                <a16:creationId xmlns:a16="http://schemas.microsoft.com/office/drawing/2014/main" id="{661B26C3-4D16-88E6-10D3-DC6373A8C97D}"/>
              </a:ext>
            </a:extLst>
          </p:cNvPr>
          <p:cNvSpPr>
            <a:spLocks/>
          </p:cNvSpPr>
          <p:nvPr/>
        </p:nvSpPr>
        <p:spPr bwMode="auto">
          <a:xfrm>
            <a:off x="3831842" y="3981655"/>
            <a:ext cx="702385" cy="171584"/>
          </a:xfrm>
          <a:custGeom>
            <a:avLst/>
            <a:gdLst>
              <a:gd name="T0" fmla="*/ 1120878 w 1120878"/>
              <a:gd name="T1" fmla="*/ 538668 h 538668"/>
              <a:gd name="T2" fmla="*/ 922828 w 1120878"/>
              <a:gd name="T3" fmla="*/ 41436 h 538668"/>
              <a:gd name="T4" fmla="*/ 0 w 1120878"/>
              <a:gd name="T5" fmla="*/ 290052 h 538668"/>
            </a:gdLst>
            <a:ahLst/>
            <a:cxnLst>
              <a:cxn ang="0">
                <a:pos x="T0" y="T1"/>
              </a:cxn>
              <a:cxn ang="0">
                <a:pos x="T2" y="T3"/>
              </a:cxn>
              <a:cxn ang="0">
                <a:pos x="T4" y="T5"/>
              </a:cxn>
            </a:cxnLst>
            <a:rect l="0" t="0" r="r" b="b"/>
            <a:pathLst>
              <a:path w="1120878" h="538668">
                <a:moveTo>
                  <a:pt x="1120878" y="538668"/>
                </a:moveTo>
                <a:cubicBezTo>
                  <a:pt x="1107183" y="312174"/>
                  <a:pt x="1109641" y="82872"/>
                  <a:pt x="922828" y="41436"/>
                </a:cubicBezTo>
                <a:cubicBezTo>
                  <a:pt x="736015" y="0"/>
                  <a:pt x="192256" y="238257"/>
                  <a:pt x="0" y="290052"/>
                </a:cubicBezTo>
              </a:path>
            </a:pathLst>
          </a:custGeom>
          <a:noFill/>
          <a:ln w="25400" cap="flat" algn="ctr">
            <a:solidFill>
              <a:srgbClr val="011E41"/>
            </a:solidFill>
            <a:round/>
            <a:headEnd type="none" w="med" len="med"/>
            <a:tailEnd type="arrow" w="med" len="me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62" name="Freeform 7">
            <a:extLst>
              <a:ext uri="{FF2B5EF4-FFF2-40B4-BE49-F238E27FC236}">
                <a16:creationId xmlns:a16="http://schemas.microsoft.com/office/drawing/2014/main" id="{7CD9EC35-FABB-9B30-4C9F-351A311E17B6}"/>
              </a:ext>
            </a:extLst>
          </p:cNvPr>
          <p:cNvSpPr>
            <a:spLocks/>
          </p:cNvSpPr>
          <p:nvPr/>
        </p:nvSpPr>
        <p:spPr bwMode="auto">
          <a:xfrm rot="4926276" flipV="1">
            <a:off x="2010974" y="3707458"/>
            <a:ext cx="405923" cy="398263"/>
          </a:xfrm>
          <a:custGeom>
            <a:avLst/>
            <a:gdLst>
              <a:gd name="T0" fmla="*/ 0 w 1116590"/>
              <a:gd name="T1" fmla="*/ 80746 h 596395"/>
              <a:gd name="T2" fmla="*/ 932584 w 1116590"/>
              <a:gd name="T3" fmla="*/ 85941 h 596395"/>
              <a:gd name="T4" fmla="*/ 1104034 w 1116590"/>
              <a:gd name="T5" fmla="*/ 596395 h 596395"/>
            </a:gdLst>
            <a:ahLst/>
            <a:cxnLst>
              <a:cxn ang="0">
                <a:pos x="T0" y="T1"/>
              </a:cxn>
              <a:cxn ang="0">
                <a:pos x="T2" y="T3"/>
              </a:cxn>
              <a:cxn ang="0">
                <a:pos x="T4" y="T5"/>
              </a:cxn>
            </a:cxnLst>
            <a:rect l="0" t="0" r="r" b="b"/>
            <a:pathLst>
              <a:path w="1116590" h="596395">
                <a:moveTo>
                  <a:pt x="0" y="80746"/>
                </a:moveTo>
                <a:cubicBezTo>
                  <a:pt x="374289" y="40373"/>
                  <a:pt x="748578" y="0"/>
                  <a:pt x="932584" y="85941"/>
                </a:cubicBezTo>
                <a:cubicBezTo>
                  <a:pt x="1116590" y="171882"/>
                  <a:pt x="1110312" y="384138"/>
                  <a:pt x="1104034" y="596395"/>
                </a:cubicBezTo>
              </a:path>
            </a:pathLst>
          </a:custGeom>
          <a:noFill/>
          <a:ln w="25400" cap="flat" algn="ctr">
            <a:solidFill>
              <a:srgbClr val="011E41"/>
            </a:solidFill>
            <a:round/>
            <a:headEnd type="none" w="med" len="med"/>
            <a:tailEnd type="arrow" w="med" len="me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pic>
        <p:nvPicPr>
          <p:cNvPr id="64" name="Graphic 63" descr="Badge Heart with solid fill">
            <a:extLst>
              <a:ext uri="{FF2B5EF4-FFF2-40B4-BE49-F238E27FC236}">
                <a16:creationId xmlns:a16="http://schemas.microsoft.com/office/drawing/2014/main" id="{FD6292A8-DED6-5742-03C4-81727DF24DF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408438" y="1926068"/>
            <a:ext cx="734235" cy="734235"/>
          </a:xfrm>
          <a:prstGeom prst="rect">
            <a:avLst/>
          </a:prstGeom>
        </p:spPr>
      </p:pic>
      <p:pic>
        <p:nvPicPr>
          <p:cNvPr id="66" name="Graphic 65" descr="Cheers with solid fill">
            <a:extLst>
              <a:ext uri="{FF2B5EF4-FFF2-40B4-BE49-F238E27FC236}">
                <a16:creationId xmlns:a16="http://schemas.microsoft.com/office/drawing/2014/main" id="{D18045E8-03B2-531C-448C-EC65CC52B5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27488" y="1109167"/>
            <a:ext cx="774094" cy="774094"/>
          </a:xfrm>
          <a:prstGeom prst="rect">
            <a:avLst/>
          </a:prstGeom>
        </p:spPr>
      </p:pic>
      <p:pic>
        <p:nvPicPr>
          <p:cNvPr id="72" name="Graphic 71" descr="Connections with solid fill">
            <a:extLst>
              <a:ext uri="{FF2B5EF4-FFF2-40B4-BE49-F238E27FC236}">
                <a16:creationId xmlns:a16="http://schemas.microsoft.com/office/drawing/2014/main" id="{AD3E7E40-4A8B-0D14-81C4-6EF729AC6EA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72040" y="4331848"/>
            <a:ext cx="749188" cy="749188"/>
          </a:xfrm>
          <a:prstGeom prst="rect">
            <a:avLst/>
          </a:prstGeom>
        </p:spPr>
      </p:pic>
      <p:pic>
        <p:nvPicPr>
          <p:cNvPr id="74" name="Graphic 73" descr="Social network outline">
            <a:extLst>
              <a:ext uri="{FF2B5EF4-FFF2-40B4-BE49-F238E27FC236}">
                <a16:creationId xmlns:a16="http://schemas.microsoft.com/office/drawing/2014/main" id="{0462410F-7D97-2835-A0CB-A3DE8E163AB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90139" y="3513407"/>
            <a:ext cx="774093" cy="774093"/>
          </a:xfrm>
          <a:prstGeom prst="rect">
            <a:avLst/>
          </a:prstGeom>
        </p:spPr>
      </p:pic>
      <p:pic>
        <p:nvPicPr>
          <p:cNvPr id="76" name="Graphic 75" descr="Group with solid fill">
            <a:extLst>
              <a:ext uri="{FF2B5EF4-FFF2-40B4-BE49-F238E27FC236}">
                <a16:creationId xmlns:a16="http://schemas.microsoft.com/office/drawing/2014/main" id="{891C1933-B5FA-F94F-1EF6-9F6669DE10C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76329" y="2699808"/>
            <a:ext cx="774093" cy="774093"/>
          </a:xfrm>
          <a:prstGeom prst="rect">
            <a:avLst/>
          </a:prstGeom>
        </p:spPr>
      </p:pic>
      <p:sp>
        <p:nvSpPr>
          <p:cNvPr id="77" name="TextBox 76">
            <a:extLst>
              <a:ext uri="{FF2B5EF4-FFF2-40B4-BE49-F238E27FC236}">
                <a16:creationId xmlns:a16="http://schemas.microsoft.com/office/drawing/2014/main" id="{13A985B5-246F-0B55-AA47-182649E354D3}"/>
              </a:ext>
            </a:extLst>
          </p:cNvPr>
          <p:cNvSpPr txBox="1"/>
          <p:nvPr/>
        </p:nvSpPr>
        <p:spPr>
          <a:xfrm>
            <a:off x="7258802" y="1091670"/>
            <a:ext cx="4845267" cy="784830"/>
          </a:xfrm>
          <a:prstGeom prst="rect">
            <a:avLst/>
          </a:prstGeom>
          <a:noFill/>
        </p:spPr>
        <p:txBody>
          <a:bodyPr wrap="square" rtlCol="0">
            <a:spAutoFit/>
          </a:bodyPr>
          <a:lstStyle/>
          <a:p>
            <a:r>
              <a:rPr lang="en-GB" sz="1500">
                <a:latin typeface="Museo Sans Rounded 900" panose="02000000000000000000" charset="0"/>
              </a:rPr>
              <a:t>Working in partnership </a:t>
            </a:r>
            <a:r>
              <a:rPr lang="en-GB" sz="1500">
                <a:latin typeface="Arial Bold (Headings)"/>
              </a:rPr>
              <a:t>–</a:t>
            </a:r>
            <a:r>
              <a:rPr lang="en-GB" sz="1500">
                <a:latin typeface="Museo Sans Rounded 900" panose="02000000000000000000" charset="0"/>
              </a:rPr>
              <a:t> </a:t>
            </a:r>
            <a:r>
              <a:rPr lang="en-GB" sz="1500">
                <a:latin typeface="Arial Bold (Headings)"/>
              </a:rPr>
              <a:t>to co-ordinate services, local activity, networks and create opportunities to bring people together </a:t>
            </a:r>
          </a:p>
        </p:txBody>
      </p:sp>
      <p:sp>
        <p:nvSpPr>
          <p:cNvPr id="78" name="TextBox 77">
            <a:extLst>
              <a:ext uri="{FF2B5EF4-FFF2-40B4-BE49-F238E27FC236}">
                <a16:creationId xmlns:a16="http://schemas.microsoft.com/office/drawing/2014/main" id="{8858D7AF-9839-502D-365F-7D2545100339}"/>
              </a:ext>
            </a:extLst>
          </p:cNvPr>
          <p:cNvSpPr txBox="1"/>
          <p:nvPr/>
        </p:nvSpPr>
        <p:spPr>
          <a:xfrm>
            <a:off x="7241718" y="1903881"/>
            <a:ext cx="4845267" cy="784830"/>
          </a:xfrm>
          <a:prstGeom prst="rect">
            <a:avLst/>
          </a:prstGeom>
          <a:noFill/>
        </p:spPr>
        <p:txBody>
          <a:bodyPr wrap="square" rtlCol="0">
            <a:spAutoFit/>
          </a:bodyPr>
          <a:lstStyle/>
          <a:p>
            <a:r>
              <a:rPr lang="en-GB" sz="1500">
                <a:latin typeface="Museo Sans Rounded 900" panose="02000000000000000000" charset="0"/>
              </a:rPr>
              <a:t>Community and resident led </a:t>
            </a:r>
            <a:r>
              <a:rPr lang="en-GB" sz="1500">
                <a:latin typeface="Arial Bold (Headings)"/>
              </a:rPr>
              <a:t>–</a:t>
            </a:r>
            <a:r>
              <a:rPr lang="en-GB" sz="1500">
                <a:latin typeface="Museo Sans Rounded 900" panose="02000000000000000000" charset="0"/>
              </a:rPr>
              <a:t> </a:t>
            </a:r>
            <a:r>
              <a:rPr lang="en-GB" sz="1500">
                <a:latin typeface="Arial Bold (Headings)"/>
              </a:rPr>
              <a:t>co-designing and evolving the 100-hub model with our residents and communities </a:t>
            </a:r>
          </a:p>
        </p:txBody>
      </p:sp>
      <p:sp>
        <p:nvSpPr>
          <p:cNvPr id="79" name="TextBox 78">
            <a:extLst>
              <a:ext uri="{FF2B5EF4-FFF2-40B4-BE49-F238E27FC236}">
                <a16:creationId xmlns:a16="http://schemas.microsoft.com/office/drawing/2014/main" id="{5346B8F9-F50F-5606-9ED3-22214AE97557}"/>
              </a:ext>
            </a:extLst>
          </p:cNvPr>
          <p:cNvSpPr txBox="1"/>
          <p:nvPr/>
        </p:nvSpPr>
        <p:spPr>
          <a:xfrm>
            <a:off x="7241718" y="2716092"/>
            <a:ext cx="4845267" cy="784830"/>
          </a:xfrm>
          <a:prstGeom prst="rect">
            <a:avLst/>
          </a:prstGeom>
          <a:noFill/>
        </p:spPr>
        <p:txBody>
          <a:bodyPr wrap="square" rtlCol="0">
            <a:spAutoFit/>
          </a:bodyPr>
          <a:lstStyle/>
          <a:p>
            <a:r>
              <a:rPr lang="en-GB" sz="1500">
                <a:latin typeface="Museo Sans Rounded 900" panose="02000000000000000000" charset="0"/>
              </a:rPr>
              <a:t>Growing stronger communities </a:t>
            </a:r>
            <a:r>
              <a:rPr lang="en-GB" sz="1500">
                <a:latin typeface="Arial Bold (Headings)"/>
              </a:rPr>
              <a:t>– able to support one another, enabled by a strong VCFSE offer.  Residents and professionals understand local resources</a:t>
            </a:r>
          </a:p>
        </p:txBody>
      </p:sp>
      <p:sp>
        <p:nvSpPr>
          <p:cNvPr id="80" name="TextBox 79">
            <a:extLst>
              <a:ext uri="{FF2B5EF4-FFF2-40B4-BE49-F238E27FC236}">
                <a16:creationId xmlns:a16="http://schemas.microsoft.com/office/drawing/2014/main" id="{2AD258C5-828D-E575-796C-A0BC65820454}"/>
              </a:ext>
            </a:extLst>
          </p:cNvPr>
          <p:cNvSpPr txBox="1"/>
          <p:nvPr/>
        </p:nvSpPr>
        <p:spPr>
          <a:xfrm>
            <a:off x="7258802" y="5152724"/>
            <a:ext cx="4845267" cy="784830"/>
          </a:xfrm>
          <a:prstGeom prst="rect">
            <a:avLst/>
          </a:prstGeom>
          <a:noFill/>
        </p:spPr>
        <p:txBody>
          <a:bodyPr wrap="square" rtlCol="0">
            <a:spAutoFit/>
          </a:bodyPr>
          <a:lstStyle/>
          <a:p>
            <a:r>
              <a:rPr lang="en-GB" sz="1500">
                <a:latin typeface="Museo Sans Rounded 900" panose="02000000000000000000" charset="0"/>
              </a:rPr>
              <a:t>Preventing issues arising by addressing them early </a:t>
            </a:r>
            <a:r>
              <a:rPr lang="en-GB" sz="1500">
                <a:latin typeface="Arial Bold (Headings)"/>
              </a:rPr>
              <a:t>–</a:t>
            </a:r>
            <a:r>
              <a:rPr lang="en-GB" sz="1500">
                <a:latin typeface="Museo Sans Rounded 900" panose="02000000000000000000" charset="0"/>
              </a:rPr>
              <a:t> </a:t>
            </a:r>
            <a:r>
              <a:rPr lang="en-GB" sz="1500">
                <a:latin typeface="Arial Bold (Headings)"/>
              </a:rPr>
              <a:t>tackling inequality, through more integrated public services and more resilient local communities  </a:t>
            </a:r>
          </a:p>
        </p:txBody>
      </p:sp>
      <p:pic>
        <p:nvPicPr>
          <p:cNvPr id="81" name="Graphic 80">
            <a:extLst>
              <a:ext uri="{FF2B5EF4-FFF2-40B4-BE49-F238E27FC236}">
                <a16:creationId xmlns:a16="http://schemas.microsoft.com/office/drawing/2014/main" id="{5501468F-E234-13DE-277F-EC9F91BD3B0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445089" y="5118453"/>
            <a:ext cx="637675" cy="784831"/>
          </a:xfrm>
          <a:prstGeom prst="rect">
            <a:avLst/>
          </a:prstGeom>
        </p:spPr>
      </p:pic>
      <p:sp>
        <p:nvSpPr>
          <p:cNvPr id="83" name="TextBox 82">
            <a:extLst>
              <a:ext uri="{FF2B5EF4-FFF2-40B4-BE49-F238E27FC236}">
                <a16:creationId xmlns:a16="http://schemas.microsoft.com/office/drawing/2014/main" id="{65E760A4-C774-D38F-72CB-BF1F2F4C0961}"/>
              </a:ext>
            </a:extLst>
          </p:cNvPr>
          <p:cNvSpPr txBox="1"/>
          <p:nvPr/>
        </p:nvSpPr>
        <p:spPr>
          <a:xfrm>
            <a:off x="7248005" y="3528303"/>
            <a:ext cx="4845267" cy="784830"/>
          </a:xfrm>
          <a:prstGeom prst="rect">
            <a:avLst/>
          </a:prstGeom>
          <a:noFill/>
        </p:spPr>
        <p:txBody>
          <a:bodyPr wrap="square" rtlCol="0">
            <a:spAutoFit/>
          </a:bodyPr>
          <a:lstStyle/>
          <a:p>
            <a:r>
              <a:rPr lang="en-GB" sz="1500">
                <a:latin typeface="Museo Sans Rounded 900" panose="02000000000000000000" charset="0"/>
              </a:rPr>
              <a:t>Integrated services, multi-disciplinary teams </a:t>
            </a:r>
            <a:r>
              <a:rPr lang="en-GB" sz="1500">
                <a:latin typeface="Arial Bold (Headings)"/>
              </a:rPr>
              <a:t>–</a:t>
            </a:r>
            <a:r>
              <a:rPr lang="en-GB" sz="1500">
                <a:latin typeface="Museo Sans Rounded 900" panose="02000000000000000000" charset="0"/>
              </a:rPr>
              <a:t> </a:t>
            </a:r>
            <a:r>
              <a:rPr lang="en-GB" sz="1500">
                <a:latin typeface="Arial Bold (Headings)"/>
              </a:rPr>
              <a:t>relationship and strengths-based approached that tackle issues holistically  </a:t>
            </a:r>
          </a:p>
        </p:txBody>
      </p:sp>
      <p:sp>
        <p:nvSpPr>
          <p:cNvPr id="84" name="TextBox 83">
            <a:extLst>
              <a:ext uri="{FF2B5EF4-FFF2-40B4-BE49-F238E27FC236}">
                <a16:creationId xmlns:a16="http://schemas.microsoft.com/office/drawing/2014/main" id="{960F038A-86F2-B410-9691-34F28579CE90}"/>
              </a:ext>
            </a:extLst>
          </p:cNvPr>
          <p:cNvSpPr txBox="1"/>
          <p:nvPr/>
        </p:nvSpPr>
        <p:spPr>
          <a:xfrm>
            <a:off x="7252925" y="4340514"/>
            <a:ext cx="4845267" cy="784830"/>
          </a:xfrm>
          <a:prstGeom prst="rect">
            <a:avLst/>
          </a:prstGeom>
          <a:noFill/>
        </p:spPr>
        <p:txBody>
          <a:bodyPr wrap="square" rtlCol="0">
            <a:spAutoFit/>
          </a:bodyPr>
          <a:lstStyle/>
          <a:p>
            <a:r>
              <a:rPr lang="en-GB" sz="1500">
                <a:latin typeface="Museo Sans Rounded 900" panose="02000000000000000000" charset="0"/>
              </a:rPr>
              <a:t>A workforce who feel connected </a:t>
            </a:r>
            <a:r>
              <a:rPr lang="en-GB" sz="1500">
                <a:latin typeface="Arial Bold (Headings)"/>
              </a:rPr>
              <a:t>–</a:t>
            </a:r>
            <a:r>
              <a:rPr lang="en-GB" sz="1500">
                <a:latin typeface="Museo Sans Rounded 900" panose="02000000000000000000" charset="0"/>
              </a:rPr>
              <a:t> </a:t>
            </a:r>
            <a:r>
              <a:rPr lang="en-GB" sz="1500">
                <a:latin typeface="Arial Bold (Headings)"/>
              </a:rPr>
              <a:t>who are well networked working flexibly in neighbourhoods across physical and virtual space</a:t>
            </a:r>
          </a:p>
        </p:txBody>
      </p:sp>
      <p:sp>
        <p:nvSpPr>
          <p:cNvPr id="85" name="TextBox 84">
            <a:extLst>
              <a:ext uri="{FF2B5EF4-FFF2-40B4-BE49-F238E27FC236}">
                <a16:creationId xmlns:a16="http://schemas.microsoft.com/office/drawing/2014/main" id="{ED850395-116B-BE93-712B-AA53324D734F}"/>
              </a:ext>
            </a:extLst>
          </p:cNvPr>
          <p:cNvSpPr txBox="1"/>
          <p:nvPr/>
        </p:nvSpPr>
        <p:spPr>
          <a:xfrm>
            <a:off x="1984036" y="2787855"/>
            <a:ext cx="2218533" cy="276999"/>
          </a:xfrm>
          <a:custGeom>
            <a:avLst/>
            <a:gdLst>
              <a:gd name="connsiteX0" fmla="*/ 0 w 2218533"/>
              <a:gd name="connsiteY0" fmla="*/ 0 h 276999"/>
              <a:gd name="connsiteX1" fmla="*/ 576819 w 2218533"/>
              <a:gd name="connsiteY1" fmla="*/ 0 h 276999"/>
              <a:gd name="connsiteX2" fmla="*/ 1109267 w 2218533"/>
              <a:gd name="connsiteY2" fmla="*/ 0 h 276999"/>
              <a:gd name="connsiteX3" fmla="*/ 1708270 w 2218533"/>
              <a:gd name="connsiteY3" fmla="*/ 0 h 276999"/>
              <a:gd name="connsiteX4" fmla="*/ 2218533 w 2218533"/>
              <a:gd name="connsiteY4" fmla="*/ 0 h 276999"/>
              <a:gd name="connsiteX5" fmla="*/ 2218533 w 2218533"/>
              <a:gd name="connsiteY5" fmla="*/ 276999 h 276999"/>
              <a:gd name="connsiteX6" fmla="*/ 1641714 w 2218533"/>
              <a:gd name="connsiteY6" fmla="*/ 276999 h 276999"/>
              <a:gd name="connsiteX7" fmla="*/ 1153637 w 2218533"/>
              <a:gd name="connsiteY7" fmla="*/ 276999 h 276999"/>
              <a:gd name="connsiteX8" fmla="*/ 621189 w 2218533"/>
              <a:gd name="connsiteY8" fmla="*/ 276999 h 276999"/>
              <a:gd name="connsiteX9" fmla="*/ 0 w 2218533"/>
              <a:gd name="connsiteY9" fmla="*/ 276999 h 276999"/>
              <a:gd name="connsiteX10" fmla="*/ 0 w 2218533"/>
              <a:gd name="connsiteY10" fmla="*/ 0 h 27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8533" h="276999" fill="none" extrusionOk="0">
                <a:moveTo>
                  <a:pt x="0" y="0"/>
                </a:moveTo>
                <a:cubicBezTo>
                  <a:pt x="196873" y="20621"/>
                  <a:pt x="364381" y="7746"/>
                  <a:pt x="576819" y="0"/>
                </a:cubicBezTo>
                <a:cubicBezTo>
                  <a:pt x="789257" y="-7746"/>
                  <a:pt x="977814" y="-20144"/>
                  <a:pt x="1109267" y="0"/>
                </a:cubicBezTo>
                <a:cubicBezTo>
                  <a:pt x="1240720" y="20144"/>
                  <a:pt x="1525992" y="-1755"/>
                  <a:pt x="1708270" y="0"/>
                </a:cubicBezTo>
                <a:cubicBezTo>
                  <a:pt x="1890548" y="1755"/>
                  <a:pt x="2013523" y="-15762"/>
                  <a:pt x="2218533" y="0"/>
                </a:cubicBezTo>
                <a:cubicBezTo>
                  <a:pt x="2229063" y="75014"/>
                  <a:pt x="2205794" y="196714"/>
                  <a:pt x="2218533" y="276999"/>
                </a:cubicBezTo>
                <a:cubicBezTo>
                  <a:pt x="2069039" y="265909"/>
                  <a:pt x="1894712" y="302137"/>
                  <a:pt x="1641714" y="276999"/>
                </a:cubicBezTo>
                <a:cubicBezTo>
                  <a:pt x="1388716" y="251861"/>
                  <a:pt x="1370113" y="258271"/>
                  <a:pt x="1153637" y="276999"/>
                </a:cubicBezTo>
                <a:cubicBezTo>
                  <a:pt x="937161" y="295727"/>
                  <a:pt x="753397" y="271791"/>
                  <a:pt x="621189" y="276999"/>
                </a:cubicBezTo>
                <a:cubicBezTo>
                  <a:pt x="488981" y="282207"/>
                  <a:pt x="254816" y="289855"/>
                  <a:pt x="0" y="276999"/>
                </a:cubicBezTo>
                <a:cubicBezTo>
                  <a:pt x="7808" y="221065"/>
                  <a:pt x="-13002" y="88180"/>
                  <a:pt x="0" y="0"/>
                </a:cubicBezTo>
                <a:close/>
              </a:path>
              <a:path w="2218533" h="276999" stroke="0" extrusionOk="0">
                <a:moveTo>
                  <a:pt x="0" y="0"/>
                </a:moveTo>
                <a:cubicBezTo>
                  <a:pt x="144879" y="16900"/>
                  <a:pt x="371045" y="331"/>
                  <a:pt x="510263" y="0"/>
                </a:cubicBezTo>
                <a:cubicBezTo>
                  <a:pt x="649481" y="-331"/>
                  <a:pt x="912195" y="-20959"/>
                  <a:pt x="1020525" y="0"/>
                </a:cubicBezTo>
                <a:cubicBezTo>
                  <a:pt x="1128855" y="20959"/>
                  <a:pt x="1422554" y="-19270"/>
                  <a:pt x="1575158" y="0"/>
                </a:cubicBezTo>
                <a:cubicBezTo>
                  <a:pt x="1727762" y="19270"/>
                  <a:pt x="1992969" y="29849"/>
                  <a:pt x="2218533" y="0"/>
                </a:cubicBezTo>
                <a:cubicBezTo>
                  <a:pt x="2224504" y="89339"/>
                  <a:pt x="2211297" y="181035"/>
                  <a:pt x="2218533" y="276999"/>
                </a:cubicBezTo>
                <a:cubicBezTo>
                  <a:pt x="1981635" y="290460"/>
                  <a:pt x="1919909" y="286253"/>
                  <a:pt x="1708270" y="276999"/>
                </a:cubicBezTo>
                <a:cubicBezTo>
                  <a:pt x="1496631" y="267745"/>
                  <a:pt x="1397440" y="257060"/>
                  <a:pt x="1198008" y="276999"/>
                </a:cubicBezTo>
                <a:cubicBezTo>
                  <a:pt x="998576" y="296938"/>
                  <a:pt x="858551" y="287899"/>
                  <a:pt x="599004" y="276999"/>
                </a:cubicBezTo>
                <a:cubicBezTo>
                  <a:pt x="339457" y="266099"/>
                  <a:pt x="274506" y="276349"/>
                  <a:pt x="0" y="276999"/>
                </a:cubicBezTo>
                <a:cubicBezTo>
                  <a:pt x="-3290" y="153022"/>
                  <a:pt x="10434" y="82577"/>
                  <a:pt x="0" y="0"/>
                </a:cubicBezTo>
                <a:close/>
              </a:path>
            </a:pathLst>
          </a:custGeom>
          <a:solidFill>
            <a:srgbClr val="5888C7"/>
          </a:solidFill>
          <a:ln w="28575">
            <a:solidFill>
              <a:srgbClr val="5888C7"/>
            </a:solidFill>
            <a:extLst>
              <a:ext uri="{C807C97D-BFC1-408E-A445-0C87EB9F89A2}">
                <ask:lineSketchStyleProps xmlns:ask="http://schemas.microsoft.com/office/drawing/2018/sketchyshapes" sd="2024717879">
                  <a:prstGeom prst="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1200">
                <a:solidFill>
                  <a:schemeClr val="bg1"/>
                </a:solidFill>
                <a:latin typeface="Museo Sans Rounded 900" panose="02000000000000000000" pitchFamily="50" charset="0"/>
              </a:rPr>
              <a:t>Design Principles (enablers)</a:t>
            </a:r>
          </a:p>
        </p:txBody>
      </p:sp>
      <p:sp>
        <p:nvSpPr>
          <p:cNvPr id="86" name="TextBox 85">
            <a:extLst>
              <a:ext uri="{FF2B5EF4-FFF2-40B4-BE49-F238E27FC236}">
                <a16:creationId xmlns:a16="http://schemas.microsoft.com/office/drawing/2014/main" id="{9E7D65F6-A0C4-A24D-C27A-5921531125B6}"/>
              </a:ext>
            </a:extLst>
          </p:cNvPr>
          <p:cNvSpPr txBox="1"/>
          <p:nvPr/>
        </p:nvSpPr>
        <p:spPr>
          <a:xfrm>
            <a:off x="2004914" y="1189629"/>
            <a:ext cx="2218533" cy="276999"/>
          </a:xfrm>
          <a:custGeom>
            <a:avLst/>
            <a:gdLst>
              <a:gd name="connsiteX0" fmla="*/ 0 w 2218533"/>
              <a:gd name="connsiteY0" fmla="*/ 0 h 276999"/>
              <a:gd name="connsiteX1" fmla="*/ 576819 w 2218533"/>
              <a:gd name="connsiteY1" fmla="*/ 0 h 276999"/>
              <a:gd name="connsiteX2" fmla="*/ 1109267 w 2218533"/>
              <a:gd name="connsiteY2" fmla="*/ 0 h 276999"/>
              <a:gd name="connsiteX3" fmla="*/ 1708270 w 2218533"/>
              <a:gd name="connsiteY3" fmla="*/ 0 h 276999"/>
              <a:gd name="connsiteX4" fmla="*/ 2218533 w 2218533"/>
              <a:gd name="connsiteY4" fmla="*/ 0 h 276999"/>
              <a:gd name="connsiteX5" fmla="*/ 2218533 w 2218533"/>
              <a:gd name="connsiteY5" fmla="*/ 276999 h 276999"/>
              <a:gd name="connsiteX6" fmla="*/ 1641714 w 2218533"/>
              <a:gd name="connsiteY6" fmla="*/ 276999 h 276999"/>
              <a:gd name="connsiteX7" fmla="*/ 1153637 w 2218533"/>
              <a:gd name="connsiteY7" fmla="*/ 276999 h 276999"/>
              <a:gd name="connsiteX8" fmla="*/ 621189 w 2218533"/>
              <a:gd name="connsiteY8" fmla="*/ 276999 h 276999"/>
              <a:gd name="connsiteX9" fmla="*/ 0 w 2218533"/>
              <a:gd name="connsiteY9" fmla="*/ 276999 h 276999"/>
              <a:gd name="connsiteX10" fmla="*/ 0 w 2218533"/>
              <a:gd name="connsiteY10" fmla="*/ 0 h 27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8533" h="276999" fill="none" extrusionOk="0">
                <a:moveTo>
                  <a:pt x="0" y="0"/>
                </a:moveTo>
                <a:cubicBezTo>
                  <a:pt x="196873" y="20621"/>
                  <a:pt x="364381" y="7746"/>
                  <a:pt x="576819" y="0"/>
                </a:cubicBezTo>
                <a:cubicBezTo>
                  <a:pt x="789257" y="-7746"/>
                  <a:pt x="977814" y="-20144"/>
                  <a:pt x="1109267" y="0"/>
                </a:cubicBezTo>
                <a:cubicBezTo>
                  <a:pt x="1240720" y="20144"/>
                  <a:pt x="1525992" y="-1755"/>
                  <a:pt x="1708270" y="0"/>
                </a:cubicBezTo>
                <a:cubicBezTo>
                  <a:pt x="1890548" y="1755"/>
                  <a:pt x="2013523" y="-15762"/>
                  <a:pt x="2218533" y="0"/>
                </a:cubicBezTo>
                <a:cubicBezTo>
                  <a:pt x="2229063" y="75014"/>
                  <a:pt x="2205794" y="196714"/>
                  <a:pt x="2218533" y="276999"/>
                </a:cubicBezTo>
                <a:cubicBezTo>
                  <a:pt x="2069039" y="265909"/>
                  <a:pt x="1894712" y="302137"/>
                  <a:pt x="1641714" y="276999"/>
                </a:cubicBezTo>
                <a:cubicBezTo>
                  <a:pt x="1388716" y="251861"/>
                  <a:pt x="1370113" y="258271"/>
                  <a:pt x="1153637" y="276999"/>
                </a:cubicBezTo>
                <a:cubicBezTo>
                  <a:pt x="937161" y="295727"/>
                  <a:pt x="753397" y="271791"/>
                  <a:pt x="621189" y="276999"/>
                </a:cubicBezTo>
                <a:cubicBezTo>
                  <a:pt x="488981" y="282207"/>
                  <a:pt x="254816" y="289855"/>
                  <a:pt x="0" y="276999"/>
                </a:cubicBezTo>
                <a:cubicBezTo>
                  <a:pt x="7808" y="221065"/>
                  <a:pt x="-13002" y="88180"/>
                  <a:pt x="0" y="0"/>
                </a:cubicBezTo>
                <a:close/>
              </a:path>
              <a:path w="2218533" h="276999" stroke="0" extrusionOk="0">
                <a:moveTo>
                  <a:pt x="0" y="0"/>
                </a:moveTo>
                <a:cubicBezTo>
                  <a:pt x="144879" y="16900"/>
                  <a:pt x="371045" y="331"/>
                  <a:pt x="510263" y="0"/>
                </a:cubicBezTo>
                <a:cubicBezTo>
                  <a:pt x="649481" y="-331"/>
                  <a:pt x="912195" y="-20959"/>
                  <a:pt x="1020525" y="0"/>
                </a:cubicBezTo>
                <a:cubicBezTo>
                  <a:pt x="1128855" y="20959"/>
                  <a:pt x="1422554" y="-19270"/>
                  <a:pt x="1575158" y="0"/>
                </a:cubicBezTo>
                <a:cubicBezTo>
                  <a:pt x="1727762" y="19270"/>
                  <a:pt x="1992969" y="29849"/>
                  <a:pt x="2218533" y="0"/>
                </a:cubicBezTo>
                <a:cubicBezTo>
                  <a:pt x="2224504" y="89339"/>
                  <a:pt x="2211297" y="181035"/>
                  <a:pt x="2218533" y="276999"/>
                </a:cubicBezTo>
                <a:cubicBezTo>
                  <a:pt x="1981635" y="290460"/>
                  <a:pt x="1919909" y="286253"/>
                  <a:pt x="1708270" y="276999"/>
                </a:cubicBezTo>
                <a:cubicBezTo>
                  <a:pt x="1496631" y="267745"/>
                  <a:pt x="1397440" y="257060"/>
                  <a:pt x="1198008" y="276999"/>
                </a:cubicBezTo>
                <a:cubicBezTo>
                  <a:pt x="998576" y="296938"/>
                  <a:pt x="858551" y="287899"/>
                  <a:pt x="599004" y="276999"/>
                </a:cubicBezTo>
                <a:cubicBezTo>
                  <a:pt x="339457" y="266099"/>
                  <a:pt x="274506" y="276349"/>
                  <a:pt x="0" y="276999"/>
                </a:cubicBezTo>
                <a:cubicBezTo>
                  <a:pt x="-3290" y="153022"/>
                  <a:pt x="10434" y="82577"/>
                  <a:pt x="0" y="0"/>
                </a:cubicBezTo>
                <a:close/>
              </a:path>
            </a:pathLst>
          </a:custGeom>
          <a:solidFill>
            <a:srgbClr val="0FBAA7"/>
          </a:solidFill>
          <a:ln w="28575">
            <a:solidFill>
              <a:srgbClr val="0FBAA7"/>
            </a:solidFill>
            <a:extLst>
              <a:ext uri="{C807C97D-BFC1-408E-A445-0C87EB9F89A2}">
                <ask:lineSketchStyleProps xmlns:ask="http://schemas.microsoft.com/office/drawing/2018/sketchyshapes" sd="2024717879">
                  <a:prstGeom prst="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GB" sz="1200">
                <a:solidFill>
                  <a:schemeClr val="bg1"/>
                </a:solidFill>
                <a:latin typeface="Museo Sans Rounded 900" panose="02000000000000000000" pitchFamily="50" charset="0"/>
              </a:rPr>
              <a:t>Drivers</a:t>
            </a:r>
          </a:p>
        </p:txBody>
      </p:sp>
      <p:sp>
        <p:nvSpPr>
          <p:cNvPr id="3" name="TextBox 2">
            <a:extLst>
              <a:ext uri="{FF2B5EF4-FFF2-40B4-BE49-F238E27FC236}">
                <a16:creationId xmlns:a16="http://schemas.microsoft.com/office/drawing/2014/main" id="{7756D245-9CB2-7364-B91A-01628FE331C8}"/>
              </a:ext>
            </a:extLst>
          </p:cNvPr>
          <p:cNvSpPr txBox="1"/>
          <p:nvPr/>
        </p:nvSpPr>
        <p:spPr>
          <a:xfrm>
            <a:off x="254429" y="218975"/>
            <a:ext cx="10472482" cy="769441"/>
          </a:xfrm>
          <a:prstGeom prst="rect">
            <a:avLst/>
          </a:prstGeom>
          <a:noFill/>
        </p:spPr>
        <p:txBody>
          <a:bodyPr wrap="square">
            <a:spAutoFit/>
          </a:bodyPr>
          <a:lstStyle/>
          <a:p>
            <a:r>
              <a:rPr lang="en-GB" sz="4400">
                <a:solidFill>
                  <a:srgbClr val="011E41"/>
                </a:solidFill>
                <a:latin typeface="Museo Sans Rounded 900" panose="02000000000000000000" pitchFamily="50" charset="0"/>
              </a:rPr>
              <a:t>Neighbourhoods</a:t>
            </a:r>
          </a:p>
        </p:txBody>
      </p:sp>
    </p:spTree>
    <p:extLst>
      <p:ext uri="{BB962C8B-B14F-4D97-AF65-F5344CB8AC3E}">
        <p14:creationId xmlns:p14="http://schemas.microsoft.com/office/powerpoint/2010/main" val="2572745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DE04BB-ED76-6380-61BB-2DD9B07AE51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98813" y="2027568"/>
            <a:ext cx="2943108" cy="1550939"/>
          </a:xfrm>
          <a:prstGeom prst="rect">
            <a:avLst/>
          </a:prstGeom>
        </p:spPr>
      </p:pic>
      <p:sp>
        <p:nvSpPr>
          <p:cNvPr id="7" name="Rectangle 6">
            <a:extLst>
              <a:ext uri="{FF2B5EF4-FFF2-40B4-BE49-F238E27FC236}">
                <a16:creationId xmlns:a16="http://schemas.microsoft.com/office/drawing/2014/main" id="{108A9852-7645-8FAA-08F4-6F50CE9500C8}"/>
              </a:ext>
            </a:extLst>
          </p:cNvPr>
          <p:cNvSpPr/>
          <p:nvPr/>
        </p:nvSpPr>
        <p:spPr>
          <a:xfrm>
            <a:off x="534151" y="1120872"/>
            <a:ext cx="4047648" cy="4678808"/>
          </a:xfrm>
          <a:custGeom>
            <a:avLst/>
            <a:gdLst>
              <a:gd name="connsiteX0" fmla="*/ 0 w 4047648"/>
              <a:gd name="connsiteY0" fmla="*/ 0 h 4678808"/>
              <a:gd name="connsiteX1" fmla="*/ 4047648 w 4047648"/>
              <a:gd name="connsiteY1" fmla="*/ 0 h 4678808"/>
              <a:gd name="connsiteX2" fmla="*/ 4047648 w 4047648"/>
              <a:gd name="connsiteY2" fmla="*/ 4678808 h 4678808"/>
              <a:gd name="connsiteX3" fmla="*/ 0 w 4047648"/>
              <a:gd name="connsiteY3" fmla="*/ 4678808 h 4678808"/>
              <a:gd name="connsiteX4" fmla="*/ 0 w 4047648"/>
              <a:gd name="connsiteY4" fmla="*/ 0 h 467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7648" h="4678808" extrusionOk="0">
                <a:moveTo>
                  <a:pt x="0" y="0"/>
                </a:moveTo>
                <a:cubicBezTo>
                  <a:pt x="686538" y="-5264"/>
                  <a:pt x="2579950" y="84467"/>
                  <a:pt x="4047648" y="0"/>
                </a:cubicBezTo>
                <a:cubicBezTo>
                  <a:pt x="3919475" y="2326052"/>
                  <a:pt x="4176798" y="2759772"/>
                  <a:pt x="4047648" y="4678808"/>
                </a:cubicBezTo>
                <a:cubicBezTo>
                  <a:pt x="3034566" y="4785128"/>
                  <a:pt x="925177" y="4671159"/>
                  <a:pt x="0" y="4678808"/>
                </a:cubicBezTo>
                <a:cubicBezTo>
                  <a:pt x="160128" y="2986505"/>
                  <a:pt x="25049" y="488562"/>
                  <a:pt x="0" y="0"/>
                </a:cubicBezTo>
                <a:close/>
              </a:path>
            </a:pathLst>
          </a:custGeom>
          <a:noFill/>
          <a:ln w="38100">
            <a:solidFill>
              <a:srgbClr val="DE596C"/>
            </a:solidFill>
            <a:extLst>
              <a:ext uri="{C807C97D-BFC1-408E-A445-0C87EB9F89A2}">
                <ask:lineSketchStyleProps xmlns:ask="http://schemas.microsoft.com/office/drawing/2018/sketchyshapes" sd="2650216993">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7235E71E-5C19-9DA0-0F00-0EF7818C4475}"/>
              </a:ext>
            </a:extLst>
          </p:cNvPr>
          <p:cNvSpPr txBox="1"/>
          <p:nvPr/>
        </p:nvSpPr>
        <p:spPr>
          <a:xfrm>
            <a:off x="1333515" y="1225777"/>
            <a:ext cx="2608406" cy="646331"/>
          </a:xfrm>
          <a:prstGeom prst="rect">
            <a:avLst/>
          </a:prstGeom>
          <a:noFill/>
        </p:spPr>
        <p:txBody>
          <a:bodyPr wrap="none" rtlCol="0">
            <a:spAutoFit/>
          </a:bodyPr>
          <a:lstStyle/>
          <a:p>
            <a:pPr algn="ctr"/>
            <a:r>
              <a:rPr lang="en-GB" b="1">
                <a:solidFill>
                  <a:srgbClr val="011E41"/>
                </a:solidFill>
                <a:latin typeface="Arial" panose="020B0604020202020204" pitchFamily="34" charset="0"/>
                <a:cs typeface="Arial" panose="020B0604020202020204" pitchFamily="34" charset="0"/>
              </a:rPr>
              <a:t>The right spatial level </a:t>
            </a:r>
            <a:br>
              <a:rPr lang="en-GB" b="1">
                <a:solidFill>
                  <a:srgbClr val="011E41"/>
                </a:solidFill>
                <a:latin typeface="Arial" panose="020B0604020202020204" pitchFamily="34" charset="0"/>
                <a:cs typeface="Arial" panose="020B0604020202020204" pitchFamily="34" charset="0"/>
              </a:rPr>
            </a:br>
            <a:r>
              <a:rPr lang="en-GB" b="1">
                <a:solidFill>
                  <a:srgbClr val="011E41"/>
                </a:solidFill>
                <a:latin typeface="Arial" panose="020B0604020202020204" pitchFamily="34" charset="0"/>
                <a:cs typeface="Arial" panose="020B0604020202020204" pitchFamily="34" charset="0"/>
              </a:rPr>
              <a:t>for effective delivery</a:t>
            </a:r>
          </a:p>
        </p:txBody>
      </p:sp>
      <p:sp>
        <p:nvSpPr>
          <p:cNvPr id="9" name="TextBox 8">
            <a:extLst>
              <a:ext uri="{FF2B5EF4-FFF2-40B4-BE49-F238E27FC236}">
                <a16:creationId xmlns:a16="http://schemas.microsoft.com/office/drawing/2014/main" id="{0D219B16-07FB-89F8-95DB-5880D1055B40}"/>
              </a:ext>
            </a:extLst>
          </p:cNvPr>
          <p:cNvSpPr txBox="1"/>
          <p:nvPr/>
        </p:nvSpPr>
        <p:spPr>
          <a:xfrm>
            <a:off x="1416872" y="3672576"/>
            <a:ext cx="2608406" cy="1200329"/>
          </a:xfrm>
          <a:prstGeom prst="rect">
            <a:avLst/>
          </a:prstGeom>
          <a:noFill/>
        </p:spPr>
        <p:txBody>
          <a:bodyPr wrap="none" rtlCol="0">
            <a:spAutoFit/>
          </a:bodyPr>
          <a:lstStyle/>
          <a:p>
            <a:r>
              <a:rPr lang="en-GB" b="1">
                <a:solidFill>
                  <a:srgbClr val="011E41"/>
                </a:solidFill>
                <a:latin typeface="Arial" panose="020B0604020202020204" pitchFamily="34" charset="0"/>
                <a:cs typeface="Arial" panose="020B0604020202020204" pitchFamily="34" charset="0"/>
              </a:rPr>
              <a:t> 1  x  Somerset</a:t>
            </a:r>
          </a:p>
          <a:p>
            <a:r>
              <a:rPr lang="en-GB" b="1">
                <a:solidFill>
                  <a:srgbClr val="011E41"/>
                </a:solidFill>
                <a:latin typeface="Arial" panose="020B0604020202020204" pitchFamily="34" charset="0"/>
                <a:cs typeface="Arial" panose="020B0604020202020204" pitchFamily="34" charset="0"/>
              </a:rPr>
              <a:t> 4  x  Areas</a:t>
            </a:r>
          </a:p>
          <a:p>
            <a:r>
              <a:rPr lang="en-GB" b="1">
                <a:solidFill>
                  <a:srgbClr val="011E41"/>
                </a:solidFill>
                <a:latin typeface="Arial" panose="020B0604020202020204" pitchFamily="34" charset="0"/>
                <a:cs typeface="Arial" panose="020B0604020202020204" pitchFamily="34" charset="0"/>
              </a:rPr>
              <a:t> 6  x  Localities</a:t>
            </a:r>
          </a:p>
          <a:p>
            <a:r>
              <a:rPr lang="en-GB" b="1">
                <a:solidFill>
                  <a:srgbClr val="011E41"/>
                </a:solidFill>
                <a:latin typeface="Arial" panose="020B0604020202020204" pitchFamily="34" charset="0"/>
                <a:cs typeface="Arial" panose="020B0604020202020204" pitchFamily="34" charset="0"/>
              </a:rPr>
              <a:t>12 x  Neighbourhoods</a:t>
            </a:r>
          </a:p>
        </p:txBody>
      </p:sp>
      <p:sp>
        <p:nvSpPr>
          <p:cNvPr id="14" name="TextBox 13">
            <a:extLst>
              <a:ext uri="{FF2B5EF4-FFF2-40B4-BE49-F238E27FC236}">
                <a16:creationId xmlns:a16="http://schemas.microsoft.com/office/drawing/2014/main" id="{8ADCD523-03F4-E8A0-E3EE-BF7AD4BA4A09}"/>
              </a:ext>
            </a:extLst>
          </p:cNvPr>
          <p:cNvSpPr txBox="1"/>
          <p:nvPr/>
        </p:nvSpPr>
        <p:spPr>
          <a:xfrm>
            <a:off x="705271" y="4966974"/>
            <a:ext cx="3864897" cy="738664"/>
          </a:xfrm>
          <a:prstGeom prst="rect">
            <a:avLst/>
          </a:prstGeom>
          <a:noFill/>
        </p:spPr>
        <p:txBody>
          <a:bodyPr wrap="square" rtlCol="0">
            <a:spAutoFit/>
          </a:bodyPr>
          <a:lstStyle/>
          <a:p>
            <a:r>
              <a:rPr lang="en-GB" sz="1400">
                <a:solidFill>
                  <a:srgbClr val="011E41"/>
                </a:solidFill>
                <a:latin typeface="Arial" panose="020B0604020202020204" pitchFamily="34" charset="0"/>
                <a:cs typeface="Arial" panose="020B0604020202020204" pitchFamily="34" charset="0"/>
              </a:rPr>
              <a:t>Note that neighbourhoods and localities are for operational delivery, whilst local community networks are for engagement and governance</a:t>
            </a:r>
          </a:p>
        </p:txBody>
      </p:sp>
      <p:sp>
        <p:nvSpPr>
          <p:cNvPr id="15" name="Rectangle 14">
            <a:extLst>
              <a:ext uri="{FF2B5EF4-FFF2-40B4-BE49-F238E27FC236}">
                <a16:creationId xmlns:a16="http://schemas.microsoft.com/office/drawing/2014/main" id="{A9800518-84EA-D917-C933-0DF753A903DA}"/>
              </a:ext>
            </a:extLst>
          </p:cNvPr>
          <p:cNvSpPr/>
          <p:nvPr/>
        </p:nvSpPr>
        <p:spPr>
          <a:xfrm>
            <a:off x="5130437" y="1120872"/>
            <a:ext cx="6453052" cy="4678808"/>
          </a:xfrm>
          <a:custGeom>
            <a:avLst/>
            <a:gdLst>
              <a:gd name="connsiteX0" fmla="*/ 0 w 6453052"/>
              <a:gd name="connsiteY0" fmla="*/ 0 h 4678808"/>
              <a:gd name="connsiteX1" fmla="*/ 6453052 w 6453052"/>
              <a:gd name="connsiteY1" fmla="*/ 0 h 4678808"/>
              <a:gd name="connsiteX2" fmla="*/ 6453052 w 6453052"/>
              <a:gd name="connsiteY2" fmla="*/ 4678808 h 4678808"/>
              <a:gd name="connsiteX3" fmla="*/ 0 w 6453052"/>
              <a:gd name="connsiteY3" fmla="*/ 4678808 h 4678808"/>
              <a:gd name="connsiteX4" fmla="*/ 0 w 6453052"/>
              <a:gd name="connsiteY4" fmla="*/ 0 h 467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3052" h="4678808" extrusionOk="0">
                <a:moveTo>
                  <a:pt x="0" y="0"/>
                </a:moveTo>
                <a:cubicBezTo>
                  <a:pt x="830632" y="-5264"/>
                  <a:pt x="3651775" y="84467"/>
                  <a:pt x="6453052" y="0"/>
                </a:cubicBezTo>
                <a:cubicBezTo>
                  <a:pt x="6324879" y="2326052"/>
                  <a:pt x="6582202" y="2759772"/>
                  <a:pt x="6453052" y="4678808"/>
                </a:cubicBezTo>
                <a:cubicBezTo>
                  <a:pt x="4190895" y="4785128"/>
                  <a:pt x="2726462" y="4671159"/>
                  <a:pt x="0" y="4678808"/>
                </a:cubicBezTo>
                <a:cubicBezTo>
                  <a:pt x="160128" y="2986505"/>
                  <a:pt x="25049" y="488562"/>
                  <a:pt x="0" y="0"/>
                </a:cubicBezTo>
                <a:close/>
              </a:path>
            </a:pathLst>
          </a:custGeom>
          <a:noFill/>
          <a:ln w="38100">
            <a:solidFill>
              <a:srgbClr val="5788CF"/>
            </a:solidFill>
            <a:extLst>
              <a:ext uri="{C807C97D-BFC1-408E-A445-0C87EB9F89A2}">
                <ask:lineSketchStyleProps xmlns:ask="http://schemas.microsoft.com/office/drawing/2018/sketchyshapes" sd="2650216993">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F2159939-6F60-285E-C2B1-F28C81660F56}"/>
              </a:ext>
            </a:extLst>
          </p:cNvPr>
          <p:cNvSpPr/>
          <p:nvPr/>
        </p:nvSpPr>
        <p:spPr>
          <a:xfrm>
            <a:off x="5836571" y="1299353"/>
            <a:ext cx="1671308" cy="1162553"/>
          </a:xfrm>
          <a:custGeom>
            <a:avLst/>
            <a:gdLst>
              <a:gd name="connsiteX0" fmla="*/ 0 w 1671308"/>
              <a:gd name="connsiteY0" fmla="*/ 581277 h 1162553"/>
              <a:gd name="connsiteX1" fmla="*/ 835654 w 1671308"/>
              <a:gd name="connsiteY1" fmla="*/ 0 h 1162553"/>
              <a:gd name="connsiteX2" fmla="*/ 1671308 w 1671308"/>
              <a:gd name="connsiteY2" fmla="*/ 581277 h 1162553"/>
              <a:gd name="connsiteX3" fmla="*/ 835654 w 1671308"/>
              <a:gd name="connsiteY3" fmla="*/ 1162554 h 1162553"/>
              <a:gd name="connsiteX4" fmla="*/ 0 w 1671308"/>
              <a:gd name="connsiteY4" fmla="*/ 581277 h 116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1308" h="1162553" fill="none" extrusionOk="0">
                <a:moveTo>
                  <a:pt x="0" y="581277"/>
                </a:moveTo>
                <a:cubicBezTo>
                  <a:pt x="69113" y="301170"/>
                  <a:pt x="339220" y="-75281"/>
                  <a:pt x="835654" y="0"/>
                </a:cubicBezTo>
                <a:cubicBezTo>
                  <a:pt x="1297549" y="-4463"/>
                  <a:pt x="1662066" y="211177"/>
                  <a:pt x="1671308" y="581277"/>
                </a:cubicBezTo>
                <a:cubicBezTo>
                  <a:pt x="1690318" y="884404"/>
                  <a:pt x="1271473" y="1214256"/>
                  <a:pt x="835654" y="1162554"/>
                </a:cubicBezTo>
                <a:cubicBezTo>
                  <a:pt x="344393" y="1169384"/>
                  <a:pt x="3758" y="840657"/>
                  <a:pt x="0" y="581277"/>
                </a:cubicBezTo>
                <a:close/>
              </a:path>
              <a:path w="1671308" h="1162553" stroke="0" extrusionOk="0">
                <a:moveTo>
                  <a:pt x="0" y="581277"/>
                </a:moveTo>
                <a:cubicBezTo>
                  <a:pt x="-18858" y="256749"/>
                  <a:pt x="296535" y="-8213"/>
                  <a:pt x="835654" y="0"/>
                </a:cubicBezTo>
                <a:cubicBezTo>
                  <a:pt x="1289221" y="20669"/>
                  <a:pt x="1648985" y="241278"/>
                  <a:pt x="1671308" y="581277"/>
                </a:cubicBezTo>
                <a:cubicBezTo>
                  <a:pt x="1682706" y="894173"/>
                  <a:pt x="1320021" y="1160593"/>
                  <a:pt x="835654" y="1162554"/>
                </a:cubicBezTo>
                <a:cubicBezTo>
                  <a:pt x="373201" y="1156775"/>
                  <a:pt x="-17484" y="945448"/>
                  <a:pt x="0" y="581277"/>
                </a:cubicBezTo>
                <a:close/>
              </a:path>
            </a:pathLst>
          </a:custGeom>
          <a:solidFill>
            <a:srgbClr val="1BBAA7">
              <a:alpha val="18039"/>
            </a:srgbClr>
          </a:solidFill>
          <a:ln w="38100">
            <a:solidFill>
              <a:srgbClr val="1BBAA7"/>
            </a:solidFill>
            <a:extLst>
              <a:ext uri="{C807C97D-BFC1-408E-A445-0C87EB9F89A2}">
                <ask:lineSketchStyleProps xmlns:ask="http://schemas.microsoft.com/office/drawing/2018/sketchyshapes" sd="2112297733">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solidFill>
                  <a:srgbClr val="011E41"/>
                </a:solidFill>
              </a:rPr>
              <a:t>Area &amp; Locality</a:t>
            </a:r>
          </a:p>
        </p:txBody>
      </p:sp>
      <p:sp>
        <p:nvSpPr>
          <p:cNvPr id="17" name="Oval 16">
            <a:extLst>
              <a:ext uri="{FF2B5EF4-FFF2-40B4-BE49-F238E27FC236}">
                <a16:creationId xmlns:a16="http://schemas.microsoft.com/office/drawing/2014/main" id="{2039BB74-7873-8821-7DF0-05B501C88461}"/>
              </a:ext>
            </a:extLst>
          </p:cNvPr>
          <p:cNvSpPr/>
          <p:nvPr/>
        </p:nvSpPr>
        <p:spPr>
          <a:xfrm>
            <a:off x="5854828" y="2861236"/>
            <a:ext cx="1671308" cy="1162553"/>
          </a:xfrm>
          <a:custGeom>
            <a:avLst/>
            <a:gdLst>
              <a:gd name="connsiteX0" fmla="*/ 0 w 1671308"/>
              <a:gd name="connsiteY0" fmla="*/ 581277 h 1162553"/>
              <a:gd name="connsiteX1" fmla="*/ 835654 w 1671308"/>
              <a:gd name="connsiteY1" fmla="*/ 0 h 1162553"/>
              <a:gd name="connsiteX2" fmla="*/ 1671308 w 1671308"/>
              <a:gd name="connsiteY2" fmla="*/ 581277 h 1162553"/>
              <a:gd name="connsiteX3" fmla="*/ 835654 w 1671308"/>
              <a:gd name="connsiteY3" fmla="*/ 1162554 h 1162553"/>
              <a:gd name="connsiteX4" fmla="*/ 0 w 1671308"/>
              <a:gd name="connsiteY4" fmla="*/ 581277 h 116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1308" h="1162553" fill="none" extrusionOk="0">
                <a:moveTo>
                  <a:pt x="0" y="581277"/>
                </a:moveTo>
                <a:cubicBezTo>
                  <a:pt x="69113" y="301170"/>
                  <a:pt x="339220" y="-75281"/>
                  <a:pt x="835654" y="0"/>
                </a:cubicBezTo>
                <a:cubicBezTo>
                  <a:pt x="1297549" y="-4463"/>
                  <a:pt x="1662066" y="211177"/>
                  <a:pt x="1671308" y="581277"/>
                </a:cubicBezTo>
                <a:cubicBezTo>
                  <a:pt x="1690318" y="884404"/>
                  <a:pt x="1271473" y="1214256"/>
                  <a:pt x="835654" y="1162554"/>
                </a:cubicBezTo>
                <a:cubicBezTo>
                  <a:pt x="344393" y="1169384"/>
                  <a:pt x="3758" y="840657"/>
                  <a:pt x="0" y="581277"/>
                </a:cubicBezTo>
                <a:close/>
              </a:path>
              <a:path w="1671308" h="1162553" stroke="0" extrusionOk="0">
                <a:moveTo>
                  <a:pt x="0" y="581277"/>
                </a:moveTo>
                <a:cubicBezTo>
                  <a:pt x="-18858" y="256749"/>
                  <a:pt x="296535" y="-8213"/>
                  <a:pt x="835654" y="0"/>
                </a:cubicBezTo>
                <a:cubicBezTo>
                  <a:pt x="1289221" y="20669"/>
                  <a:pt x="1648985" y="241278"/>
                  <a:pt x="1671308" y="581277"/>
                </a:cubicBezTo>
                <a:cubicBezTo>
                  <a:pt x="1682706" y="894173"/>
                  <a:pt x="1320021" y="1160593"/>
                  <a:pt x="835654" y="1162554"/>
                </a:cubicBezTo>
                <a:cubicBezTo>
                  <a:pt x="373201" y="1156775"/>
                  <a:pt x="-17484" y="945448"/>
                  <a:pt x="0" y="581277"/>
                </a:cubicBezTo>
                <a:close/>
              </a:path>
            </a:pathLst>
          </a:custGeom>
          <a:solidFill>
            <a:srgbClr val="DE596C">
              <a:alpha val="18039"/>
            </a:srgbClr>
          </a:solidFill>
          <a:ln w="38100">
            <a:solidFill>
              <a:srgbClr val="DE596C"/>
            </a:solidFill>
            <a:extLst>
              <a:ext uri="{C807C97D-BFC1-408E-A445-0C87EB9F89A2}">
                <ask:lineSketchStyleProps xmlns:ask="http://schemas.microsoft.com/office/drawing/2018/sketchyshapes" sd="2112297733">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algn="ctr"/>
            <a:r>
              <a:rPr lang="en-GB" sz="1200" b="1">
                <a:solidFill>
                  <a:srgbClr val="011E41"/>
                </a:solidFill>
              </a:rPr>
              <a:t>Neighbourhood FY24/25</a:t>
            </a:r>
          </a:p>
        </p:txBody>
      </p:sp>
      <p:sp>
        <p:nvSpPr>
          <p:cNvPr id="18" name="Oval 17">
            <a:extLst>
              <a:ext uri="{FF2B5EF4-FFF2-40B4-BE49-F238E27FC236}">
                <a16:creationId xmlns:a16="http://schemas.microsoft.com/office/drawing/2014/main" id="{027042A3-D561-503C-7DDD-4C8005646E6D}"/>
              </a:ext>
            </a:extLst>
          </p:cNvPr>
          <p:cNvSpPr/>
          <p:nvPr/>
        </p:nvSpPr>
        <p:spPr>
          <a:xfrm>
            <a:off x="5889298" y="4423119"/>
            <a:ext cx="1671308" cy="1162553"/>
          </a:xfrm>
          <a:custGeom>
            <a:avLst/>
            <a:gdLst>
              <a:gd name="connsiteX0" fmla="*/ 0 w 1671308"/>
              <a:gd name="connsiteY0" fmla="*/ 581277 h 1162553"/>
              <a:gd name="connsiteX1" fmla="*/ 835654 w 1671308"/>
              <a:gd name="connsiteY1" fmla="*/ 0 h 1162553"/>
              <a:gd name="connsiteX2" fmla="*/ 1671308 w 1671308"/>
              <a:gd name="connsiteY2" fmla="*/ 581277 h 1162553"/>
              <a:gd name="connsiteX3" fmla="*/ 835654 w 1671308"/>
              <a:gd name="connsiteY3" fmla="*/ 1162554 h 1162553"/>
              <a:gd name="connsiteX4" fmla="*/ 0 w 1671308"/>
              <a:gd name="connsiteY4" fmla="*/ 581277 h 116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1308" h="1162553" fill="none" extrusionOk="0">
                <a:moveTo>
                  <a:pt x="0" y="581277"/>
                </a:moveTo>
                <a:cubicBezTo>
                  <a:pt x="69113" y="301170"/>
                  <a:pt x="339220" y="-75281"/>
                  <a:pt x="835654" y="0"/>
                </a:cubicBezTo>
                <a:cubicBezTo>
                  <a:pt x="1297549" y="-4463"/>
                  <a:pt x="1662066" y="211177"/>
                  <a:pt x="1671308" y="581277"/>
                </a:cubicBezTo>
                <a:cubicBezTo>
                  <a:pt x="1690318" y="884404"/>
                  <a:pt x="1271473" y="1214256"/>
                  <a:pt x="835654" y="1162554"/>
                </a:cubicBezTo>
                <a:cubicBezTo>
                  <a:pt x="344393" y="1169384"/>
                  <a:pt x="3758" y="840657"/>
                  <a:pt x="0" y="581277"/>
                </a:cubicBezTo>
                <a:close/>
              </a:path>
              <a:path w="1671308" h="1162553" stroke="0" extrusionOk="0">
                <a:moveTo>
                  <a:pt x="0" y="581277"/>
                </a:moveTo>
                <a:cubicBezTo>
                  <a:pt x="-18858" y="256749"/>
                  <a:pt x="296535" y="-8213"/>
                  <a:pt x="835654" y="0"/>
                </a:cubicBezTo>
                <a:cubicBezTo>
                  <a:pt x="1289221" y="20669"/>
                  <a:pt x="1648985" y="241278"/>
                  <a:pt x="1671308" y="581277"/>
                </a:cubicBezTo>
                <a:cubicBezTo>
                  <a:pt x="1682706" y="894173"/>
                  <a:pt x="1320021" y="1160593"/>
                  <a:pt x="835654" y="1162554"/>
                </a:cubicBezTo>
                <a:cubicBezTo>
                  <a:pt x="373201" y="1156775"/>
                  <a:pt x="-17484" y="945448"/>
                  <a:pt x="0" y="581277"/>
                </a:cubicBezTo>
                <a:close/>
              </a:path>
            </a:pathLst>
          </a:custGeom>
          <a:solidFill>
            <a:srgbClr val="5788CF">
              <a:alpha val="12941"/>
            </a:srgbClr>
          </a:solidFill>
          <a:ln w="38100">
            <a:solidFill>
              <a:srgbClr val="5788CF"/>
            </a:solidFill>
            <a:extLst>
              <a:ext uri="{C807C97D-BFC1-408E-A445-0C87EB9F89A2}">
                <ask:lineSketchStyleProps xmlns:ask="http://schemas.microsoft.com/office/drawing/2018/sketchyshapes" sd="2112297733">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200" b="1">
                <a:solidFill>
                  <a:srgbClr val="011E41"/>
                </a:solidFill>
              </a:rPr>
              <a:t>Neighbourhood FUTURE ??</a:t>
            </a:r>
          </a:p>
        </p:txBody>
      </p:sp>
      <p:sp>
        <p:nvSpPr>
          <p:cNvPr id="19" name="TextBox 18">
            <a:extLst>
              <a:ext uri="{FF2B5EF4-FFF2-40B4-BE49-F238E27FC236}">
                <a16:creationId xmlns:a16="http://schemas.microsoft.com/office/drawing/2014/main" id="{BCCFFF7D-C584-B925-35B6-48ABDA4D21F6}"/>
              </a:ext>
            </a:extLst>
          </p:cNvPr>
          <p:cNvSpPr txBox="1"/>
          <p:nvPr/>
        </p:nvSpPr>
        <p:spPr>
          <a:xfrm>
            <a:off x="7800455" y="1281696"/>
            <a:ext cx="3490458" cy="138499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1400">
                <a:solidFill>
                  <a:srgbClr val="011E41"/>
                </a:solidFill>
                <a:latin typeface="Arial" panose="020B0604020202020204" pitchFamily="34" charset="0"/>
                <a:cs typeface="Arial" panose="020B0604020202020204" pitchFamily="34" charset="0"/>
              </a:rPr>
              <a:t>Social work and FIS locality teams</a:t>
            </a:r>
          </a:p>
          <a:p>
            <a:pPr marL="285750" indent="-285750">
              <a:buFont typeface="Arial" panose="020B0604020202020204" pitchFamily="34" charset="0"/>
              <a:buChar char="•"/>
            </a:pPr>
            <a:r>
              <a:rPr lang="en-GB" sz="1400">
                <a:solidFill>
                  <a:srgbClr val="011E41"/>
                </a:solidFill>
                <a:latin typeface="Arial" panose="020B0604020202020204" pitchFamily="34" charset="0"/>
                <a:cs typeface="Arial" panose="020B0604020202020204" pitchFamily="34" charset="0"/>
              </a:rPr>
              <a:t>Relationship managers</a:t>
            </a:r>
          </a:p>
          <a:p>
            <a:pPr marL="285750" indent="-285750">
              <a:buFont typeface="Arial" panose="020B0604020202020204" pitchFamily="34" charset="0"/>
              <a:buChar char="•"/>
            </a:pPr>
            <a:r>
              <a:rPr lang="en-GB" sz="1400">
                <a:solidFill>
                  <a:srgbClr val="011E41"/>
                </a:solidFill>
                <a:latin typeface="Arial"/>
                <a:cs typeface="Arial"/>
              </a:rPr>
              <a:t>Inclusion partnership managers</a:t>
            </a:r>
            <a:endParaRPr lang="en-GB" sz="1400">
              <a:solidFill>
                <a:srgbClr val="011E4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a:solidFill>
                  <a:srgbClr val="011E41"/>
                </a:solidFill>
                <a:latin typeface="Arial" panose="020B0604020202020204" pitchFamily="34" charset="0"/>
                <a:cs typeface="Arial" panose="020B0604020202020204" pitchFamily="34" charset="0"/>
              </a:rPr>
              <a:t>Family safeguarding</a:t>
            </a:r>
          </a:p>
          <a:p>
            <a:pPr marL="285750" indent="-285750">
              <a:buFont typeface="Arial" panose="020B0604020202020204" pitchFamily="34" charset="0"/>
              <a:buChar char="•"/>
            </a:pPr>
            <a:r>
              <a:rPr lang="en-GB" sz="1400">
                <a:solidFill>
                  <a:srgbClr val="011E41"/>
                </a:solidFill>
                <a:latin typeface="Arial" panose="020B0604020202020204" pitchFamily="34" charset="0"/>
                <a:cs typeface="Arial" panose="020B0604020202020204" pitchFamily="34" charset="0"/>
              </a:rPr>
              <a:t>Children with disabilities early support</a:t>
            </a:r>
          </a:p>
          <a:p>
            <a:pPr marL="285750" indent="-285750">
              <a:buFont typeface="Arial" panose="020B0604020202020204" pitchFamily="34" charset="0"/>
              <a:buChar char="•"/>
            </a:pPr>
            <a:r>
              <a:rPr lang="en-GB" sz="1400">
                <a:solidFill>
                  <a:srgbClr val="011E41"/>
                </a:solidFill>
                <a:latin typeface="Arial" panose="020B0604020202020204" pitchFamily="34" charset="0"/>
                <a:cs typeface="Arial" panose="020B0604020202020204" pitchFamily="34" charset="0"/>
              </a:rPr>
              <a:t>Youth justice</a:t>
            </a:r>
          </a:p>
        </p:txBody>
      </p:sp>
      <p:sp>
        <p:nvSpPr>
          <p:cNvPr id="22" name="TextBox 21">
            <a:extLst>
              <a:ext uri="{FF2B5EF4-FFF2-40B4-BE49-F238E27FC236}">
                <a16:creationId xmlns:a16="http://schemas.microsoft.com/office/drawing/2014/main" id="{5846DF19-8F0F-1C9B-523C-243F54585F04}"/>
              </a:ext>
            </a:extLst>
          </p:cNvPr>
          <p:cNvSpPr txBox="1"/>
          <p:nvPr/>
        </p:nvSpPr>
        <p:spPr>
          <a:xfrm>
            <a:off x="7800455" y="2796962"/>
            <a:ext cx="3490458" cy="1169551"/>
          </a:xfrm>
          <a:prstGeom prst="rect">
            <a:avLst/>
          </a:prstGeom>
          <a:noFill/>
        </p:spPr>
        <p:txBody>
          <a:bodyPr wrap="square" rtlCol="0">
            <a:spAutoFit/>
          </a:bodyPr>
          <a:lstStyle/>
          <a:p>
            <a:pPr marL="285750" indent="-285750">
              <a:buFont typeface="Arial" panose="020B0604020202020204" pitchFamily="34" charset="0"/>
              <a:buChar char="•"/>
            </a:pPr>
            <a:r>
              <a:rPr lang="en-GB" sz="1400">
                <a:solidFill>
                  <a:srgbClr val="011E41"/>
                </a:solidFill>
                <a:latin typeface="Arial" panose="020B0604020202020204" pitchFamily="34" charset="0"/>
                <a:cs typeface="Arial" panose="020B0604020202020204" pitchFamily="34" charset="0"/>
              </a:rPr>
              <a:t>Connect Somerset Champion</a:t>
            </a:r>
          </a:p>
          <a:p>
            <a:pPr marL="285750" indent="-285750">
              <a:buFont typeface="Arial" panose="020B0604020202020204" pitchFamily="34" charset="0"/>
              <a:buChar char="•"/>
            </a:pPr>
            <a:r>
              <a:rPr lang="en-GB" sz="1400">
                <a:solidFill>
                  <a:srgbClr val="011E41"/>
                </a:solidFill>
                <a:latin typeface="Arial" panose="020B0604020202020204" pitchFamily="34" charset="0"/>
                <a:cs typeface="Arial" panose="020B0604020202020204" pitchFamily="34" charset="0"/>
              </a:rPr>
              <a:t>FIS team leader and team</a:t>
            </a:r>
          </a:p>
          <a:p>
            <a:pPr marL="285750" indent="-285750">
              <a:buFont typeface="Arial" panose="020B0604020202020204" pitchFamily="34" charset="0"/>
              <a:buChar char="•"/>
            </a:pPr>
            <a:r>
              <a:rPr lang="en-GB" sz="1400">
                <a:solidFill>
                  <a:srgbClr val="011E41"/>
                </a:solidFill>
                <a:latin typeface="Arial" panose="020B0604020202020204" pitchFamily="34" charset="0"/>
                <a:cs typeface="Arial" panose="020B0604020202020204" pitchFamily="34" charset="0"/>
              </a:rPr>
              <a:t>Education support teams</a:t>
            </a:r>
          </a:p>
          <a:p>
            <a:pPr marL="285750" indent="-285750">
              <a:buFont typeface="Arial" panose="020B0604020202020204" pitchFamily="34" charset="0"/>
              <a:buChar char="•"/>
            </a:pPr>
            <a:r>
              <a:rPr lang="en-GB" sz="1400">
                <a:solidFill>
                  <a:srgbClr val="011E41"/>
                </a:solidFill>
                <a:latin typeface="Arial" panose="020B0604020202020204" pitchFamily="34" charset="0"/>
                <a:cs typeface="Arial" panose="020B0604020202020204" pitchFamily="34" charset="0"/>
              </a:rPr>
              <a:t>CCS village and community agents</a:t>
            </a:r>
          </a:p>
          <a:p>
            <a:pPr marL="285750" indent="-285750">
              <a:buFont typeface="Arial" panose="020B0604020202020204" pitchFamily="34" charset="0"/>
              <a:buChar char="•"/>
            </a:pPr>
            <a:r>
              <a:rPr lang="en-GB" sz="1400">
                <a:solidFill>
                  <a:srgbClr val="011E41"/>
                </a:solidFill>
                <a:latin typeface="Arial" panose="020B0604020202020204" pitchFamily="34" charset="0"/>
                <a:cs typeface="Arial" panose="020B0604020202020204" pitchFamily="34" charset="0"/>
              </a:rPr>
              <a:t>Parent and Family Support Advisers</a:t>
            </a:r>
          </a:p>
        </p:txBody>
      </p:sp>
      <p:sp>
        <p:nvSpPr>
          <p:cNvPr id="23" name="TextBox 22">
            <a:extLst>
              <a:ext uri="{FF2B5EF4-FFF2-40B4-BE49-F238E27FC236}">
                <a16:creationId xmlns:a16="http://schemas.microsoft.com/office/drawing/2014/main" id="{2E12C5B8-1EAE-2ADA-872B-0DC7C72932FF}"/>
              </a:ext>
            </a:extLst>
          </p:cNvPr>
          <p:cNvSpPr txBox="1"/>
          <p:nvPr/>
        </p:nvSpPr>
        <p:spPr>
          <a:xfrm>
            <a:off x="7800455" y="4213984"/>
            <a:ext cx="3910397" cy="1600438"/>
          </a:xfrm>
          <a:prstGeom prst="rect">
            <a:avLst/>
          </a:prstGeom>
          <a:noFill/>
        </p:spPr>
        <p:txBody>
          <a:bodyPr wrap="square" rtlCol="0">
            <a:spAutoFit/>
          </a:bodyPr>
          <a:lstStyle/>
          <a:p>
            <a:pPr marL="285750" indent="-285750">
              <a:buFont typeface="Arial" panose="020B0604020202020204" pitchFamily="34" charset="0"/>
              <a:buChar char="•"/>
            </a:pPr>
            <a:r>
              <a:rPr lang="en-GB" sz="1400">
                <a:solidFill>
                  <a:srgbClr val="011E41"/>
                </a:solidFill>
                <a:latin typeface="Arial" panose="020B0604020202020204" pitchFamily="34" charset="0"/>
                <a:cs typeface="Arial" panose="020B0604020202020204" pitchFamily="34" charset="0"/>
              </a:rPr>
              <a:t>Link to Primary Care Network team?</a:t>
            </a:r>
          </a:p>
          <a:p>
            <a:pPr marL="285750" indent="-285750">
              <a:buFont typeface="Arial" panose="020B0604020202020204" pitchFamily="34" charset="0"/>
              <a:buChar char="•"/>
            </a:pPr>
            <a:r>
              <a:rPr lang="en-GB" sz="1400">
                <a:solidFill>
                  <a:srgbClr val="011E41"/>
                </a:solidFill>
                <a:latin typeface="Arial" panose="020B0604020202020204" pitchFamily="34" charset="0"/>
                <a:cs typeface="Arial" panose="020B0604020202020204" pitchFamily="34" charset="0"/>
              </a:rPr>
              <a:t>Link to Adult services?</a:t>
            </a:r>
          </a:p>
          <a:p>
            <a:pPr marL="285750" indent="-285750">
              <a:buFont typeface="Arial" panose="020B0604020202020204" pitchFamily="34" charset="0"/>
              <a:buChar char="•"/>
            </a:pPr>
            <a:r>
              <a:rPr lang="en-GB" sz="1400">
                <a:solidFill>
                  <a:srgbClr val="011E41"/>
                </a:solidFill>
                <a:latin typeface="Arial" panose="020B0604020202020204" pitchFamily="34" charset="0"/>
                <a:cs typeface="Arial" panose="020B0604020202020204" pitchFamily="34" charset="0"/>
              </a:rPr>
              <a:t>Link to Mental Health?</a:t>
            </a:r>
          </a:p>
          <a:p>
            <a:pPr marL="285750" indent="-285750">
              <a:buFont typeface="Arial" panose="020B0604020202020204" pitchFamily="34" charset="0"/>
              <a:buChar char="•"/>
            </a:pPr>
            <a:r>
              <a:rPr lang="en-GB" sz="1400">
                <a:solidFill>
                  <a:srgbClr val="011E41"/>
                </a:solidFill>
                <a:latin typeface="Arial" panose="020B0604020202020204" pitchFamily="34" charset="0"/>
                <a:cs typeface="Arial" panose="020B0604020202020204" pitchFamily="34" charset="0"/>
              </a:rPr>
              <a:t>Health Visiting and School Nursing?</a:t>
            </a:r>
          </a:p>
          <a:p>
            <a:pPr marL="285750" indent="-285750">
              <a:buFont typeface="Arial" panose="020B0604020202020204" pitchFamily="34" charset="0"/>
              <a:buChar char="•"/>
            </a:pPr>
            <a:r>
              <a:rPr lang="en-GB" sz="1400">
                <a:solidFill>
                  <a:srgbClr val="011E41"/>
                </a:solidFill>
                <a:latin typeface="Arial" panose="020B0604020202020204" pitchFamily="34" charset="0"/>
                <a:cs typeface="Arial" panose="020B0604020202020204" pitchFamily="34" charset="0"/>
              </a:rPr>
              <a:t>One Team?</a:t>
            </a:r>
          </a:p>
          <a:p>
            <a:pPr marL="285750" indent="-285750">
              <a:buFont typeface="Arial" panose="020B0604020202020204" pitchFamily="34" charset="0"/>
              <a:buChar char="•"/>
            </a:pPr>
            <a:r>
              <a:rPr lang="en-GB" sz="1400">
                <a:solidFill>
                  <a:srgbClr val="011E41"/>
                </a:solidFill>
                <a:latin typeface="Arial" panose="020B0604020202020204" pitchFamily="34" charset="0"/>
                <a:cs typeface="Arial" panose="020B0604020202020204" pitchFamily="34" charset="0"/>
              </a:rPr>
              <a:t>Housing?</a:t>
            </a:r>
          </a:p>
          <a:p>
            <a:pPr marL="285750" indent="-285750">
              <a:buFont typeface="Arial" panose="020B0604020202020204" pitchFamily="34" charset="0"/>
              <a:buChar char="•"/>
            </a:pPr>
            <a:r>
              <a:rPr lang="en-GB" sz="1400">
                <a:solidFill>
                  <a:srgbClr val="011E41"/>
                </a:solidFill>
                <a:latin typeface="Arial" panose="020B0604020202020204" pitchFamily="34" charset="0"/>
                <a:cs typeface="Arial" panose="020B0604020202020204" pitchFamily="34" charset="0"/>
              </a:rPr>
              <a:t>Local VCFSE?</a:t>
            </a:r>
          </a:p>
        </p:txBody>
      </p:sp>
      <p:sp>
        <p:nvSpPr>
          <p:cNvPr id="26" name="TextBox 25">
            <a:extLst>
              <a:ext uri="{FF2B5EF4-FFF2-40B4-BE49-F238E27FC236}">
                <a16:creationId xmlns:a16="http://schemas.microsoft.com/office/drawing/2014/main" id="{0680D9B8-992A-9CE4-F8BB-6523B818E29F}"/>
              </a:ext>
            </a:extLst>
          </p:cNvPr>
          <p:cNvSpPr txBox="1"/>
          <p:nvPr/>
        </p:nvSpPr>
        <p:spPr>
          <a:xfrm rot="251509">
            <a:off x="10595611" y="396734"/>
            <a:ext cx="1258678" cy="523220"/>
          </a:xfrm>
          <a:prstGeom prst="rect">
            <a:avLst/>
          </a:prstGeom>
          <a:noFill/>
        </p:spPr>
        <p:txBody>
          <a:bodyPr wrap="none" rtlCol="0">
            <a:spAutoFit/>
          </a:bodyPr>
          <a:lstStyle/>
          <a:p>
            <a:r>
              <a:rPr lang="en-GB" sz="2800" b="1">
                <a:solidFill>
                  <a:srgbClr val="C00000"/>
                </a:solidFill>
                <a:latin typeface="Courier New" panose="02070309020205020404" pitchFamily="49" charset="0"/>
                <a:cs typeface="Courier New" panose="02070309020205020404" pitchFamily="49" charset="0"/>
              </a:rPr>
              <a:t>DRAFT</a:t>
            </a:r>
          </a:p>
        </p:txBody>
      </p:sp>
      <p:sp>
        <p:nvSpPr>
          <p:cNvPr id="2" name="TextBox 1">
            <a:extLst>
              <a:ext uri="{FF2B5EF4-FFF2-40B4-BE49-F238E27FC236}">
                <a16:creationId xmlns:a16="http://schemas.microsoft.com/office/drawing/2014/main" id="{68D8CF33-3249-CC4E-DA6C-0553EB88E7C9}"/>
              </a:ext>
            </a:extLst>
          </p:cNvPr>
          <p:cNvSpPr txBox="1"/>
          <p:nvPr/>
        </p:nvSpPr>
        <p:spPr>
          <a:xfrm>
            <a:off x="254429" y="218975"/>
            <a:ext cx="10472482" cy="769441"/>
          </a:xfrm>
          <a:prstGeom prst="rect">
            <a:avLst/>
          </a:prstGeom>
          <a:noFill/>
        </p:spPr>
        <p:txBody>
          <a:bodyPr wrap="square">
            <a:spAutoFit/>
          </a:bodyPr>
          <a:lstStyle/>
          <a:p>
            <a:r>
              <a:rPr lang="en-GB" sz="4400">
                <a:solidFill>
                  <a:srgbClr val="011E41"/>
                </a:solidFill>
                <a:latin typeface="Museo Sans Rounded 900" panose="02000000000000000000" pitchFamily="50" charset="0"/>
              </a:rPr>
              <a:t>Neighbourhood Teams</a:t>
            </a:r>
          </a:p>
        </p:txBody>
      </p:sp>
    </p:spTree>
    <p:extLst>
      <p:ext uri="{BB962C8B-B14F-4D97-AF65-F5344CB8AC3E}">
        <p14:creationId xmlns:p14="http://schemas.microsoft.com/office/powerpoint/2010/main" val="988668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32C374CD-EE29-6EEA-4372-BBF84B34A0CF}"/>
              </a:ext>
            </a:extLst>
          </p:cNvPr>
          <p:cNvSpPr txBox="1">
            <a:spLocks/>
          </p:cNvSpPr>
          <p:nvPr/>
        </p:nvSpPr>
        <p:spPr>
          <a:xfrm>
            <a:off x="1651173" y="1141229"/>
            <a:ext cx="9388739" cy="461444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1A162E"/>
                </a:solidFill>
                <a:latin typeface="+mn-lt"/>
                <a:ea typeface="+mn-ea"/>
                <a:cs typeface="Microsoft New Tai Lue"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1A162E"/>
                </a:solidFill>
                <a:latin typeface="+mn-lt"/>
                <a:ea typeface="+mn-ea"/>
                <a:cs typeface="Microsoft New Tai Lue" panose="020B05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1A162E"/>
                </a:solidFill>
                <a:latin typeface="+mn-lt"/>
                <a:ea typeface="+mn-ea"/>
                <a:cs typeface="Microsoft New Tai Lue" panose="020B0502040204020203"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1A162E"/>
                </a:solidFill>
                <a:latin typeface="+mn-lt"/>
                <a:ea typeface="+mn-ea"/>
                <a:cs typeface="Microsoft New Tai Lue" panose="020B0502040204020203"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1A162E"/>
                </a:solidFill>
                <a:latin typeface="+mn-lt"/>
                <a:ea typeface="+mn-ea"/>
                <a:cs typeface="Microsoft New Tai Lue" panose="020B050204020402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lvl="1" indent="-171450" algn="l">
              <a:lnSpc>
                <a:spcPts val="2000"/>
              </a:lnSpc>
              <a:spcBef>
                <a:spcPts val="0"/>
              </a:spcBef>
              <a:buFont typeface="Arial" panose="020B0604020202020204" pitchFamily="34" charset="0"/>
              <a:buChar char="•"/>
            </a:pPr>
            <a:r>
              <a:rPr lang="en-GB" sz="1600" b="1">
                <a:solidFill>
                  <a:schemeClr val="tx1"/>
                </a:solidFill>
              </a:rPr>
              <a:t>A significant change </a:t>
            </a:r>
            <a:r>
              <a:rPr lang="en-GB" sz="1600">
                <a:solidFill>
                  <a:schemeClr val="tx1"/>
                </a:solidFill>
              </a:rPr>
              <a:t>in the way we respond to need through local solutions and prevention </a:t>
            </a:r>
          </a:p>
          <a:p>
            <a:pPr marL="171450" lvl="1" indent="-171450" algn="l">
              <a:lnSpc>
                <a:spcPts val="2000"/>
              </a:lnSpc>
              <a:spcBef>
                <a:spcPts val="0"/>
              </a:spcBef>
              <a:buFont typeface="Arial" panose="020B0604020202020204" pitchFamily="34" charset="0"/>
              <a:buChar char="•"/>
            </a:pPr>
            <a:r>
              <a:rPr lang="en-GB" sz="1600">
                <a:solidFill>
                  <a:schemeClr val="tx1"/>
                </a:solidFill>
              </a:rPr>
              <a:t>A way to </a:t>
            </a:r>
            <a:r>
              <a:rPr lang="en-GB" sz="1600" b="1">
                <a:solidFill>
                  <a:schemeClr val="tx1"/>
                </a:solidFill>
              </a:rPr>
              <a:t>manage long term demand </a:t>
            </a:r>
            <a:r>
              <a:rPr lang="en-GB" sz="1600">
                <a:solidFill>
                  <a:schemeClr val="tx1"/>
                </a:solidFill>
              </a:rPr>
              <a:t>and</a:t>
            </a:r>
            <a:r>
              <a:rPr lang="en-GB" sz="1600" b="1">
                <a:solidFill>
                  <a:schemeClr val="tx1"/>
                </a:solidFill>
              </a:rPr>
              <a:t> reduce duplication </a:t>
            </a:r>
            <a:r>
              <a:rPr lang="en-GB" sz="1600">
                <a:solidFill>
                  <a:schemeClr val="tx1"/>
                </a:solidFill>
              </a:rPr>
              <a:t>in service delivery to reduce costs</a:t>
            </a:r>
          </a:p>
          <a:p>
            <a:pPr marL="171450" lvl="1" indent="-171450" algn="l">
              <a:lnSpc>
                <a:spcPts val="2000"/>
              </a:lnSpc>
              <a:spcBef>
                <a:spcPts val="0"/>
              </a:spcBef>
              <a:buFont typeface="Arial" panose="020B0604020202020204" pitchFamily="34" charset="0"/>
              <a:buChar char="•"/>
            </a:pPr>
            <a:r>
              <a:rPr lang="en-GB" sz="1600">
                <a:solidFill>
                  <a:schemeClr val="tx1"/>
                </a:solidFill>
              </a:rPr>
              <a:t>Hubs are where local residents feel comfortable – that might include local libraries, warm spaces or community hubs</a:t>
            </a:r>
          </a:p>
          <a:p>
            <a:pPr marL="171450" lvl="1" indent="-171450" algn="l">
              <a:lnSpc>
                <a:spcPts val="2000"/>
              </a:lnSpc>
              <a:spcBef>
                <a:spcPts val="0"/>
              </a:spcBef>
              <a:buFont typeface="Arial" panose="020B0604020202020204" pitchFamily="34" charset="0"/>
              <a:buChar char="•"/>
            </a:pPr>
            <a:r>
              <a:rPr lang="en-GB" sz="1600">
                <a:solidFill>
                  <a:schemeClr val="tx1"/>
                </a:solidFill>
              </a:rPr>
              <a:t>Hubs are </a:t>
            </a:r>
            <a:r>
              <a:rPr lang="en-GB" sz="1600" b="1">
                <a:solidFill>
                  <a:schemeClr val="tx1"/>
                </a:solidFill>
              </a:rPr>
              <a:t>strengths-based</a:t>
            </a:r>
            <a:r>
              <a:rPr lang="en-GB" sz="1600">
                <a:solidFill>
                  <a:schemeClr val="tx1"/>
                </a:solidFill>
              </a:rPr>
              <a:t>,</a:t>
            </a:r>
            <a:r>
              <a:rPr lang="en-GB" sz="1600" b="1">
                <a:solidFill>
                  <a:schemeClr val="tx1"/>
                </a:solidFill>
              </a:rPr>
              <a:t> </a:t>
            </a:r>
            <a:r>
              <a:rPr lang="en-GB" sz="1600">
                <a:solidFill>
                  <a:schemeClr val="tx1"/>
                </a:solidFill>
              </a:rPr>
              <a:t>multi-disciplinary, </a:t>
            </a:r>
            <a:r>
              <a:rPr lang="en-GB" sz="1600" b="1">
                <a:solidFill>
                  <a:schemeClr val="tx1"/>
                </a:solidFill>
              </a:rPr>
              <a:t>enable </a:t>
            </a:r>
            <a:r>
              <a:rPr lang="en-GB" sz="1600">
                <a:solidFill>
                  <a:schemeClr val="tx1"/>
                </a:solidFill>
              </a:rPr>
              <a:t>the</a:t>
            </a:r>
            <a:r>
              <a:rPr lang="en-GB" sz="1600" b="1">
                <a:solidFill>
                  <a:schemeClr val="tx1"/>
                </a:solidFill>
              </a:rPr>
              <a:t> </a:t>
            </a:r>
            <a:r>
              <a:rPr lang="en-GB" sz="1600">
                <a:solidFill>
                  <a:schemeClr val="tx1"/>
                </a:solidFill>
              </a:rPr>
              <a:t>workforce, and foster resident, family and community </a:t>
            </a:r>
            <a:r>
              <a:rPr lang="en-GB" sz="1600" b="1">
                <a:solidFill>
                  <a:schemeClr val="tx1"/>
                </a:solidFill>
              </a:rPr>
              <a:t>connections</a:t>
            </a:r>
            <a:r>
              <a:rPr lang="en-GB" sz="1600">
                <a:solidFill>
                  <a:schemeClr val="tx1"/>
                </a:solidFill>
              </a:rPr>
              <a:t> and </a:t>
            </a:r>
            <a:r>
              <a:rPr lang="en-GB" sz="1600" b="1">
                <a:solidFill>
                  <a:schemeClr val="tx1"/>
                </a:solidFill>
              </a:rPr>
              <a:t>resilience</a:t>
            </a:r>
            <a:r>
              <a:rPr lang="en-GB" sz="1600">
                <a:solidFill>
                  <a:schemeClr val="tx1"/>
                </a:solidFill>
              </a:rPr>
              <a:t> </a:t>
            </a:r>
          </a:p>
          <a:p>
            <a:pPr marL="171450" lvl="1" indent="-171450" algn="l">
              <a:lnSpc>
                <a:spcPts val="2000"/>
              </a:lnSpc>
              <a:spcBef>
                <a:spcPts val="0"/>
              </a:spcBef>
              <a:buFont typeface="Arial" panose="020B0604020202020204" pitchFamily="34" charset="0"/>
              <a:buChar char="•"/>
            </a:pPr>
            <a:r>
              <a:rPr lang="en-GB" sz="1600">
                <a:solidFill>
                  <a:schemeClr val="tx1"/>
                </a:solidFill>
              </a:rPr>
              <a:t>Driven by </a:t>
            </a:r>
            <a:r>
              <a:rPr lang="en-GB" sz="1600" b="1">
                <a:solidFill>
                  <a:schemeClr val="tx1"/>
                </a:solidFill>
              </a:rPr>
              <a:t>data </a:t>
            </a:r>
            <a:r>
              <a:rPr lang="en-GB" sz="1600">
                <a:solidFill>
                  <a:schemeClr val="tx1"/>
                </a:solidFill>
              </a:rPr>
              <a:t>and</a:t>
            </a:r>
            <a:r>
              <a:rPr lang="en-GB" sz="1600" b="1">
                <a:solidFill>
                  <a:schemeClr val="tx1"/>
                </a:solidFill>
              </a:rPr>
              <a:t> insight – </a:t>
            </a:r>
            <a:r>
              <a:rPr lang="en-GB" sz="1600">
                <a:solidFill>
                  <a:schemeClr val="tx1"/>
                </a:solidFill>
              </a:rPr>
              <a:t>identifying</a:t>
            </a:r>
            <a:r>
              <a:rPr lang="en-GB" sz="1600" b="1">
                <a:solidFill>
                  <a:schemeClr val="tx1"/>
                </a:solidFill>
              </a:rPr>
              <a:t> </a:t>
            </a:r>
            <a:r>
              <a:rPr lang="en-GB" sz="1600">
                <a:solidFill>
                  <a:schemeClr val="tx1"/>
                </a:solidFill>
              </a:rPr>
              <a:t>residents at risk and those who may benefit from early intervention</a:t>
            </a:r>
          </a:p>
          <a:p>
            <a:pPr marL="171450" lvl="1" indent="-171450" algn="l">
              <a:lnSpc>
                <a:spcPts val="2000"/>
              </a:lnSpc>
              <a:spcBef>
                <a:spcPts val="0"/>
              </a:spcBef>
              <a:buFont typeface="Arial" panose="020B0604020202020204" pitchFamily="34" charset="0"/>
              <a:buChar char="•"/>
            </a:pPr>
            <a:r>
              <a:rPr lang="en-GB" sz="1600">
                <a:solidFill>
                  <a:schemeClr val="tx1"/>
                </a:solidFill>
              </a:rPr>
              <a:t>Focused </a:t>
            </a:r>
            <a:r>
              <a:rPr lang="en-GB" sz="1600" b="1">
                <a:solidFill>
                  <a:schemeClr val="tx1"/>
                </a:solidFill>
              </a:rPr>
              <a:t>reducing</a:t>
            </a:r>
            <a:r>
              <a:rPr lang="en-GB" sz="1600">
                <a:solidFill>
                  <a:schemeClr val="tx1"/>
                </a:solidFill>
              </a:rPr>
              <a:t> </a:t>
            </a:r>
            <a:r>
              <a:rPr lang="en-GB" sz="1600" b="1">
                <a:solidFill>
                  <a:schemeClr val="tx1"/>
                </a:solidFill>
              </a:rPr>
              <a:t>issues which drive acute need and crisis </a:t>
            </a:r>
            <a:r>
              <a:rPr lang="en-GB" sz="1600">
                <a:solidFill>
                  <a:schemeClr val="tx1"/>
                </a:solidFill>
              </a:rPr>
              <a:t>(e.g. debt and financial hardship, evictions, domestic abuse) </a:t>
            </a:r>
          </a:p>
          <a:p>
            <a:pPr marL="171450" lvl="1" indent="-171450" algn="l">
              <a:lnSpc>
                <a:spcPts val="2000"/>
              </a:lnSpc>
              <a:spcBef>
                <a:spcPts val="0"/>
              </a:spcBef>
              <a:buFont typeface="Arial" panose="020B0604020202020204" pitchFamily="34" charset="0"/>
              <a:buChar char="•"/>
            </a:pPr>
            <a:r>
              <a:rPr lang="en-GB" sz="1600">
                <a:solidFill>
                  <a:schemeClr val="tx1"/>
                </a:solidFill>
              </a:rPr>
              <a:t>Proactively </a:t>
            </a:r>
            <a:r>
              <a:rPr lang="en-GB" sz="1600" b="1">
                <a:solidFill>
                  <a:schemeClr val="tx1"/>
                </a:solidFill>
              </a:rPr>
              <a:t>remove barriers </a:t>
            </a:r>
            <a:r>
              <a:rPr lang="en-GB" sz="1600">
                <a:solidFill>
                  <a:schemeClr val="tx1"/>
                </a:solidFill>
              </a:rPr>
              <a:t>and</a:t>
            </a:r>
            <a:r>
              <a:rPr lang="en-GB" sz="1600" b="1">
                <a:solidFill>
                  <a:schemeClr val="tx1"/>
                </a:solidFill>
              </a:rPr>
              <a:t> address inequities in access</a:t>
            </a:r>
            <a:r>
              <a:rPr lang="en-GB" sz="1600">
                <a:solidFill>
                  <a:schemeClr val="tx1"/>
                </a:solidFill>
              </a:rPr>
              <a:t>,</a:t>
            </a:r>
            <a:r>
              <a:rPr lang="en-GB" sz="1600" b="1">
                <a:solidFill>
                  <a:schemeClr val="tx1"/>
                </a:solidFill>
              </a:rPr>
              <a:t> experience </a:t>
            </a:r>
            <a:r>
              <a:rPr lang="en-GB" sz="1600">
                <a:solidFill>
                  <a:schemeClr val="tx1"/>
                </a:solidFill>
              </a:rPr>
              <a:t>and</a:t>
            </a:r>
            <a:r>
              <a:rPr lang="en-GB" sz="1600" b="1">
                <a:solidFill>
                  <a:schemeClr val="tx1"/>
                </a:solidFill>
              </a:rPr>
              <a:t> outcomes</a:t>
            </a:r>
            <a:r>
              <a:rPr lang="en-GB" sz="1600">
                <a:solidFill>
                  <a:schemeClr val="tx1"/>
                </a:solidFill>
              </a:rPr>
              <a:t> affecting our local communities </a:t>
            </a:r>
          </a:p>
          <a:p>
            <a:pPr marL="171450" lvl="1" indent="-171450" algn="l">
              <a:lnSpc>
                <a:spcPts val="2000"/>
              </a:lnSpc>
              <a:spcBef>
                <a:spcPts val="0"/>
              </a:spcBef>
              <a:buFont typeface="Arial" panose="020B0604020202020204" pitchFamily="34" charset="0"/>
              <a:buChar char="•"/>
            </a:pPr>
            <a:r>
              <a:rPr lang="en-GB" sz="1600" b="1">
                <a:solidFill>
                  <a:schemeClr val="tx1"/>
                </a:solidFill>
              </a:rPr>
              <a:t>Evolving</a:t>
            </a:r>
            <a:r>
              <a:rPr lang="en-GB" sz="1600">
                <a:solidFill>
                  <a:schemeClr val="tx1"/>
                </a:solidFill>
              </a:rPr>
              <a:t> in response to data, experience and learning </a:t>
            </a:r>
          </a:p>
          <a:p>
            <a:pPr marL="171450" lvl="1" indent="-171450" algn="l">
              <a:lnSpc>
                <a:spcPts val="2000"/>
              </a:lnSpc>
              <a:spcBef>
                <a:spcPts val="0"/>
              </a:spcBef>
              <a:buFont typeface="Arial" panose="020B0604020202020204" pitchFamily="34" charset="0"/>
              <a:buChar char="•"/>
            </a:pPr>
            <a:endParaRPr lang="en-GB" sz="1600">
              <a:solidFill>
                <a:schemeClr val="tx1"/>
              </a:solidFill>
            </a:endParaRPr>
          </a:p>
          <a:p>
            <a:pPr marL="0" lvl="1" algn="l">
              <a:lnSpc>
                <a:spcPts val="2000"/>
              </a:lnSpc>
              <a:spcBef>
                <a:spcPts val="0"/>
              </a:spcBef>
            </a:pPr>
            <a:r>
              <a:rPr lang="en-GB" sz="1600">
                <a:solidFill>
                  <a:schemeClr val="tx1"/>
                </a:solidFill>
              </a:rPr>
              <a:t>Hubs are not:</a:t>
            </a:r>
          </a:p>
          <a:p>
            <a:pPr marL="171450" lvl="1" indent="-171450" algn="l">
              <a:lnSpc>
                <a:spcPts val="2000"/>
              </a:lnSpc>
              <a:spcBef>
                <a:spcPts val="0"/>
              </a:spcBef>
              <a:buFont typeface="Arial" panose="020B0604020202020204" pitchFamily="34" charset="0"/>
              <a:buChar char="•"/>
            </a:pPr>
            <a:r>
              <a:rPr lang="en-GB" sz="1600" b="1">
                <a:solidFill>
                  <a:schemeClr val="tx1"/>
                </a:solidFill>
              </a:rPr>
              <a:t>One stop shops </a:t>
            </a:r>
            <a:r>
              <a:rPr lang="en-GB" sz="1600">
                <a:solidFill>
                  <a:schemeClr val="tx1"/>
                </a:solidFill>
              </a:rPr>
              <a:t>– as every area is different</a:t>
            </a:r>
          </a:p>
          <a:p>
            <a:pPr marL="171450" lvl="1" indent="-171450" algn="l">
              <a:lnSpc>
                <a:spcPts val="2000"/>
              </a:lnSpc>
              <a:spcBef>
                <a:spcPts val="0"/>
              </a:spcBef>
              <a:buFont typeface="Arial" panose="020B0604020202020204" pitchFamily="34" charset="0"/>
              <a:buChar char="•"/>
            </a:pPr>
            <a:r>
              <a:rPr lang="en-GB" sz="1600" b="1">
                <a:solidFill>
                  <a:schemeClr val="tx1"/>
                </a:solidFill>
              </a:rPr>
              <a:t>Area offices </a:t>
            </a:r>
            <a:r>
              <a:rPr lang="en-GB" sz="1600">
                <a:solidFill>
                  <a:schemeClr val="tx1"/>
                </a:solidFill>
              </a:rPr>
              <a:t>– although staff may have access to flexible desks</a:t>
            </a:r>
          </a:p>
          <a:p>
            <a:pPr marL="171450" lvl="1" indent="-171450" algn="l">
              <a:lnSpc>
                <a:spcPts val="2000"/>
              </a:lnSpc>
              <a:spcBef>
                <a:spcPts val="0"/>
              </a:spcBef>
              <a:buFont typeface="Arial" panose="020B0604020202020204" pitchFamily="34" charset="0"/>
              <a:buChar char="•"/>
            </a:pPr>
            <a:r>
              <a:rPr lang="en-GB" sz="1600" b="1">
                <a:solidFill>
                  <a:schemeClr val="tx1"/>
                </a:solidFill>
              </a:rPr>
              <a:t>A</a:t>
            </a:r>
            <a:r>
              <a:rPr lang="en-GB" sz="1600">
                <a:solidFill>
                  <a:schemeClr val="tx1"/>
                </a:solidFill>
              </a:rPr>
              <a:t> </a:t>
            </a:r>
            <a:r>
              <a:rPr lang="en-GB" sz="1600" b="1">
                <a:solidFill>
                  <a:schemeClr val="tx1"/>
                </a:solidFill>
              </a:rPr>
              <a:t>new service offer </a:t>
            </a:r>
            <a:r>
              <a:rPr lang="en-GB" sz="1600">
                <a:solidFill>
                  <a:schemeClr val="tx1"/>
                </a:solidFill>
              </a:rPr>
              <a:t>– hubs will bring existing services together</a:t>
            </a:r>
          </a:p>
        </p:txBody>
      </p:sp>
      <p:grpSp>
        <p:nvGrpSpPr>
          <p:cNvPr id="48" name="Group 47">
            <a:extLst>
              <a:ext uri="{FF2B5EF4-FFF2-40B4-BE49-F238E27FC236}">
                <a16:creationId xmlns:a16="http://schemas.microsoft.com/office/drawing/2014/main" id="{678DD408-05D9-C803-6E48-8D2FB3EB4149}"/>
              </a:ext>
            </a:extLst>
          </p:cNvPr>
          <p:cNvGrpSpPr/>
          <p:nvPr/>
        </p:nvGrpSpPr>
        <p:grpSpPr>
          <a:xfrm>
            <a:off x="172753" y="1305972"/>
            <a:ext cx="1276831" cy="1276831"/>
            <a:chOff x="480912" y="988416"/>
            <a:chExt cx="1880446" cy="1880446"/>
          </a:xfrm>
          <a:solidFill>
            <a:srgbClr val="0FBAA7"/>
          </a:solidFill>
        </p:grpSpPr>
        <p:sp>
          <p:nvSpPr>
            <p:cNvPr id="47" name="Oval 46">
              <a:extLst>
                <a:ext uri="{FF2B5EF4-FFF2-40B4-BE49-F238E27FC236}">
                  <a16:creationId xmlns:a16="http://schemas.microsoft.com/office/drawing/2014/main" id="{465DFFDA-5637-47FF-980B-FD7931B7AD36}"/>
                </a:ext>
              </a:extLst>
            </p:cNvPr>
            <p:cNvSpPr/>
            <p:nvPr/>
          </p:nvSpPr>
          <p:spPr>
            <a:xfrm>
              <a:off x="514465" y="988416"/>
              <a:ext cx="1779060" cy="1866284"/>
            </a:xfrm>
            <a:custGeom>
              <a:avLst/>
              <a:gdLst>
                <a:gd name="connsiteX0" fmla="*/ 0 w 1779060"/>
                <a:gd name="connsiteY0" fmla="*/ 933142 h 1866284"/>
                <a:gd name="connsiteX1" fmla="*/ 889530 w 1779060"/>
                <a:gd name="connsiteY1" fmla="*/ 0 h 1866284"/>
                <a:gd name="connsiteX2" fmla="*/ 1779060 w 1779060"/>
                <a:gd name="connsiteY2" fmla="*/ 933142 h 1866284"/>
                <a:gd name="connsiteX3" fmla="*/ 889530 w 1779060"/>
                <a:gd name="connsiteY3" fmla="*/ 1866284 h 1866284"/>
                <a:gd name="connsiteX4" fmla="*/ 0 w 1779060"/>
                <a:gd name="connsiteY4" fmla="*/ 933142 h 1866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9060" h="1866284" fill="none" extrusionOk="0">
                  <a:moveTo>
                    <a:pt x="0" y="933142"/>
                  </a:moveTo>
                  <a:cubicBezTo>
                    <a:pt x="68003" y="353149"/>
                    <a:pt x="429940" y="2091"/>
                    <a:pt x="889530" y="0"/>
                  </a:cubicBezTo>
                  <a:cubicBezTo>
                    <a:pt x="1416126" y="60377"/>
                    <a:pt x="1738671" y="416914"/>
                    <a:pt x="1779060" y="933142"/>
                  </a:cubicBezTo>
                  <a:cubicBezTo>
                    <a:pt x="1852156" y="1459102"/>
                    <a:pt x="1301847" y="1830251"/>
                    <a:pt x="889530" y="1866284"/>
                  </a:cubicBezTo>
                  <a:cubicBezTo>
                    <a:pt x="346663" y="1881680"/>
                    <a:pt x="4907" y="1441850"/>
                    <a:pt x="0" y="933142"/>
                  </a:cubicBezTo>
                  <a:close/>
                </a:path>
                <a:path w="1779060" h="1866284" stroke="0" extrusionOk="0">
                  <a:moveTo>
                    <a:pt x="0" y="933142"/>
                  </a:moveTo>
                  <a:cubicBezTo>
                    <a:pt x="-4063" y="424910"/>
                    <a:pt x="391102" y="-2954"/>
                    <a:pt x="889530" y="0"/>
                  </a:cubicBezTo>
                  <a:cubicBezTo>
                    <a:pt x="1395141" y="-2117"/>
                    <a:pt x="1747106" y="475980"/>
                    <a:pt x="1779060" y="933142"/>
                  </a:cubicBezTo>
                  <a:cubicBezTo>
                    <a:pt x="1694779" y="1476671"/>
                    <a:pt x="1320745" y="1937305"/>
                    <a:pt x="889530" y="1866284"/>
                  </a:cubicBezTo>
                  <a:cubicBezTo>
                    <a:pt x="421636" y="1851154"/>
                    <a:pt x="-40725" y="1457844"/>
                    <a:pt x="0" y="933142"/>
                  </a:cubicBezTo>
                  <a:close/>
                </a:path>
              </a:pathLst>
            </a:custGeom>
            <a:grpFill/>
            <a:ln w="38100">
              <a:solidFill>
                <a:srgbClr val="0FBAA7"/>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Shield Tick with solid fill">
              <a:extLst>
                <a:ext uri="{FF2B5EF4-FFF2-40B4-BE49-F238E27FC236}">
                  <a16:creationId xmlns:a16="http://schemas.microsoft.com/office/drawing/2014/main" id="{0D643F21-D026-2856-7BC2-93E419C64F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0912" y="988416"/>
              <a:ext cx="1880446" cy="1880446"/>
            </a:xfrm>
            <a:prstGeom prst="rect">
              <a:avLst/>
            </a:prstGeom>
          </p:spPr>
        </p:pic>
      </p:grpSp>
      <p:grpSp>
        <p:nvGrpSpPr>
          <p:cNvPr id="52" name="Group 51">
            <a:extLst>
              <a:ext uri="{FF2B5EF4-FFF2-40B4-BE49-F238E27FC236}">
                <a16:creationId xmlns:a16="http://schemas.microsoft.com/office/drawing/2014/main" id="{D9811446-1B43-5BE5-9B88-4D68503D86AA}"/>
              </a:ext>
            </a:extLst>
          </p:cNvPr>
          <p:cNvGrpSpPr/>
          <p:nvPr/>
        </p:nvGrpSpPr>
        <p:grpSpPr>
          <a:xfrm>
            <a:off x="218813" y="4533369"/>
            <a:ext cx="1276831" cy="1276831"/>
            <a:chOff x="6896143" y="988416"/>
            <a:chExt cx="1880446" cy="1880446"/>
          </a:xfrm>
        </p:grpSpPr>
        <p:sp>
          <p:nvSpPr>
            <p:cNvPr id="50" name="Oval 49">
              <a:extLst>
                <a:ext uri="{FF2B5EF4-FFF2-40B4-BE49-F238E27FC236}">
                  <a16:creationId xmlns:a16="http://schemas.microsoft.com/office/drawing/2014/main" id="{730A13F1-6B94-01F6-D014-6939B0BB9249}"/>
                </a:ext>
              </a:extLst>
            </p:cNvPr>
            <p:cNvSpPr/>
            <p:nvPr/>
          </p:nvSpPr>
          <p:spPr>
            <a:xfrm rot="10800000">
              <a:off x="6929695" y="988416"/>
              <a:ext cx="1779060" cy="1866284"/>
            </a:xfrm>
            <a:custGeom>
              <a:avLst/>
              <a:gdLst>
                <a:gd name="connsiteX0" fmla="*/ 0 w 1779060"/>
                <a:gd name="connsiteY0" fmla="*/ 933142 h 1866284"/>
                <a:gd name="connsiteX1" fmla="*/ 889530 w 1779060"/>
                <a:gd name="connsiteY1" fmla="*/ 0 h 1866284"/>
                <a:gd name="connsiteX2" fmla="*/ 1779060 w 1779060"/>
                <a:gd name="connsiteY2" fmla="*/ 933142 h 1866284"/>
                <a:gd name="connsiteX3" fmla="*/ 889530 w 1779060"/>
                <a:gd name="connsiteY3" fmla="*/ 1866284 h 1866284"/>
                <a:gd name="connsiteX4" fmla="*/ 0 w 1779060"/>
                <a:gd name="connsiteY4" fmla="*/ 933142 h 1866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9060" h="1866284" fill="none" extrusionOk="0">
                  <a:moveTo>
                    <a:pt x="0" y="933142"/>
                  </a:moveTo>
                  <a:cubicBezTo>
                    <a:pt x="45353" y="374676"/>
                    <a:pt x="484812" y="5712"/>
                    <a:pt x="889530" y="0"/>
                  </a:cubicBezTo>
                  <a:cubicBezTo>
                    <a:pt x="1417557" y="62822"/>
                    <a:pt x="1633315" y="414650"/>
                    <a:pt x="1779060" y="933142"/>
                  </a:cubicBezTo>
                  <a:cubicBezTo>
                    <a:pt x="1915946" y="1468352"/>
                    <a:pt x="1370231" y="1861459"/>
                    <a:pt x="889530" y="1866284"/>
                  </a:cubicBezTo>
                  <a:cubicBezTo>
                    <a:pt x="322305" y="1888948"/>
                    <a:pt x="76855" y="1344317"/>
                    <a:pt x="0" y="933142"/>
                  </a:cubicBezTo>
                  <a:close/>
                </a:path>
                <a:path w="1779060" h="1866284" stroke="0" extrusionOk="0">
                  <a:moveTo>
                    <a:pt x="0" y="933142"/>
                  </a:moveTo>
                  <a:cubicBezTo>
                    <a:pt x="-53830" y="512224"/>
                    <a:pt x="382402" y="-6547"/>
                    <a:pt x="889530" y="0"/>
                  </a:cubicBezTo>
                  <a:cubicBezTo>
                    <a:pt x="1477523" y="-14278"/>
                    <a:pt x="1714460" y="535440"/>
                    <a:pt x="1779060" y="933142"/>
                  </a:cubicBezTo>
                  <a:cubicBezTo>
                    <a:pt x="1722629" y="1467363"/>
                    <a:pt x="1363534" y="1886706"/>
                    <a:pt x="889530" y="1866284"/>
                  </a:cubicBezTo>
                  <a:cubicBezTo>
                    <a:pt x="473591" y="1817531"/>
                    <a:pt x="-40944" y="1457894"/>
                    <a:pt x="0" y="933142"/>
                  </a:cubicBezTo>
                  <a:close/>
                </a:path>
              </a:pathLst>
            </a:custGeom>
            <a:solidFill>
              <a:srgbClr val="DC4C65"/>
            </a:solidFill>
            <a:ln w="38100">
              <a:solidFill>
                <a:srgbClr val="DC4C65"/>
              </a:solidFill>
              <a:extLst>
                <a:ext uri="{C807C97D-BFC1-408E-A445-0C87EB9F89A2}">
                  <ask:lineSketchStyleProps xmlns:ask="http://schemas.microsoft.com/office/drawing/2018/sketchyshapes" sd="98176570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descr="Shield Cross with solid fill">
              <a:extLst>
                <a:ext uri="{FF2B5EF4-FFF2-40B4-BE49-F238E27FC236}">
                  <a16:creationId xmlns:a16="http://schemas.microsoft.com/office/drawing/2014/main" id="{4FD9CAFD-E234-D4D6-E37A-F0633125732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96143" y="988416"/>
              <a:ext cx="1880446" cy="1880446"/>
            </a:xfrm>
            <a:prstGeom prst="rect">
              <a:avLst/>
            </a:prstGeom>
          </p:spPr>
        </p:pic>
      </p:grpSp>
      <p:sp>
        <p:nvSpPr>
          <p:cNvPr id="3" name="TextBox 2">
            <a:extLst>
              <a:ext uri="{FF2B5EF4-FFF2-40B4-BE49-F238E27FC236}">
                <a16:creationId xmlns:a16="http://schemas.microsoft.com/office/drawing/2014/main" id="{3DB910EA-F2A6-1F83-AF34-C07FADBAFFE4}"/>
              </a:ext>
            </a:extLst>
          </p:cNvPr>
          <p:cNvSpPr txBox="1"/>
          <p:nvPr/>
        </p:nvSpPr>
        <p:spPr>
          <a:xfrm>
            <a:off x="254429" y="218975"/>
            <a:ext cx="10472482" cy="769441"/>
          </a:xfrm>
          <a:prstGeom prst="rect">
            <a:avLst/>
          </a:prstGeom>
          <a:noFill/>
        </p:spPr>
        <p:txBody>
          <a:bodyPr wrap="square">
            <a:spAutoFit/>
          </a:bodyPr>
          <a:lstStyle/>
          <a:p>
            <a:r>
              <a:rPr lang="en-GB" sz="4400">
                <a:solidFill>
                  <a:srgbClr val="011E41"/>
                </a:solidFill>
                <a:latin typeface="Museo Sans Rounded 900" panose="02000000000000000000" pitchFamily="50" charset="0"/>
              </a:rPr>
              <a:t>What are community hubs?</a:t>
            </a:r>
          </a:p>
        </p:txBody>
      </p:sp>
      <p:grpSp>
        <p:nvGrpSpPr>
          <p:cNvPr id="103" name="Group 102">
            <a:extLst>
              <a:ext uri="{FF2B5EF4-FFF2-40B4-BE49-F238E27FC236}">
                <a16:creationId xmlns:a16="http://schemas.microsoft.com/office/drawing/2014/main" id="{BCDBB637-7DF2-E37E-B394-4BEF05603349}"/>
              </a:ext>
            </a:extLst>
          </p:cNvPr>
          <p:cNvGrpSpPr/>
          <p:nvPr/>
        </p:nvGrpSpPr>
        <p:grpSpPr>
          <a:xfrm>
            <a:off x="9248330" y="65897"/>
            <a:ext cx="466590" cy="457551"/>
            <a:chOff x="7179366" y="2125252"/>
            <a:chExt cx="930977" cy="912941"/>
          </a:xfrm>
        </p:grpSpPr>
        <p:pic>
          <p:nvPicPr>
            <p:cNvPr id="62" name="Picture 10">
              <a:extLst>
                <a:ext uri="{FF2B5EF4-FFF2-40B4-BE49-F238E27FC236}">
                  <a16:creationId xmlns:a16="http://schemas.microsoft.com/office/drawing/2014/main" id="{D953CEF4-E5E7-548E-9EF4-0C8B80DE8B1B}"/>
                </a:ext>
              </a:extLst>
            </p:cNvPr>
            <p:cNvPicPr>
              <a:picLocks noChangeAspect="1" noChangeArrowheads="1"/>
            </p:cNvPicPr>
            <p:nvPr/>
          </p:nvPicPr>
          <p:blipFill>
            <a:blip r:embed="rId7"/>
            <a:srcRect l="15238" r="15238"/>
            <a:stretch/>
          </p:blipFill>
          <p:spPr bwMode="auto">
            <a:xfrm rot="162063">
              <a:off x="7179366" y="2138193"/>
              <a:ext cx="900000" cy="900000"/>
            </a:xfrm>
            <a:prstGeom prst="ellipse">
              <a:avLst/>
            </a:prstGeom>
            <a:noFill/>
            <a:effectLst/>
            <a:extLst>
              <a:ext uri="{909E8E84-426E-40DD-AFC4-6F175D3DCCD1}">
                <a14:hiddenFill xmlns:a14="http://schemas.microsoft.com/office/drawing/2010/main">
                  <a:solidFill>
                    <a:srgbClr val="FFFFFF"/>
                  </a:solidFill>
                </a14:hiddenFill>
              </a:ext>
            </a:extLst>
          </p:spPr>
        </p:pic>
        <p:sp>
          <p:nvSpPr>
            <p:cNvPr id="63" name="Oval 62">
              <a:extLst>
                <a:ext uri="{FF2B5EF4-FFF2-40B4-BE49-F238E27FC236}">
                  <a16:creationId xmlns:a16="http://schemas.microsoft.com/office/drawing/2014/main" id="{1A66F810-A418-C2CC-E703-B52E7B60A312}"/>
                </a:ext>
              </a:extLst>
            </p:cNvPr>
            <p:cNvSpPr/>
            <p:nvPr/>
          </p:nvSpPr>
          <p:spPr>
            <a:xfrm rot="3734876">
              <a:off x="7224243" y="2114982"/>
              <a:ext cx="875829" cy="896370"/>
            </a:xfrm>
            <a:custGeom>
              <a:avLst/>
              <a:gdLst>
                <a:gd name="connsiteX0" fmla="*/ 0 w 875829"/>
                <a:gd name="connsiteY0" fmla="*/ 448185 h 896370"/>
                <a:gd name="connsiteX1" fmla="*/ 437915 w 875829"/>
                <a:gd name="connsiteY1" fmla="*/ 0 h 896370"/>
                <a:gd name="connsiteX2" fmla="*/ 875830 w 875829"/>
                <a:gd name="connsiteY2" fmla="*/ 448185 h 896370"/>
                <a:gd name="connsiteX3" fmla="*/ 437915 w 875829"/>
                <a:gd name="connsiteY3" fmla="*/ 896370 h 896370"/>
                <a:gd name="connsiteX4" fmla="*/ 0 w 875829"/>
                <a:gd name="connsiteY4" fmla="*/ 448185 h 896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829" h="896370" extrusionOk="0">
                  <a:moveTo>
                    <a:pt x="0" y="448185"/>
                  </a:moveTo>
                  <a:cubicBezTo>
                    <a:pt x="-24220" y="153539"/>
                    <a:pt x="162179" y="36269"/>
                    <a:pt x="437915" y="0"/>
                  </a:cubicBezTo>
                  <a:cubicBezTo>
                    <a:pt x="695500" y="9470"/>
                    <a:pt x="851509" y="154501"/>
                    <a:pt x="875830" y="448185"/>
                  </a:cubicBezTo>
                  <a:cubicBezTo>
                    <a:pt x="819475" y="683870"/>
                    <a:pt x="680598" y="889727"/>
                    <a:pt x="437915" y="896370"/>
                  </a:cubicBezTo>
                  <a:cubicBezTo>
                    <a:pt x="161380" y="848567"/>
                    <a:pt x="16140" y="673615"/>
                    <a:pt x="0" y="448185"/>
                  </a:cubicBezTo>
                  <a:close/>
                </a:path>
              </a:pathLst>
            </a:custGeom>
            <a:noFill/>
            <a:ln w="57150">
              <a:solidFill>
                <a:srgbClr val="CE6441"/>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2" name="Group 91">
            <a:extLst>
              <a:ext uri="{FF2B5EF4-FFF2-40B4-BE49-F238E27FC236}">
                <a16:creationId xmlns:a16="http://schemas.microsoft.com/office/drawing/2014/main" id="{56E7ED26-90C1-539B-61D9-C13C4D04B4CE}"/>
              </a:ext>
            </a:extLst>
          </p:cNvPr>
          <p:cNvGrpSpPr/>
          <p:nvPr/>
        </p:nvGrpSpPr>
        <p:grpSpPr>
          <a:xfrm>
            <a:off x="8295172" y="269838"/>
            <a:ext cx="688901" cy="705058"/>
            <a:chOff x="8070030" y="1402338"/>
            <a:chExt cx="875829" cy="896370"/>
          </a:xfrm>
        </p:grpSpPr>
        <p:pic>
          <p:nvPicPr>
            <p:cNvPr id="55" name="Picture 54">
              <a:extLst>
                <a:ext uri="{FF2B5EF4-FFF2-40B4-BE49-F238E27FC236}">
                  <a16:creationId xmlns:a16="http://schemas.microsoft.com/office/drawing/2014/main" id="{7D0C0D42-1546-3669-2ED0-C2CA1E35E82C}"/>
                </a:ext>
              </a:extLst>
            </p:cNvPr>
            <p:cNvPicPr>
              <a:picLocks noChangeAspect="1" noChangeArrowheads="1"/>
            </p:cNvPicPr>
            <p:nvPr/>
          </p:nvPicPr>
          <p:blipFill>
            <a:blip r:embed="rId8"/>
            <a:srcRect l="17301" r="17301"/>
            <a:stretch/>
          </p:blipFill>
          <p:spPr bwMode="auto">
            <a:xfrm>
              <a:off x="8073305" y="1437826"/>
              <a:ext cx="863236" cy="820536"/>
            </a:xfrm>
            <a:prstGeom prst="ellipse">
              <a:avLst/>
            </a:prstGeom>
            <a:noFill/>
            <a:effectLst/>
            <a:extLst>
              <a:ext uri="{909E8E84-426E-40DD-AFC4-6F175D3DCCD1}">
                <a14:hiddenFill xmlns:a14="http://schemas.microsoft.com/office/drawing/2010/main">
                  <a:solidFill>
                    <a:srgbClr val="FFFFFF"/>
                  </a:solidFill>
                </a14:hiddenFill>
              </a:ext>
            </a:extLst>
          </p:spPr>
        </p:pic>
        <p:sp>
          <p:nvSpPr>
            <p:cNvPr id="64" name="Oval 63">
              <a:extLst>
                <a:ext uri="{FF2B5EF4-FFF2-40B4-BE49-F238E27FC236}">
                  <a16:creationId xmlns:a16="http://schemas.microsoft.com/office/drawing/2014/main" id="{2AA60EF1-78AD-264E-2A88-C448189CE7C6}"/>
                </a:ext>
              </a:extLst>
            </p:cNvPr>
            <p:cNvSpPr/>
            <p:nvPr/>
          </p:nvSpPr>
          <p:spPr>
            <a:xfrm rot="1965291">
              <a:off x="8070030" y="1402338"/>
              <a:ext cx="875829" cy="896370"/>
            </a:xfrm>
            <a:custGeom>
              <a:avLst/>
              <a:gdLst>
                <a:gd name="connsiteX0" fmla="*/ 0 w 875829"/>
                <a:gd name="connsiteY0" fmla="*/ 448185 h 896370"/>
                <a:gd name="connsiteX1" fmla="*/ 437915 w 875829"/>
                <a:gd name="connsiteY1" fmla="*/ 0 h 896370"/>
                <a:gd name="connsiteX2" fmla="*/ 875830 w 875829"/>
                <a:gd name="connsiteY2" fmla="*/ 448185 h 896370"/>
                <a:gd name="connsiteX3" fmla="*/ 437915 w 875829"/>
                <a:gd name="connsiteY3" fmla="*/ 896370 h 896370"/>
                <a:gd name="connsiteX4" fmla="*/ 0 w 875829"/>
                <a:gd name="connsiteY4" fmla="*/ 448185 h 896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829" h="896370" extrusionOk="0">
                  <a:moveTo>
                    <a:pt x="0" y="448185"/>
                  </a:moveTo>
                  <a:cubicBezTo>
                    <a:pt x="-24220" y="153539"/>
                    <a:pt x="162179" y="36269"/>
                    <a:pt x="437915" y="0"/>
                  </a:cubicBezTo>
                  <a:cubicBezTo>
                    <a:pt x="695500" y="9470"/>
                    <a:pt x="851509" y="154501"/>
                    <a:pt x="875830" y="448185"/>
                  </a:cubicBezTo>
                  <a:cubicBezTo>
                    <a:pt x="819475" y="683870"/>
                    <a:pt x="680598" y="889727"/>
                    <a:pt x="437915" y="896370"/>
                  </a:cubicBezTo>
                  <a:cubicBezTo>
                    <a:pt x="161380" y="848567"/>
                    <a:pt x="16140" y="673615"/>
                    <a:pt x="0" y="448185"/>
                  </a:cubicBezTo>
                  <a:close/>
                </a:path>
              </a:pathLst>
            </a:custGeom>
            <a:noFill/>
            <a:ln w="57150">
              <a:solidFill>
                <a:srgbClr val="5888C7"/>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3" name="Group 92">
            <a:extLst>
              <a:ext uri="{FF2B5EF4-FFF2-40B4-BE49-F238E27FC236}">
                <a16:creationId xmlns:a16="http://schemas.microsoft.com/office/drawing/2014/main" id="{36420353-BFE4-1C54-1560-D40C344E9452}"/>
              </a:ext>
            </a:extLst>
          </p:cNvPr>
          <p:cNvGrpSpPr/>
          <p:nvPr/>
        </p:nvGrpSpPr>
        <p:grpSpPr>
          <a:xfrm>
            <a:off x="9923126" y="144569"/>
            <a:ext cx="916576" cy="951774"/>
            <a:chOff x="9162430" y="1202051"/>
            <a:chExt cx="916576" cy="951774"/>
          </a:xfrm>
        </p:grpSpPr>
        <p:pic>
          <p:nvPicPr>
            <p:cNvPr id="58" name="Picture 2">
              <a:extLst>
                <a:ext uri="{FF2B5EF4-FFF2-40B4-BE49-F238E27FC236}">
                  <a16:creationId xmlns:a16="http://schemas.microsoft.com/office/drawing/2014/main" id="{2947CCDF-1714-94DF-0899-6B8E4DA08F8E}"/>
                </a:ext>
              </a:extLst>
            </p:cNvPr>
            <p:cNvPicPr>
              <a:picLocks noChangeAspect="1" noChangeArrowheads="1"/>
            </p:cNvPicPr>
            <p:nvPr/>
          </p:nvPicPr>
          <p:blipFill>
            <a:blip r:embed="rId9"/>
            <a:srcRect l="11679" r="11679"/>
            <a:stretch/>
          </p:blipFill>
          <p:spPr bwMode="auto">
            <a:xfrm>
              <a:off x="9162430" y="1202051"/>
              <a:ext cx="900000" cy="887159"/>
            </a:xfrm>
            <a:prstGeom prst="ellipse">
              <a:avLst/>
            </a:prstGeom>
            <a:noFill/>
            <a:effectLst/>
            <a:extLst>
              <a:ext uri="{909E8E84-426E-40DD-AFC4-6F175D3DCCD1}">
                <a14:hiddenFill xmlns:a14="http://schemas.microsoft.com/office/drawing/2010/main">
                  <a:solidFill>
                    <a:srgbClr val="FFFFFF"/>
                  </a:solidFill>
                </a14:hiddenFill>
              </a:ext>
            </a:extLst>
          </p:spPr>
        </p:pic>
        <p:sp>
          <p:nvSpPr>
            <p:cNvPr id="65" name="Oval 64">
              <a:extLst>
                <a:ext uri="{FF2B5EF4-FFF2-40B4-BE49-F238E27FC236}">
                  <a16:creationId xmlns:a16="http://schemas.microsoft.com/office/drawing/2014/main" id="{0C032402-1C40-6533-494C-330D873D4D8E}"/>
                </a:ext>
              </a:extLst>
            </p:cNvPr>
            <p:cNvSpPr/>
            <p:nvPr/>
          </p:nvSpPr>
          <p:spPr>
            <a:xfrm>
              <a:off x="9203177" y="1257455"/>
              <a:ext cx="875829" cy="896370"/>
            </a:xfrm>
            <a:custGeom>
              <a:avLst/>
              <a:gdLst>
                <a:gd name="connsiteX0" fmla="*/ 0 w 875829"/>
                <a:gd name="connsiteY0" fmla="*/ 448185 h 896370"/>
                <a:gd name="connsiteX1" fmla="*/ 437915 w 875829"/>
                <a:gd name="connsiteY1" fmla="*/ 0 h 896370"/>
                <a:gd name="connsiteX2" fmla="*/ 875830 w 875829"/>
                <a:gd name="connsiteY2" fmla="*/ 448185 h 896370"/>
                <a:gd name="connsiteX3" fmla="*/ 437915 w 875829"/>
                <a:gd name="connsiteY3" fmla="*/ 896370 h 896370"/>
                <a:gd name="connsiteX4" fmla="*/ 0 w 875829"/>
                <a:gd name="connsiteY4" fmla="*/ 448185 h 896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829" h="896370" extrusionOk="0">
                  <a:moveTo>
                    <a:pt x="0" y="448185"/>
                  </a:moveTo>
                  <a:cubicBezTo>
                    <a:pt x="-24220" y="153539"/>
                    <a:pt x="162179" y="36269"/>
                    <a:pt x="437915" y="0"/>
                  </a:cubicBezTo>
                  <a:cubicBezTo>
                    <a:pt x="695500" y="9470"/>
                    <a:pt x="851509" y="154501"/>
                    <a:pt x="875830" y="448185"/>
                  </a:cubicBezTo>
                  <a:cubicBezTo>
                    <a:pt x="819475" y="683870"/>
                    <a:pt x="680598" y="889727"/>
                    <a:pt x="437915" y="896370"/>
                  </a:cubicBezTo>
                  <a:cubicBezTo>
                    <a:pt x="161380" y="848567"/>
                    <a:pt x="16140" y="673615"/>
                    <a:pt x="0" y="448185"/>
                  </a:cubicBezTo>
                  <a:close/>
                </a:path>
              </a:pathLst>
            </a:custGeom>
            <a:noFill/>
            <a:ln w="57150">
              <a:solidFill>
                <a:srgbClr val="C53A71"/>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4" name="Group 93">
            <a:extLst>
              <a:ext uri="{FF2B5EF4-FFF2-40B4-BE49-F238E27FC236}">
                <a16:creationId xmlns:a16="http://schemas.microsoft.com/office/drawing/2014/main" id="{C3C2FF1E-EFED-FCDD-9914-8FF8612DF294}"/>
              </a:ext>
            </a:extLst>
          </p:cNvPr>
          <p:cNvGrpSpPr/>
          <p:nvPr/>
        </p:nvGrpSpPr>
        <p:grpSpPr>
          <a:xfrm>
            <a:off x="11072189" y="1743820"/>
            <a:ext cx="454153" cy="444757"/>
            <a:chOff x="10160920" y="1679431"/>
            <a:chExt cx="919014" cy="900000"/>
          </a:xfrm>
        </p:grpSpPr>
        <p:pic>
          <p:nvPicPr>
            <p:cNvPr id="61" name="Picture 6">
              <a:extLst>
                <a:ext uri="{FF2B5EF4-FFF2-40B4-BE49-F238E27FC236}">
                  <a16:creationId xmlns:a16="http://schemas.microsoft.com/office/drawing/2014/main" id="{3095465E-EA4D-3C6E-767C-7A83C774AE8E}"/>
                </a:ext>
              </a:extLst>
            </p:cNvPr>
            <p:cNvPicPr>
              <a:picLocks noChangeAspect="1" noChangeArrowheads="1"/>
            </p:cNvPicPr>
            <p:nvPr/>
          </p:nvPicPr>
          <p:blipFill>
            <a:blip r:embed="rId10"/>
            <a:srcRect l="21829" r="21829"/>
            <a:stretch/>
          </p:blipFill>
          <p:spPr bwMode="auto">
            <a:xfrm>
              <a:off x="10160920" y="1679431"/>
              <a:ext cx="900000" cy="900000"/>
            </a:xfrm>
            <a:prstGeom prst="ellipse">
              <a:avLst/>
            </a:prstGeom>
            <a:noFill/>
            <a:effectLst/>
            <a:extLst>
              <a:ext uri="{909E8E84-426E-40DD-AFC4-6F175D3DCCD1}">
                <a14:hiddenFill xmlns:a14="http://schemas.microsoft.com/office/drawing/2010/main">
                  <a:solidFill>
                    <a:srgbClr val="FFFFFF"/>
                  </a:solidFill>
                </a14:hiddenFill>
              </a:ext>
            </a:extLst>
          </p:spPr>
        </p:pic>
        <p:sp>
          <p:nvSpPr>
            <p:cNvPr id="66" name="Oval 65">
              <a:extLst>
                <a:ext uri="{FF2B5EF4-FFF2-40B4-BE49-F238E27FC236}">
                  <a16:creationId xmlns:a16="http://schemas.microsoft.com/office/drawing/2014/main" id="{164CE6EF-D54F-88BA-25FA-66A7B2A4DE4B}"/>
                </a:ext>
              </a:extLst>
            </p:cNvPr>
            <p:cNvSpPr/>
            <p:nvPr/>
          </p:nvSpPr>
          <p:spPr>
            <a:xfrm rot="3734876">
              <a:off x="10193834" y="1676961"/>
              <a:ext cx="875829" cy="896370"/>
            </a:xfrm>
            <a:custGeom>
              <a:avLst/>
              <a:gdLst>
                <a:gd name="connsiteX0" fmla="*/ 0 w 875829"/>
                <a:gd name="connsiteY0" fmla="*/ 448185 h 896370"/>
                <a:gd name="connsiteX1" fmla="*/ 437915 w 875829"/>
                <a:gd name="connsiteY1" fmla="*/ 0 h 896370"/>
                <a:gd name="connsiteX2" fmla="*/ 875830 w 875829"/>
                <a:gd name="connsiteY2" fmla="*/ 448185 h 896370"/>
                <a:gd name="connsiteX3" fmla="*/ 437915 w 875829"/>
                <a:gd name="connsiteY3" fmla="*/ 896370 h 896370"/>
                <a:gd name="connsiteX4" fmla="*/ 0 w 875829"/>
                <a:gd name="connsiteY4" fmla="*/ 448185 h 896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829" h="896370" extrusionOk="0">
                  <a:moveTo>
                    <a:pt x="0" y="448185"/>
                  </a:moveTo>
                  <a:cubicBezTo>
                    <a:pt x="-24220" y="153539"/>
                    <a:pt x="162179" y="36269"/>
                    <a:pt x="437915" y="0"/>
                  </a:cubicBezTo>
                  <a:cubicBezTo>
                    <a:pt x="695500" y="9470"/>
                    <a:pt x="851509" y="154501"/>
                    <a:pt x="875830" y="448185"/>
                  </a:cubicBezTo>
                  <a:cubicBezTo>
                    <a:pt x="819475" y="683870"/>
                    <a:pt x="680598" y="889727"/>
                    <a:pt x="437915" y="896370"/>
                  </a:cubicBezTo>
                  <a:cubicBezTo>
                    <a:pt x="161380" y="848567"/>
                    <a:pt x="16140" y="673615"/>
                    <a:pt x="0" y="448185"/>
                  </a:cubicBezTo>
                  <a:close/>
                </a:path>
              </a:pathLst>
            </a:custGeom>
            <a:noFill/>
            <a:ln w="57150">
              <a:solidFill>
                <a:srgbClr val="5888C7"/>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5" name="Group 94">
            <a:extLst>
              <a:ext uri="{FF2B5EF4-FFF2-40B4-BE49-F238E27FC236}">
                <a16:creationId xmlns:a16="http://schemas.microsoft.com/office/drawing/2014/main" id="{67387591-595F-BDFF-AEA5-35F119B2C856}"/>
              </a:ext>
            </a:extLst>
          </p:cNvPr>
          <p:cNvGrpSpPr/>
          <p:nvPr/>
        </p:nvGrpSpPr>
        <p:grpSpPr>
          <a:xfrm>
            <a:off x="11225443" y="157252"/>
            <a:ext cx="521389" cy="536627"/>
            <a:chOff x="11006167" y="2528413"/>
            <a:chExt cx="892453" cy="918536"/>
          </a:xfrm>
        </p:grpSpPr>
        <p:pic>
          <p:nvPicPr>
            <p:cNvPr id="54" name="Picture 4">
              <a:extLst>
                <a:ext uri="{FF2B5EF4-FFF2-40B4-BE49-F238E27FC236}">
                  <a16:creationId xmlns:a16="http://schemas.microsoft.com/office/drawing/2014/main" id="{FE0226EC-1CB3-5E46-EB50-E1E297727CF3}"/>
                </a:ext>
              </a:extLst>
            </p:cNvPr>
            <p:cNvPicPr>
              <a:picLocks noChangeAspect="1" noChangeArrowheads="1"/>
            </p:cNvPicPr>
            <p:nvPr/>
          </p:nvPicPr>
          <p:blipFill>
            <a:blip r:embed="rId11"/>
            <a:srcRect t="14040" b="14040"/>
            <a:stretch/>
          </p:blipFill>
          <p:spPr bwMode="auto">
            <a:xfrm>
              <a:off x="11006167" y="2591151"/>
              <a:ext cx="892453" cy="855798"/>
            </a:xfrm>
            <a:prstGeom prst="ellipse">
              <a:avLst/>
            </a:prstGeom>
            <a:noFill/>
            <a:effectLst/>
            <a:extLst>
              <a:ext uri="{909E8E84-426E-40DD-AFC4-6F175D3DCCD1}">
                <a14:hiddenFill xmlns:a14="http://schemas.microsoft.com/office/drawing/2010/main">
                  <a:solidFill>
                    <a:srgbClr val="FFFFFF"/>
                  </a:solidFill>
                </a14:hiddenFill>
              </a:ext>
            </a:extLst>
          </p:spPr>
        </p:pic>
        <p:sp>
          <p:nvSpPr>
            <p:cNvPr id="67" name="Oval 66">
              <a:extLst>
                <a:ext uri="{FF2B5EF4-FFF2-40B4-BE49-F238E27FC236}">
                  <a16:creationId xmlns:a16="http://schemas.microsoft.com/office/drawing/2014/main" id="{0311F44F-8219-0C20-2937-8BBE98DFDEA8}"/>
                </a:ext>
              </a:extLst>
            </p:cNvPr>
            <p:cNvSpPr/>
            <p:nvPr/>
          </p:nvSpPr>
          <p:spPr>
            <a:xfrm>
              <a:off x="11022791" y="2528413"/>
              <a:ext cx="875829" cy="896370"/>
            </a:xfrm>
            <a:custGeom>
              <a:avLst/>
              <a:gdLst>
                <a:gd name="connsiteX0" fmla="*/ 0 w 875829"/>
                <a:gd name="connsiteY0" fmla="*/ 448185 h 896370"/>
                <a:gd name="connsiteX1" fmla="*/ 437915 w 875829"/>
                <a:gd name="connsiteY1" fmla="*/ 0 h 896370"/>
                <a:gd name="connsiteX2" fmla="*/ 875830 w 875829"/>
                <a:gd name="connsiteY2" fmla="*/ 448185 h 896370"/>
                <a:gd name="connsiteX3" fmla="*/ 437915 w 875829"/>
                <a:gd name="connsiteY3" fmla="*/ 896370 h 896370"/>
                <a:gd name="connsiteX4" fmla="*/ 0 w 875829"/>
                <a:gd name="connsiteY4" fmla="*/ 448185 h 896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829" h="896370" extrusionOk="0">
                  <a:moveTo>
                    <a:pt x="0" y="448185"/>
                  </a:moveTo>
                  <a:cubicBezTo>
                    <a:pt x="-24220" y="153539"/>
                    <a:pt x="162179" y="36269"/>
                    <a:pt x="437915" y="0"/>
                  </a:cubicBezTo>
                  <a:cubicBezTo>
                    <a:pt x="695500" y="9470"/>
                    <a:pt x="851509" y="154501"/>
                    <a:pt x="875830" y="448185"/>
                  </a:cubicBezTo>
                  <a:cubicBezTo>
                    <a:pt x="819475" y="683870"/>
                    <a:pt x="680598" y="889727"/>
                    <a:pt x="437915" y="896370"/>
                  </a:cubicBezTo>
                  <a:cubicBezTo>
                    <a:pt x="161380" y="848567"/>
                    <a:pt x="16140" y="673615"/>
                    <a:pt x="0" y="448185"/>
                  </a:cubicBezTo>
                  <a:close/>
                </a:path>
              </a:pathLst>
            </a:custGeom>
            <a:noFill/>
            <a:ln w="57150">
              <a:solidFill>
                <a:srgbClr val="0FBAA7"/>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7" name="Group 96">
            <a:extLst>
              <a:ext uri="{FF2B5EF4-FFF2-40B4-BE49-F238E27FC236}">
                <a16:creationId xmlns:a16="http://schemas.microsoft.com/office/drawing/2014/main" id="{68F12EAE-95F6-2607-BBFC-1320063EA502}"/>
              </a:ext>
            </a:extLst>
          </p:cNvPr>
          <p:cNvGrpSpPr/>
          <p:nvPr/>
        </p:nvGrpSpPr>
        <p:grpSpPr>
          <a:xfrm>
            <a:off x="11601634" y="2412428"/>
            <a:ext cx="475267" cy="497997"/>
            <a:chOff x="10761842" y="4737284"/>
            <a:chExt cx="900000" cy="943043"/>
          </a:xfrm>
        </p:grpSpPr>
        <p:pic>
          <p:nvPicPr>
            <p:cNvPr id="60" name="Picture 4">
              <a:extLst>
                <a:ext uri="{FF2B5EF4-FFF2-40B4-BE49-F238E27FC236}">
                  <a16:creationId xmlns:a16="http://schemas.microsoft.com/office/drawing/2014/main" id="{C9D82810-6B4D-111A-D65F-B0C50F21AEC9}"/>
                </a:ext>
              </a:extLst>
            </p:cNvPr>
            <p:cNvPicPr>
              <a:picLocks noChangeAspect="1" noChangeArrowheads="1"/>
            </p:cNvPicPr>
            <p:nvPr/>
          </p:nvPicPr>
          <p:blipFill>
            <a:blip r:embed="rId12"/>
            <a:srcRect l="34239" r="34239"/>
            <a:stretch/>
          </p:blipFill>
          <p:spPr bwMode="auto">
            <a:xfrm rot="21349132">
              <a:off x="10761842" y="4780327"/>
              <a:ext cx="900000" cy="900000"/>
            </a:xfrm>
            <a:prstGeom prst="ellipse">
              <a:avLst/>
            </a:prstGeom>
            <a:noFill/>
            <a:effectLst/>
            <a:extLst>
              <a:ext uri="{909E8E84-426E-40DD-AFC4-6F175D3DCCD1}">
                <a14:hiddenFill xmlns:a14="http://schemas.microsoft.com/office/drawing/2010/main">
                  <a:solidFill>
                    <a:srgbClr val="FFFFFF"/>
                  </a:solidFill>
                </a14:hiddenFill>
              </a:ext>
            </a:extLst>
          </p:spPr>
        </p:pic>
        <p:sp>
          <p:nvSpPr>
            <p:cNvPr id="68" name="Oval 67">
              <a:extLst>
                <a:ext uri="{FF2B5EF4-FFF2-40B4-BE49-F238E27FC236}">
                  <a16:creationId xmlns:a16="http://schemas.microsoft.com/office/drawing/2014/main" id="{3414B735-6185-F4BD-416C-407E848E31AC}"/>
                </a:ext>
              </a:extLst>
            </p:cNvPr>
            <p:cNvSpPr/>
            <p:nvPr/>
          </p:nvSpPr>
          <p:spPr>
            <a:xfrm rot="19567551">
              <a:off x="10763161" y="4737284"/>
              <a:ext cx="875829" cy="896370"/>
            </a:xfrm>
            <a:custGeom>
              <a:avLst/>
              <a:gdLst>
                <a:gd name="connsiteX0" fmla="*/ 0 w 875829"/>
                <a:gd name="connsiteY0" fmla="*/ 448185 h 896370"/>
                <a:gd name="connsiteX1" fmla="*/ 437915 w 875829"/>
                <a:gd name="connsiteY1" fmla="*/ 0 h 896370"/>
                <a:gd name="connsiteX2" fmla="*/ 875830 w 875829"/>
                <a:gd name="connsiteY2" fmla="*/ 448185 h 896370"/>
                <a:gd name="connsiteX3" fmla="*/ 437915 w 875829"/>
                <a:gd name="connsiteY3" fmla="*/ 896370 h 896370"/>
                <a:gd name="connsiteX4" fmla="*/ 0 w 875829"/>
                <a:gd name="connsiteY4" fmla="*/ 448185 h 896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829" h="896370" extrusionOk="0">
                  <a:moveTo>
                    <a:pt x="0" y="448185"/>
                  </a:moveTo>
                  <a:cubicBezTo>
                    <a:pt x="-24220" y="153539"/>
                    <a:pt x="162179" y="36269"/>
                    <a:pt x="437915" y="0"/>
                  </a:cubicBezTo>
                  <a:cubicBezTo>
                    <a:pt x="695500" y="9470"/>
                    <a:pt x="851509" y="154501"/>
                    <a:pt x="875830" y="448185"/>
                  </a:cubicBezTo>
                  <a:cubicBezTo>
                    <a:pt x="819475" y="683870"/>
                    <a:pt x="680598" y="889727"/>
                    <a:pt x="437915" y="896370"/>
                  </a:cubicBezTo>
                  <a:cubicBezTo>
                    <a:pt x="161380" y="848567"/>
                    <a:pt x="16140" y="673615"/>
                    <a:pt x="0" y="448185"/>
                  </a:cubicBezTo>
                  <a:close/>
                </a:path>
              </a:pathLst>
            </a:custGeom>
            <a:noFill/>
            <a:ln w="57150">
              <a:solidFill>
                <a:srgbClr val="0FBAA7"/>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8" name="Group 97">
            <a:extLst>
              <a:ext uri="{FF2B5EF4-FFF2-40B4-BE49-F238E27FC236}">
                <a16:creationId xmlns:a16="http://schemas.microsoft.com/office/drawing/2014/main" id="{2F50EA67-4979-2AA0-6703-4A8E9239853D}"/>
              </a:ext>
            </a:extLst>
          </p:cNvPr>
          <p:cNvGrpSpPr/>
          <p:nvPr/>
        </p:nvGrpSpPr>
        <p:grpSpPr>
          <a:xfrm>
            <a:off x="10921520" y="2866348"/>
            <a:ext cx="786620" cy="795573"/>
            <a:chOff x="9890779" y="5535787"/>
            <a:chExt cx="925020" cy="935548"/>
          </a:xfrm>
        </p:grpSpPr>
        <p:pic>
          <p:nvPicPr>
            <p:cNvPr id="56" name="Picture 2">
              <a:extLst>
                <a:ext uri="{FF2B5EF4-FFF2-40B4-BE49-F238E27FC236}">
                  <a16:creationId xmlns:a16="http://schemas.microsoft.com/office/drawing/2014/main" id="{8DD72366-BC65-E080-1D64-3219FD1611C5}"/>
                </a:ext>
              </a:extLst>
            </p:cNvPr>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p:blipFill>
          <p:spPr bwMode="auto">
            <a:xfrm>
              <a:off x="9890779" y="5571335"/>
              <a:ext cx="900000" cy="900000"/>
            </a:xfrm>
            <a:prstGeom prst="ellipse">
              <a:avLst/>
            </a:prstGeom>
            <a:noFill/>
            <a:extLst>
              <a:ext uri="{909E8E84-426E-40DD-AFC4-6F175D3DCCD1}">
                <a14:hiddenFill xmlns:a14="http://schemas.microsoft.com/office/drawing/2010/main">
                  <a:solidFill>
                    <a:srgbClr val="FFFFFF"/>
                  </a:solidFill>
                </a14:hiddenFill>
              </a:ext>
            </a:extLst>
          </p:spPr>
        </p:pic>
        <p:sp>
          <p:nvSpPr>
            <p:cNvPr id="69" name="Oval 68">
              <a:extLst>
                <a:ext uri="{FF2B5EF4-FFF2-40B4-BE49-F238E27FC236}">
                  <a16:creationId xmlns:a16="http://schemas.microsoft.com/office/drawing/2014/main" id="{01FAB81D-A17B-98CE-3856-221ED9945AB6}"/>
                </a:ext>
              </a:extLst>
            </p:cNvPr>
            <p:cNvSpPr/>
            <p:nvPr/>
          </p:nvSpPr>
          <p:spPr>
            <a:xfrm rot="12890525">
              <a:off x="9939970" y="5535787"/>
              <a:ext cx="875829" cy="896370"/>
            </a:xfrm>
            <a:custGeom>
              <a:avLst/>
              <a:gdLst>
                <a:gd name="connsiteX0" fmla="*/ 0 w 875829"/>
                <a:gd name="connsiteY0" fmla="*/ 448185 h 896370"/>
                <a:gd name="connsiteX1" fmla="*/ 437915 w 875829"/>
                <a:gd name="connsiteY1" fmla="*/ 0 h 896370"/>
                <a:gd name="connsiteX2" fmla="*/ 875830 w 875829"/>
                <a:gd name="connsiteY2" fmla="*/ 448185 h 896370"/>
                <a:gd name="connsiteX3" fmla="*/ 437915 w 875829"/>
                <a:gd name="connsiteY3" fmla="*/ 896370 h 896370"/>
                <a:gd name="connsiteX4" fmla="*/ 0 w 875829"/>
                <a:gd name="connsiteY4" fmla="*/ 448185 h 896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829" h="896370" extrusionOk="0">
                  <a:moveTo>
                    <a:pt x="0" y="448185"/>
                  </a:moveTo>
                  <a:cubicBezTo>
                    <a:pt x="-24220" y="153539"/>
                    <a:pt x="162179" y="36269"/>
                    <a:pt x="437915" y="0"/>
                  </a:cubicBezTo>
                  <a:cubicBezTo>
                    <a:pt x="695500" y="9470"/>
                    <a:pt x="851509" y="154501"/>
                    <a:pt x="875830" y="448185"/>
                  </a:cubicBezTo>
                  <a:cubicBezTo>
                    <a:pt x="819475" y="683870"/>
                    <a:pt x="680598" y="889727"/>
                    <a:pt x="437915" y="896370"/>
                  </a:cubicBezTo>
                  <a:cubicBezTo>
                    <a:pt x="161380" y="848567"/>
                    <a:pt x="16140" y="673615"/>
                    <a:pt x="0" y="448185"/>
                  </a:cubicBezTo>
                  <a:close/>
                </a:path>
              </a:pathLst>
            </a:custGeom>
            <a:noFill/>
            <a:ln w="57150">
              <a:solidFill>
                <a:srgbClr val="C53A71"/>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9" name="Group 98">
            <a:extLst>
              <a:ext uri="{FF2B5EF4-FFF2-40B4-BE49-F238E27FC236}">
                <a16:creationId xmlns:a16="http://schemas.microsoft.com/office/drawing/2014/main" id="{0196E6F5-0626-AFC1-0816-91C26EC8CC8C}"/>
              </a:ext>
            </a:extLst>
          </p:cNvPr>
          <p:cNvGrpSpPr/>
          <p:nvPr/>
        </p:nvGrpSpPr>
        <p:grpSpPr>
          <a:xfrm>
            <a:off x="10460463" y="5377079"/>
            <a:ext cx="389484" cy="392505"/>
            <a:chOff x="8627757" y="5745970"/>
            <a:chExt cx="900000" cy="906981"/>
          </a:xfrm>
        </p:grpSpPr>
        <p:pic>
          <p:nvPicPr>
            <p:cNvPr id="57" name="Picture 6">
              <a:extLst>
                <a:ext uri="{FF2B5EF4-FFF2-40B4-BE49-F238E27FC236}">
                  <a16:creationId xmlns:a16="http://schemas.microsoft.com/office/drawing/2014/main" id="{127D84FE-746F-95DF-4E87-493B9BF37199}"/>
                </a:ext>
              </a:extLst>
            </p:cNvPr>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p:blipFill>
          <p:spPr bwMode="auto">
            <a:xfrm>
              <a:off x="8627757" y="5752951"/>
              <a:ext cx="900000" cy="900000"/>
            </a:xfrm>
            <a:prstGeom prst="ellipse">
              <a:avLst/>
            </a:prstGeom>
            <a:noFill/>
            <a:extLst>
              <a:ext uri="{909E8E84-426E-40DD-AFC4-6F175D3DCCD1}">
                <a14:hiddenFill xmlns:a14="http://schemas.microsoft.com/office/drawing/2010/main">
                  <a:solidFill>
                    <a:srgbClr val="FFFFFF"/>
                  </a:solidFill>
                </a14:hiddenFill>
              </a:ext>
            </a:extLst>
          </p:spPr>
        </p:pic>
        <p:sp>
          <p:nvSpPr>
            <p:cNvPr id="70" name="Oval 69">
              <a:extLst>
                <a:ext uri="{FF2B5EF4-FFF2-40B4-BE49-F238E27FC236}">
                  <a16:creationId xmlns:a16="http://schemas.microsoft.com/office/drawing/2014/main" id="{295AA539-D536-4CF0-DAD2-64F5F3A27DA4}"/>
                </a:ext>
              </a:extLst>
            </p:cNvPr>
            <p:cNvSpPr/>
            <p:nvPr/>
          </p:nvSpPr>
          <p:spPr>
            <a:xfrm rot="19567551">
              <a:off x="8639421" y="5745970"/>
              <a:ext cx="875829" cy="896370"/>
            </a:xfrm>
            <a:custGeom>
              <a:avLst/>
              <a:gdLst>
                <a:gd name="connsiteX0" fmla="*/ 0 w 875829"/>
                <a:gd name="connsiteY0" fmla="*/ 448185 h 896370"/>
                <a:gd name="connsiteX1" fmla="*/ 437915 w 875829"/>
                <a:gd name="connsiteY1" fmla="*/ 0 h 896370"/>
                <a:gd name="connsiteX2" fmla="*/ 875830 w 875829"/>
                <a:gd name="connsiteY2" fmla="*/ 448185 h 896370"/>
                <a:gd name="connsiteX3" fmla="*/ 437915 w 875829"/>
                <a:gd name="connsiteY3" fmla="*/ 896370 h 896370"/>
                <a:gd name="connsiteX4" fmla="*/ 0 w 875829"/>
                <a:gd name="connsiteY4" fmla="*/ 448185 h 896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829" h="896370" extrusionOk="0">
                  <a:moveTo>
                    <a:pt x="0" y="448185"/>
                  </a:moveTo>
                  <a:cubicBezTo>
                    <a:pt x="-24220" y="153539"/>
                    <a:pt x="162179" y="36269"/>
                    <a:pt x="437915" y="0"/>
                  </a:cubicBezTo>
                  <a:cubicBezTo>
                    <a:pt x="695500" y="9470"/>
                    <a:pt x="851509" y="154501"/>
                    <a:pt x="875830" y="448185"/>
                  </a:cubicBezTo>
                  <a:cubicBezTo>
                    <a:pt x="819475" y="683870"/>
                    <a:pt x="680598" y="889727"/>
                    <a:pt x="437915" y="896370"/>
                  </a:cubicBezTo>
                  <a:cubicBezTo>
                    <a:pt x="161380" y="848567"/>
                    <a:pt x="16140" y="673615"/>
                    <a:pt x="0" y="448185"/>
                  </a:cubicBezTo>
                  <a:close/>
                </a:path>
              </a:pathLst>
            </a:custGeom>
            <a:noFill/>
            <a:ln w="57150">
              <a:solidFill>
                <a:srgbClr val="C53A71"/>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1" name="Group 100">
            <a:extLst>
              <a:ext uri="{FF2B5EF4-FFF2-40B4-BE49-F238E27FC236}">
                <a16:creationId xmlns:a16="http://schemas.microsoft.com/office/drawing/2014/main" id="{3202E086-9B56-3DD5-0BDE-85BAD5FC2C23}"/>
              </a:ext>
            </a:extLst>
          </p:cNvPr>
          <p:cNvGrpSpPr/>
          <p:nvPr/>
        </p:nvGrpSpPr>
        <p:grpSpPr>
          <a:xfrm>
            <a:off x="10755242" y="5660772"/>
            <a:ext cx="1099236" cy="1107762"/>
            <a:chOff x="7045329" y="4286216"/>
            <a:chExt cx="900000" cy="906981"/>
          </a:xfrm>
        </p:grpSpPr>
        <p:pic>
          <p:nvPicPr>
            <p:cNvPr id="80" name="Picture 6">
              <a:extLst>
                <a:ext uri="{FF2B5EF4-FFF2-40B4-BE49-F238E27FC236}">
                  <a16:creationId xmlns:a16="http://schemas.microsoft.com/office/drawing/2014/main" id="{A6B82D8F-98DC-0C89-2A1E-8ABBFE2A5CCC}"/>
                </a:ext>
              </a:extLst>
            </p:cNvPr>
            <p:cNvPicPr>
              <a:picLocks noChangeAspect="1" noChangeArrowheads="1"/>
            </p:cNvPicPr>
            <p:nvPr/>
          </p:nvPicPr>
          <p:blipFill>
            <a:blip r:embed="rId15"/>
            <a:srcRect l="12702" r="12702"/>
            <a:stretch/>
          </p:blipFill>
          <p:spPr bwMode="auto">
            <a:xfrm>
              <a:off x="7045329" y="4293197"/>
              <a:ext cx="900000" cy="900000"/>
            </a:xfrm>
            <a:prstGeom prst="ellipse">
              <a:avLst/>
            </a:prstGeom>
            <a:noFill/>
            <a:extLst>
              <a:ext uri="{909E8E84-426E-40DD-AFC4-6F175D3DCCD1}">
                <a14:hiddenFill xmlns:a14="http://schemas.microsoft.com/office/drawing/2010/main">
                  <a:solidFill>
                    <a:srgbClr val="FFFFFF"/>
                  </a:solidFill>
                </a14:hiddenFill>
              </a:ext>
            </a:extLst>
          </p:spPr>
        </p:pic>
        <p:sp>
          <p:nvSpPr>
            <p:cNvPr id="81" name="Oval 80">
              <a:extLst>
                <a:ext uri="{FF2B5EF4-FFF2-40B4-BE49-F238E27FC236}">
                  <a16:creationId xmlns:a16="http://schemas.microsoft.com/office/drawing/2014/main" id="{BF5DA99C-CE66-C824-DDDB-82074B2A7F8D}"/>
                </a:ext>
              </a:extLst>
            </p:cNvPr>
            <p:cNvSpPr/>
            <p:nvPr/>
          </p:nvSpPr>
          <p:spPr>
            <a:xfrm rot="19567551">
              <a:off x="7056993" y="4286216"/>
              <a:ext cx="875829" cy="896370"/>
            </a:xfrm>
            <a:custGeom>
              <a:avLst/>
              <a:gdLst>
                <a:gd name="connsiteX0" fmla="*/ 0 w 875829"/>
                <a:gd name="connsiteY0" fmla="*/ 448185 h 896370"/>
                <a:gd name="connsiteX1" fmla="*/ 437915 w 875829"/>
                <a:gd name="connsiteY1" fmla="*/ 0 h 896370"/>
                <a:gd name="connsiteX2" fmla="*/ 875830 w 875829"/>
                <a:gd name="connsiteY2" fmla="*/ 448185 h 896370"/>
                <a:gd name="connsiteX3" fmla="*/ 437915 w 875829"/>
                <a:gd name="connsiteY3" fmla="*/ 896370 h 896370"/>
                <a:gd name="connsiteX4" fmla="*/ 0 w 875829"/>
                <a:gd name="connsiteY4" fmla="*/ 448185 h 896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829" h="896370" extrusionOk="0">
                  <a:moveTo>
                    <a:pt x="0" y="448185"/>
                  </a:moveTo>
                  <a:cubicBezTo>
                    <a:pt x="-24220" y="153539"/>
                    <a:pt x="162179" y="36269"/>
                    <a:pt x="437915" y="0"/>
                  </a:cubicBezTo>
                  <a:cubicBezTo>
                    <a:pt x="695500" y="9470"/>
                    <a:pt x="851509" y="154501"/>
                    <a:pt x="875830" y="448185"/>
                  </a:cubicBezTo>
                  <a:cubicBezTo>
                    <a:pt x="819475" y="683870"/>
                    <a:pt x="680598" y="889727"/>
                    <a:pt x="437915" y="896370"/>
                  </a:cubicBezTo>
                  <a:cubicBezTo>
                    <a:pt x="161380" y="848567"/>
                    <a:pt x="16140" y="673615"/>
                    <a:pt x="0" y="448185"/>
                  </a:cubicBezTo>
                  <a:close/>
                </a:path>
              </a:pathLst>
            </a:custGeom>
            <a:noFill/>
            <a:ln w="57150">
              <a:solidFill>
                <a:srgbClr val="0FBAA7"/>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6" name="Group 95">
            <a:extLst>
              <a:ext uri="{FF2B5EF4-FFF2-40B4-BE49-F238E27FC236}">
                <a16:creationId xmlns:a16="http://schemas.microsoft.com/office/drawing/2014/main" id="{36740555-D8BF-9983-ED31-66A95CBBFD77}"/>
              </a:ext>
            </a:extLst>
          </p:cNvPr>
          <p:cNvGrpSpPr/>
          <p:nvPr/>
        </p:nvGrpSpPr>
        <p:grpSpPr>
          <a:xfrm>
            <a:off x="11440755" y="974895"/>
            <a:ext cx="485777" cy="499974"/>
            <a:chOff x="11034653" y="3638564"/>
            <a:chExt cx="892453" cy="918536"/>
          </a:xfrm>
        </p:grpSpPr>
        <p:pic>
          <p:nvPicPr>
            <p:cNvPr id="82" name="Picture 4">
              <a:extLst>
                <a:ext uri="{FF2B5EF4-FFF2-40B4-BE49-F238E27FC236}">
                  <a16:creationId xmlns:a16="http://schemas.microsoft.com/office/drawing/2014/main" id="{8E515FCA-261D-D969-2765-DD65D0B3BE5B}"/>
                </a:ext>
              </a:extLst>
            </p:cNvPr>
            <p:cNvPicPr>
              <a:picLocks noChangeAspect="1" noChangeArrowheads="1"/>
            </p:cNvPicPr>
            <p:nvPr/>
          </p:nvPicPr>
          <p:blipFill>
            <a:blip r:embed="rId16"/>
            <a:srcRect l="10894" r="10894"/>
            <a:stretch/>
          </p:blipFill>
          <p:spPr bwMode="auto">
            <a:xfrm>
              <a:off x="11034653" y="3701302"/>
              <a:ext cx="892453" cy="855798"/>
            </a:xfrm>
            <a:prstGeom prst="ellipse">
              <a:avLst/>
            </a:prstGeom>
            <a:noFill/>
            <a:effectLst/>
            <a:extLst>
              <a:ext uri="{909E8E84-426E-40DD-AFC4-6F175D3DCCD1}">
                <a14:hiddenFill xmlns:a14="http://schemas.microsoft.com/office/drawing/2010/main">
                  <a:solidFill>
                    <a:srgbClr val="FFFFFF"/>
                  </a:solidFill>
                </a14:hiddenFill>
              </a:ext>
            </a:extLst>
          </p:spPr>
        </p:pic>
        <p:sp>
          <p:nvSpPr>
            <p:cNvPr id="83" name="Oval 82">
              <a:extLst>
                <a:ext uri="{FF2B5EF4-FFF2-40B4-BE49-F238E27FC236}">
                  <a16:creationId xmlns:a16="http://schemas.microsoft.com/office/drawing/2014/main" id="{2C2D6A7F-F410-7E81-2D97-F8D598910A51}"/>
                </a:ext>
              </a:extLst>
            </p:cNvPr>
            <p:cNvSpPr/>
            <p:nvPr/>
          </p:nvSpPr>
          <p:spPr>
            <a:xfrm>
              <a:off x="11051277" y="3638564"/>
              <a:ext cx="875829" cy="896370"/>
            </a:xfrm>
            <a:custGeom>
              <a:avLst/>
              <a:gdLst>
                <a:gd name="connsiteX0" fmla="*/ 0 w 875829"/>
                <a:gd name="connsiteY0" fmla="*/ 448185 h 896370"/>
                <a:gd name="connsiteX1" fmla="*/ 437915 w 875829"/>
                <a:gd name="connsiteY1" fmla="*/ 0 h 896370"/>
                <a:gd name="connsiteX2" fmla="*/ 875830 w 875829"/>
                <a:gd name="connsiteY2" fmla="*/ 448185 h 896370"/>
                <a:gd name="connsiteX3" fmla="*/ 437915 w 875829"/>
                <a:gd name="connsiteY3" fmla="*/ 896370 h 896370"/>
                <a:gd name="connsiteX4" fmla="*/ 0 w 875829"/>
                <a:gd name="connsiteY4" fmla="*/ 448185 h 896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829" h="896370" extrusionOk="0">
                  <a:moveTo>
                    <a:pt x="0" y="448185"/>
                  </a:moveTo>
                  <a:cubicBezTo>
                    <a:pt x="-24220" y="153539"/>
                    <a:pt x="162179" y="36269"/>
                    <a:pt x="437915" y="0"/>
                  </a:cubicBezTo>
                  <a:cubicBezTo>
                    <a:pt x="695500" y="9470"/>
                    <a:pt x="851509" y="154501"/>
                    <a:pt x="875830" y="448185"/>
                  </a:cubicBezTo>
                  <a:cubicBezTo>
                    <a:pt x="819475" y="683870"/>
                    <a:pt x="680598" y="889727"/>
                    <a:pt x="437915" y="896370"/>
                  </a:cubicBezTo>
                  <a:cubicBezTo>
                    <a:pt x="161380" y="848567"/>
                    <a:pt x="16140" y="673615"/>
                    <a:pt x="0" y="448185"/>
                  </a:cubicBezTo>
                  <a:close/>
                </a:path>
              </a:pathLst>
            </a:custGeom>
            <a:noFill/>
            <a:ln w="57150">
              <a:solidFill>
                <a:srgbClr val="CE6441"/>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2" name="Group 101">
            <a:extLst>
              <a:ext uri="{FF2B5EF4-FFF2-40B4-BE49-F238E27FC236}">
                <a16:creationId xmlns:a16="http://schemas.microsoft.com/office/drawing/2014/main" id="{BD119E7A-E0C4-7E6D-FCB6-8A55A256A123}"/>
              </a:ext>
            </a:extLst>
          </p:cNvPr>
          <p:cNvGrpSpPr/>
          <p:nvPr/>
        </p:nvGrpSpPr>
        <p:grpSpPr>
          <a:xfrm>
            <a:off x="10888524" y="3798706"/>
            <a:ext cx="1104461" cy="1083064"/>
            <a:chOff x="6920012" y="3175623"/>
            <a:chExt cx="930977" cy="912941"/>
          </a:xfrm>
        </p:grpSpPr>
        <p:pic>
          <p:nvPicPr>
            <p:cNvPr id="84" name="Picture 10">
              <a:extLst>
                <a:ext uri="{FF2B5EF4-FFF2-40B4-BE49-F238E27FC236}">
                  <a16:creationId xmlns:a16="http://schemas.microsoft.com/office/drawing/2014/main" id="{BA039991-21C8-999C-A3B6-3778832A811D}"/>
                </a:ext>
              </a:extLst>
            </p:cNvPr>
            <p:cNvPicPr>
              <a:picLocks noChangeAspect="1" noChangeArrowheads="1"/>
            </p:cNvPicPr>
            <p:nvPr/>
          </p:nvPicPr>
          <p:blipFill>
            <a:blip r:embed="rId17"/>
            <a:srcRect l="13232" r="13232"/>
            <a:stretch/>
          </p:blipFill>
          <p:spPr bwMode="auto">
            <a:xfrm rot="162063">
              <a:off x="6920012" y="3188564"/>
              <a:ext cx="900000" cy="900000"/>
            </a:xfrm>
            <a:prstGeom prst="ellipse">
              <a:avLst/>
            </a:prstGeom>
            <a:noFill/>
            <a:effectLst/>
            <a:extLst>
              <a:ext uri="{909E8E84-426E-40DD-AFC4-6F175D3DCCD1}">
                <a14:hiddenFill xmlns:a14="http://schemas.microsoft.com/office/drawing/2010/main">
                  <a:solidFill>
                    <a:srgbClr val="FFFFFF"/>
                  </a:solidFill>
                </a14:hiddenFill>
              </a:ext>
            </a:extLst>
          </p:spPr>
        </p:pic>
        <p:sp>
          <p:nvSpPr>
            <p:cNvPr id="85" name="Oval 84">
              <a:extLst>
                <a:ext uri="{FF2B5EF4-FFF2-40B4-BE49-F238E27FC236}">
                  <a16:creationId xmlns:a16="http://schemas.microsoft.com/office/drawing/2014/main" id="{B7DAA417-ACE7-F870-701E-F6A86372B4DB}"/>
                </a:ext>
              </a:extLst>
            </p:cNvPr>
            <p:cNvSpPr/>
            <p:nvPr/>
          </p:nvSpPr>
          <p:spPr>
            <a:xfrm rot="3734876">
              <a:off x="6964889" y="3165353"/>
              <a:ext cx="875829" cy="896370"/>
            </a:xfrm>
            <a:custGeom>
              <a:avLst/>
              <a:gdLst>
                <a:gd name="connsiteX0" fmla="*/ 0 w 875829"/>
                <a:gd name="connsiteY0" fmla="*/ 448185 h 896370"/>
                <a:gd name="connsiteX1" fmla="*/ 437915 w 875829"/>
                <a:gd name="connsiteY1" fmla="*/ 0 h 896370"/>
                <a:gd name="connsiteX2" fmla="*/ 875830 w 875829"/>
                <a:gd name="connsiteY2" fmla="*/ 448185 h 896370"/>
                <a:gd name="connsiteX3" fmla="*/ 437915 w 875829"/>
                <a:gd name="connsiteY3" fmla="*/ 896370 h 896370"/>
                <a:gd name="connsiteX4" fmla="*/ 0 w 875829"/>
                <a:gd name="connsiteY4" fmla="*/ 448185 h 896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829" h="896370" extrusionOk="0">
                  <a:moveTo>
                    <a:pt x="0" y="448185"/>
                  </a:moveTo>
                  <a:cubicBezTo>
                    <a:pt x="-24220" y="153539"/>
                    <a:pt x="162179" y="36269"/>
                    <a:pt x="437915" y="0"/>
                  </a:cubicBezTo>
                  <a:cubicBezTo>
                    <a:pt x="695500" y="9470"/>
                    <a:pt x="851509" y="154501"/>
                    <a:pt x="875830" y="448185"/>
                  </a:cubicBezTo>
                  <a:cubicBezTo>
                    <a:pt x="819475" y="683870"/>
                    <a:pt x="680598" y="889727"/>
                    <a:pt x="437915" y="896370"/>
                  </a:cubicBezTo>
                  <a:cubicBezTo>
                    <a:pt x="161380" y="848567"/>
                    <a:pt x="16140" y="673615"/>
                    <a:pt x="0" y="448185"/>
                  </a:cubicBezTo>
                  <a:close/>
                </a:path>
              </a:pathLst>
            </a:custGeom>
            <a:noFill/>
            <a:ln w="57150">
              <a:solidFill>
                <a:srgbClr val="5888C7"/>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0" name="Group 99">
            <a:extLst>
              <a:ext uri="{FF2B5EF4-FFF2-40B4-BE49-F238E27FC236}">
                <a16:creationId xmlns:a16="http://schemas.microsoft.com/office/drawing/2014/main" id="{B94029AA-EE8B-ACB7-BA7D-A88CD037F241}"/>
              </a:ext>
            </a:extLst>
          </p:cNvPr>
          <p:cNvGrpSpPr/>
          <p:nvPr/>
        </p:nvGrpSpPr>
        <p:grpSpPr>
          <a:xfrm>
            <a:off x="10141703" y="4608325"/>
            <a:ext cx="692056" cy="678649"/>
            <a:chOff x="7446880" y="5343953"/>
            <a:chExt cx="930977" cy="912941"/>
          </a:xfrm>
        </p:grpSpPr>
        <p:pic>
          <p:nvPicPr>
            <p:cNvPr id="86" name="Picture 10">
              <a:extLst>
                <a:ext uri="{FF2B5EF4-FFF2-40B4-BE49-F238E27FC236}">
                  <a16:creationId xmlns:a16="http://schemas.microsoft.com/office/drawing/2014/main" id="{08B8C5BD-33CF-FC4C-519B-DF21876AF116}"/>
                </a:ext>
              </a:extLst>
            </p:cNvPr>
            <p:cNvPicPr>
              <a:picLocks noChangeAspect="1" noChangeArrowheads="1"/>
            </p:cNvPicPr>
            <p:nvPr/>
          </p:nvPicPr>
          <p:blipFill>
            <a:blip r:embed="rId18"/>
            <a:srcRect l="16430" r="16430"/>
            <a:stretch/>
          </p:blipFill>
          <p:spPr bwMode="auto">
            <a:xfrm rot="162063">
              <a:off x="7446880" y="5356894"/>
              <a:ext cx="900000" cy="900000"/>
            </a:xfrm>
            <a:prstGeom prst="ellipse">
              <a:avLst/>
            </a:prstGeom>
            <a:noFill/>
            <a:effectLst/>
            <a:extLst>
              <a:ext uri="{909E8E84-426E-40DD-AFC4-6F175D3DCCD1}">
                <a14:hiddenFill xmlns:a14="http://schemas.microsoft.com/office/drawing/2010/main">
                  <a:solidFill>
                    <a:srgbClr val="FFFFFF"/>
                  </a:solidFill>
                </a14:hiddenFill>
              </a:ext>
            </a:extLst>
          </p:spPr>
        </p:pic>
        <p:sp>
          <p:nvSpPr>
            <p:cNvPr id="87" name="Oval 86">
              <a:extLst>
                <a:ext uri="{FF2B5EF4-FFF2-40B4-BE49-F238E27FC236}">
                  <a16:creationId xmlns:a16="http://schemas.microsoft.com/office/drawing/2014/main" id="{E2860F86-55C2-1417-335F-D475355A9EF4}"/>
                </a:ext>
              </a:extLst>
            </p:cNvPr>
            <p:cNvSpPr/>
            <p:nvPr/>
          </p:nvSpPr>
          <p:spPr>
            <a:xfrm rot="3734876">
              <a:off x="7491757" y="5333683"/>
              <a:ext cx="875829" cy="896370"/>
            </a:xfrm>
            <a:custGeom>
              <a:avLst/>
              <a:gdLst>
                <a:gd name="connsiteX0" fmla="*/ 0 w 875829"/>
                <a:gd name="connsiteY0" fmla="*/ 448185 h 896370"/>
                <a:gd name="connsiteX1" fmla="*/ 437915 w 875829"/>
                <a:gd name="connsiteY1" fmla="*/ 0 h 896370"/>
                <a:gd name="connsiteX2" fmla="*/ 875830 w 875829"/>
                <a:gd name="connsiteY2" fmla="*/ 448185 h 896370"/>
                <a:gd name="connsiteX3" fmla="*/ 437915 w 875829"/>
                <a:gd name="connsiteY3" fmla="*/ 896370 h 896370"/>
                <a:gd name="connsiteX4" fmla="*/ 0 w 875829"/>
                <a:gd name="connsiteY4" fmla="*/ 448185 h 896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829" h="896370" extrusionOk="0">
                  <a:moveTo>
                    <a:pt x="0" y="448185"/>
                  </a:moveTo>
                  <a:cubicBezTo>
                    <a:pt x="-24220" y="153539"/>
                    <a:pt x="162179" y="36269"/>
                    <a:pt x="437915" y="0"/>
                  </a:cubicBezTo>
                  <a:cubicBezTo>
                    <a:pt x="695500" y="9470"/>
                    <a:pt x="851509" y="154501"/>
                    <a:pt x="875830" y="448185"/>
                  </a:cubicBezTo>
                  <a:cubicBezTo>
                    <a:pt x="819475" y="683870"/>
                    <a:pt x="680598" y="889727"/>
                    <a:pt x="437915" y="896370"/>
                  </a:cubicBezTo>
                  <a:cubicBezTo>
                    <a:pt x="161380" y="848567"/>
                    <a:pt x="16140" y="673615"/>
                    <a:pt x="0" y="448185"/>
                  </a:cubicBezTo>
                  <a:close/>
                </a:path>
              </a:pathLst>
            </a:custGeom>
            <a:noFill/>
            <a:ln w="57150">
              <a:solidFill>
                <a:srgbClr val="CE6441"/>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309097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79EC424-5F87-BADF-B1F5-EBC057F7B25C}"/>
              </a:ext>
            </a:extLst>
          </p:cNvPr>
          <p:cNvSpPr/>
          <p:nvPr/>
        </p:nvSpPr>
        <p:spPr>
          <a:xfrm>
            <a:off x="0" y="2391026"/>
            <a:ext cx="12192000" cy="344490"/>
          </a:xfrm>
          <a:prstGeom prst="rect">
            <a:avLst/>
          </a:prstGeom>
          <a:solidFill>
            <a:srgbClr val="192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F2DB0B6-5E77-E684-F0C2-D13557FDABEC}"/>
              </a:ext>
            </a:extLst>
          </p:cNvPr>
          <p:cNvSpPr/>
          <p:nvPr/>
        </p:nvSpPr>
        <p:spPr>
          <a:xfrm>
            <a:off x="29639" y="5982163"/>
            <a:ext cx="2544228" cy="829733"/>
          </a:xfrm>
          <a:prstGeom prst="rect">
            <a:avLst/>
          </a:prstGeom>
          <a:solidFill>
            <a:srgbClr val="011E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16F84A2C-BE59-DDA4-BF2B-0B17630627A2}"/>
              </a:ext>
            </a:extLst>
          </p:cNvPr>
          <p:cNvSpPr txBox="1"/>
          <p:nvPr/>
        </p:nvSpPr>
        <p:spPr>
          <a:xfrm>
            <a:off x="9235022" y="165687"/>
            <a:ext cx="2611961" cy="769441"/>
          </a:xfrm>
          <a:prstGeom prst="rect">
            <a:avLst/>
          </a:prstGeom>
          <a:noFill/>
        </p:spPr>
        <p:txBody>
          <a:bodyPr wrap="square">
            <a:spAutoFit/>
          </a:bodyPr>
          <a:lstStyle/>
          <a:p>
            <a:r>
              <a:rPr lang="en-GB" sz="4400">
                <a:solidFill>
                  <a:srgbClr val="011E41"/>
                </a:solidFill>
                <a:latin typeface="Museo Sans Rounded 900" panose="02000000000000000000" pitchFamily="50" charset="0"/>
              </a:rPr>
              <a:t>Timeline</a:t>
            </a:r>
            <a:endParaRPr lang="en-US" sz="4400">
              <a:solidFill>
                <a:srgbClr val="011E41"/>
              </a:solidFill>
              <a:latin typeface="Museo Sans Rounded 900" panose="02000000000000000000" pitchFamily="50" charset="0"/>
            </a:endParaRPr>
          </a:p>
        </p:txBody>
      </p:sp>
      <p:pic>
        <p:nvPicPr>
          <p:cNvPr id="2" name="Picture 1">
            <a:extLst>
              <a:ext uri="{FF2B5EF4-FFF2-40B4-BE49-F238E27FC236}">
                <a16:creationId xmlns:a16="http://schemas.microsoft.com/office/drawing/2014/main" id="{8EC64C6C-0479-4196-A6A1-D490FC64B8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2196"/>
          <a:stretch/>
        </p:blipFill>
        <p:spPr bwMode="auto">
          <a:xfrm>
            <a:off x="783771" y="65795"/>
            <a:ext cx="10496390" cy="678367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70875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A92D6D-ADF3-76F6-968C-00E73B981BAE}"/>
              </a:ext>
            </a:extLst>
          </p:cNvPr>
          <p:cNvSpPr/>
          <p:nvPr/>
        </p:nvSpPr>
        <p:spPr>
          <a:xfrm>
            <a:off x="0" y="0"/>
            <a:ext cx="12192000" cy="6116595"/>
          </a:xfrm>
          <a:prstGeom prst="rect">
            <a:avLst/>
          </a:prstGeom>
          <a:solidFill>
            <a:srgbClr val="192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8" name="Picture 57">
            <a:extLst>
              <a:ext uri="{FF2B5EF4-FFF2-40B4-BE49-F238E27FC236}">
                <a16:creationId xmlns:a16="http://schemas.microsoft.com/office/drawing/2014/main" id="{27407B02-FFDC-BCD9-BEAE-7CE055D92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01" y="1069595"/>
            <a:ext cx="10247152" cy="4848837"/>
          </a:xfrm>
          <a:prstGeom prst="rect">
            <a:avLst/>
          </a:prstGeom>
        </p:spPr>
      </p:pic>
      <p:sp>
        <p:nvSpPr>
          <p:cNvPr id="2" name="TextBox 1">
            <a:extLst>
              <a:ext uri="{FF2B5EF4-FFF2-40B4-BE49-F238E27FC236}">
                <a16:creationId xmlns:a16="http://schemas.microsoft.com/office/drawing/2014/main" id="{FC349520-13E4-372C-16B2-34E184155630}"/>
              </a:ext>
            </a:extLst>
          </p:cNvPr>
          <p:cNvSpPr txBox="1"/>
          <p:nvPr/>
        </p:nvSpPr>
        <p:spPr>
          <a:xfrm>
            <a:off x="254429" y="218975"/>
            <a:ext cx="10333256" cy="769441"/>
          </a:xfrm>
          <a:prstGeom prst="rect">
            <a:avLst/>
          </a:prstGeom>
          <a:noFill/>
        </p:spPr>
        <p:txBody>
          <a:bodyPr wrap="square">
            <a:spAutoFit/>
          </a:bodyPr>
          <a:lstStyle/>
          <a:p>
            <a:r>
              <a:rPr lang="en-GB" sz="4400">
                <a:solidFill>
                  <a:schemeClr val="bg1"/>
                </a:solidFill>
                <a:latin typeface="Museo Sans Rounded 900" panose="02000000000000000000" pitchFamily="50" charset="0"/>
              </a:rPr>
              <a:t>Workstreams</a:t>
            </a:r>
          </a:p>
        </p:txBody>
      </p:sp>
      <p:sp>
        <p:nvSpPr>
          <p:cNvPr id="6" name="TextBox 5">
            <a:extLst>
              <a:ext uri="{FF2B5EF4-FFF2-40B4-BE49-F238E27FC236}">
                <a16:creationId xmlns:a16="http://schemas.microsoft.com/office/drawing/2014/main" id="{6DE72BEA-8D4D-08CE-E7C0-B37807E98C16}"/>
              </a:ext>
            </a:extLst>
          </p:cNvPr>
          <p:cNvSpPr txBox="1"/>
          <p:nvPr/>
        </p:nvSpPr>
        <p:spPr>
          <a:xfrm>
            <a:off x="8380143" y="2457421"/>
            <a:ext cx="2037814" cy="584775"/>
          </a:xfrm>
          <a:prstGeom prst="rect">
            <a:avLst/>
          </a:prstGeom>
          <a:noFill/>
        </p:spPr>
        <p:txBody>
          <a:bodyPr wrap="square">
            <a:spAutoFit/>
          </a:bodyPr>
          <a:lstStyle/>
          <a:p>
            <a:r>
              <a:rPr lang="en-GB" sz="1600">
                <a:latin typeface="Arial Rounded MT Bold" panose="020F0704030504030204" pitchFamily="34" charset="77"/>
              </a:rPr>
              <a:t>Team Around the Child (TAC)</a:t>
            </a:r>
            <a:endParaRPr lang="en-US" sz="1600">
              <a:solidFill>
                <a:srgbClr val="19233E"/>
              </a:solidFill>
              <a:latin typeface="Arial Rounded MT Bold" panose="020F0704030504030204" pitchFamily="34" charset="77"/>
            </a:endParaRPr>
          </a:p>
        </p:txBody>
      </p:sp>
      <p:sp>
        <p:nvSpPr>
          <p:cNvPr id="9" name="TextBox 8">
            <a:extLst>
              <a:ext uri="{FF2B5EF4-FFF2-40B4-BE49-F238E27FC236}">
                <a16:creationId xmlns:a16="http://schemas.microsoft.com/office/drawing/2014/main" id="{C5CF3990-35CB-0F54-F46D-E48BE375AF3A}"/>
              </a:ext>
            </a:extLst>
          </p:cNvPr>
          <p:cNvSpPr txBox="1"/>
          <p:nvPr/>
        </p:nvSpPr>
        <p:spPr>
          <a:xfrm>
            <a:off x="1203820" y="3742999"/>
            <a:ext cx="2421352" cy="584775"/>
          </a:xfrm>
          <a:prstGeom prst="rect">
            <a:avLst/>
          </a:prstGeom>
          <a:noFill/>
        </p:spPr>
        <p:txBody>
          <a:bodyPr wrap="square">
            <a:spAutoFit/>
          </a:bodyPr>
          <a:lstStyle/>
          <a:p>
            <a:pPr algn="r"/>
            <a:r>
              <a:rPr lang="en-GB" sz="1600">
                <a:latin typeface="Arial Rounded MT Bold" panose="020F0704030504030204" pitchFamily="34" charset="77"/>
              </a:rPr>
              <a:t>Comms to 20-30,000 professionals</a:t>
            </a:r>
            <a:endParaRPr lang="en-US" sz="1600">
              <a:solidFill>
                <a:srgbClr val="19233E"/>
              </a:solidFill>
              <a:latin typeface="Arial Rounded MT Bold" panose="020F0704030504030204" pitchFamily="34" charset="77"/>
            </a:endParaRPr>
          </a:p>
        </p:txBody>
      </p:sp>
      <p:sp>
        <p:nvSpPr>
          <p:cNvPr id="12" name="TextBox 11">
            <a:extLst>
              <a:ext uri="{FF2B5EF4-FFF2-40B4-BE49-F238E27FC236}">
                <a16:creationId xmlns:a16="http://schemas.microsoft.com/office/drawing/2014/main" id="{24F920A0-3061-CBED-91BF-AC12B897A046}"/>
              </a:ext>
            </a:extLst>
          </p:cNvPr>
          <p:cNvSpPr txBox="1"/>
          <p:nvPr/>
        </p:nvSpPr>
        <p:spPr>
          <a:xfrm>
            <a:off x="4583669" y="1347368"/>
            <a:ext cx="3024662" cy="338554"/>
          </a:xfrm>
          <a:prstGeom prst="rect">
            <a:avLst/>
          </a:prstGeom>
          <a:noFill/>
        </p:spPr>
        <p:txBody>
          <a:bodyPr wrap="square">
            <a:spAutoFit/>
          </a:bodyPr>
          <a:lstStyle/>
          <a:p>
            <a:pPr algn="ctr"/>
            <a:r>
              <a:rPr lang="en-GB" sz="1600">
                <a:latin typeface="Arial Rounded MT Bold" panose="020F0704030504030204" pitchFamily="34" charset="77"/>
              </a:rPr>
              <a:t>Build neighbourhood teams</a:t>
            </a:r>
            <a:endParaRPr lang="en-US" sz="1600">
              <a:solidFill>
                <a:srgbClr val="19233E"/>
              </a:solidFill>
              <a:latin typeface="Arial Rounded MT Bold" panose="020F0704030504030204" pitchFamily="34" charset="77"/>
            </a:endParaRPr>
          </a:p>
        </p:txBody>
      </p:sp>
      <p:sp>
        <p:nvSpPr>
          <p:cNvPr id="15" name="TextBox 14">
            <a:extLst>
              <a:ext uri="{FF2B5EF4-FFF2-40B4-BE49-F238E27FC236}">
                <a16:creationId xmlns:a16="http://schemas.microsoft.com/office/drawing/2014/main" id="{AA19E795-8E39-DF58-E387-56FD9D720795}"/>
              </a:ext>
            </a:extLst>
          </p:cNvPr>
          <p:cNvSpPr txBox="1"/>
          <p:nvPr/>
        </p:nvSpPr>
        <p:spPr>
          <a:xfrm>
            <a:off x="2491954" y="4905769"/>
            <a:ext cx="2358711" cy="338554"/>
          </a:xfrm>
          <a:prstGeom prst="rect">
            <a:avLst/>
          </a:prstGeom>
          <a:noFill/>
        </p:spPr>
        <p:txBody>
          <a:bodyPr wrap="square">
            <a:spAutoFit/>
          </a:bodyPr>
          <a:lstStyle/>
          <a:p>
            <a:r>
              <a:rPr lang="en-GB" sz="1600">
                <a:solidFill>
                  <a:srgbClr val="19233E"/>
                </a:solidFill>
                <a:latin typeface="Arial Rounded MT Bold" panose="020F0704030504030204" pitchFamily="34" charset="77"/>
              </a:rPr>
              <a:t>Automated Early Help</a:t>
            </a:r>
            <a:endParaRPr lang="en-US" sz="1600">
              <a:solidFill>
                <a:srgbClr val="19233E"/>
              </a:solidFill>
              <a:latin typeface="Arial Rounded MT Bold" panose="020F0704030504030204" pitchFamily="34" charset="77"/>
            </a:endParaRPr>
          </a:p>
        </p:txBody>
      </p:sp>
      <p:sp>
        <p:nvSpPr>
          <p:cNvPr id="17" name="TextBox 16">
            <a:extLst>
              <a:ext uri="{FF2B5EF4-FFF2-40B4-BE49-F238E27FC236}">
                <a16:creationId xmlns:a16="http://schemas.microsoft.com/office/drawing/2014/main" id="{D2EC07C8-8ADA-C6C7-875F-35C3B9AA78D1}"/>
              </a:ext>
            </a:extLst>
          </p:cNvPr>
          <p:cNvSpPr txBox="1"/>
          <p:nvPr/>
        </p:nvSpPr>
        <p:spPr>
          <a:xfrm>
            <a:off x="7637162" y="4782659"/>
            <a:ext cx="3414725" cy="584775"/>
          </a:xfrm>
          <a:prstGeom prst="rect">
            <a:avLst/>
          </a:prstGeom>
          <a:noFill/>
        </p:spPr>
        <p:txBody>
          <a:bodyPr wrap="square">
            <a:spAutoFit/>
          </a:bodyPr>
          <a:lstStyle/>
          <a:p>
            <a:r>
              <a:rPr lang="en-GB" sz="1600">
                <a:solidFill>
                  <a:srgbClr val="19233E"/>
                </a:solidFill>
                <a:latin typeface="Arial Rounded MT Bold" panose="020F0704030504030204" pitchFamily="34" charset="77"/>
              </a:rPr>
              <a:t>100 Hubs community offer for information, advice and support</a:t>
            </a:r>
            <a:endParaRPr lang="en-US" sz="1600">
              <a:solidFill>
                <a:srgbClr val="19233E"/>
              </a:solidFill>
              <a:latin typeface="Arial Rounded MT Bold" panose="020F0704030504030204" pitchFamily="34" charset="77"/>
            </a:endParaRPr>
          </a:p>
        </p:txBody>
      </p:sp>
      <p:sp>
        <p:nvSpPr>
          <p:cNvPr id="20" name="TextBox 19">
            <a:extLst>
              <a:ext uri="{FF2B5EF4-FFF2-40B4-BE49-F238E27FC236}">
                <a16:creationId xmlns:a16="http://schemas.microsoft.com/office/drawing/2014/main" id="{D904CDFD-10FA-3BE5-3988-4F9992B574FC}"/>
              </a:ext>
            </a:extLst>
          </p:cNvPr>
          <p:cNvSpPr txBox="1"/>
          <p:nvPr/>
        </p:nvSpPr>
        <p:spPr>
          <a:xfrm>
            <a:off x="2220951" y="2580531"/>
            <a:ext cx="2108733" cy="338554"/>
          </a:xfrm>
          <a:prstGeom prst="rect">
            <a:avLst/>
          </a:prstGeom>
          <a:noFill/>
        </p:spPr>
        <p:txBody>
          <a:bodyPr wrap="square">
            <a:spAutoFit/>
          </a:bodyPr>
          <a:lstStyle/>
          <a:p>
            <a:r>
              <a:rPr lang="en-GB" sz="1600">
                <a:solidFill>
                  <a:srgbClr val="19233E"/>
                </a:solidFill>
                <a:latin typeface="Arial Rounded MT Bold" panose="020F0704030504030204" pitchFamily="34" charset="77"/>
              </a:rPr>
              <a:t>Evaluate impact</a:t>
            </a:r>
            <a:endParaRPr lang="en-US" sz="1600">
              <a:solidFill>
                <a:srgbClr val="19233E"/>
              </a:solidFill>
              <a:latin typeface="Arial Rounded MT Bold" panose="020F0704030504030204" pitchFamily="34" charset="77"/>
            </a:endParaRPr>
          </a:p>
        </p:txBody>
      </p:sp>
      <p:sp>
        <p:nvSpPr>
          <p:cNvPr id="23" name="TextBox 22">
            <a:extLst>
              <a:ext uri="{FF2B5EF4-FFF2-40B4-BE49-F238E27FC236}">
                <a16:creationId xmlns:a16="http://schemas.microsoft.com/office/drawing/2014/main" id="{0DD82EBD-76D2-3CC2-F07F-99F1BD231BF7}"/>
              </a:ext>
            </a:extLst>
          </p:cNvPr>
          <p:cNvSpPr txBox="1"/>
          <p:nvPr/>
        </p:nvSpPr>
        <p:spPr>
          <a:xfrm>
            <a:off x="8704265" y="3742999"/>
            <a:ext cx="2251008" cy="584775"/>
          </a:xfrm>
          <a:prstGeom prst="rect">
            <a:avLst/>
          </a:prstGeom>
          <a:noFill/>
        </p:spPr>
        <p:txBody>
          <a:bodyPr wrap="square">
            <a:spAutoFit/>
          </a:bodyPr>
          <a:lstStyle/>
          <a:p>
            <a:r>
              <a:rPr lang="en-GB" sz="1600">
                <a:solidFill>
                  <a:srgbClr val="19233E"/>
                </a:solidFill>
                <a:latin typeface="Arial Rounded MT Bold" panose="020F0704030504030204" pitchFamily="34" charset="77"/>
              </a:rPr>
              <a:t>Digital Universal and SEND Local Offer</a:t>
            </a:r>
            <a:endParaRPr lang="en-US" sz="1600">
              <a:solidFill>
                <a:srgbClr val="19233E"/>
              </a:solidFill>
              <a:latin typeface="Arial Rounded MT Bold" panose="020F0704030504030204" pitchFamily="34" charset="77"/>
            </a:endParaRPr>
          </a:p>
        </p:txBody>
      </p:sp>
      <p:grpSp>
        <p:nvGrpSpPr>
          <p:cNvPr id="8" name="Group 7">
            <a:extLst>
              <a:ext uri="{FF2B5EF4-FFF2-40B4-BE49-F238E27FC236}">
                <a16:creationId xmlns:a16="http://schemas.microsoft.com/office/drawing/2014/main" id="{44A6AEF6-BE29-0F21-00D4-0B04A5E21C0E}"/>
              </a:ext>
            </a:extLst>
          </p:cNvPr>
          <p:cNvGrpSpPr/>
          <p:nvPr/>
        </p:nvGrpSpPr>
        <p:grpSpPr>
          <a:xfrm>
            <a:off x="3772078" y="1799211"/>
            <a:ext cx="4827415" cy="3732289"/>
            <a:chOff x="3772078" y="1673379"/>
            <a:chExt cx="4827415" cy="3732289"/>
          </a:xfrm>
        </p:grpSpPr>
        <p:pic>
          <p:nvPicPr>
            <p:cNvPr id="29" name="Graphic 28">
              <a:extLst>
                <a:ext uri="{FF2B5EF4-FFF2-40B4-BE49-F238E27FC236}">
                  <a16:creationId xmlns:a16="http://schemas.microsoft.com/office/drawing/2014/main" id="{2A4DAFCE-0D00-4BC4-8CD3-49D12DE923B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83241" y="1673379"/>
              <a:ext cx="825519" cy="950598"/>
            </a:xfrm>
            <a:prstGeom prst="rect">
              <a:avLst/>
            </a:prstGeom>
          </p:spPr>
        </p:pic>
        <p:grpSp>
          <p:nvGrpSpPr>
            <p:cNvPr id="3" name="Group 2">
              <a:extLst>
                <a:ext uri="{FF2B5EF4-FFF2-40B4-BE49-F238E27FC236}">
                  <a16:creationId xmlns:a16="http://schemas.microsoft.com/office/drawing/2014/main" id="{AE04DBDD-58A3-4376-3091-6C307E22F6AF}"/>
                </a:ext>
              </a:extLst>
            </p:cNvPr>
            <p:cNvGrpSpPr/>
            <p:nvPr/>
          </p:nvGrpSpPr>
          <p:grpSpPr>
            <a:xfrm>
              <a:off x="4171839" y="2190621"/>
              <a:ext cx="4027892" cy="1016085"/>
              <a:chOff x="4205659" y="2190621"/>
              <a:chExt cx="4027892" cy="1016085"/>
            </a:xfrm>
          </p:grpSpPr>
          <p:pic>
            <p:nvPicPr>
              <p:cNvPr id="26" name="Graphic 25">
                <a:extLst>
                  <a:ext uri="{FF2B5EF4-FFF2-40B4-BE49-F238E27FC236}">
                    <a16:creationId xmlns:a16="http://schemas.microsoft.com/office/drawing/2014/main" id="{AE8D4095-66B7-28BC-74ED-0CF80EE4BC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17466" y="2190621"/>
                <a:ext cx="1016085" cy="1016085"/>
              </a:xfrm>
              <a:prstGeom prst="rect">
                <a:avLst/>
              </a:prstGeom>
            </p:spPr>
          </p:pic>
          <p:pic>
            <p:nvPicPr>
              <p:cNvPr id="30" name="Graphic 29">
                <a:extLst>
                  <a:ext uri="{FF2B5EF4-FFF2-40B4-BE49-F238E27FC236}">
                    <a16:creationId xmlns:a16="http://schemas.microsoft.com/office/drawing/2014/main" id="{E5934909-263A-BC9A-EE09-5C25FD9D470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05659" y="2272044"/>
                <a:ext cx="723960" cy="853239"/>
              </a:xfrm>
              <a:prstGeom prst="rect">
                <a:avLst/>
              </a:prstGeom>
            </p:spPr>
          </p:pic>
        </p:grpSp>
        <p:grpSp>
          <p:nvGrpSpPr>
            <p:cNvPr id="7" name="Group 6">
              <a:extLst>
                <a:ext uri="{FF2B5EF4-FFF2-40B4-BE49-F238E27FC236}">
                  <a16:creationId xmlns:a16="http://schemas.microsoft.com/office/drawing/2014/main" id="{BCEA6419-93E5-EB53-04D9-F361FE82A3D3}"/>
                </a:ext>
              </a:extLst>
            </p:cNvPr>
            <p:cNvGrpSpPr/>
            <p:nvPr/>
          </p:nvGrpSpPr>
          <p:grpSpPr>
            <a:xfrm>
              <a:off x="5016365" y="4440710"/>
              <a:ext cx="2338840" cy="964958"/>
              <a:chOff x="4844168" y="4440710"/>
              <a:chExt cx="2338840" cy="964958"/>
            </a:xfrm>
          </p:grpSpPr>
          <p:pic>
            <p:nvPicPr>
              <p:cNvPr id="31" name="Graphic 30">
                <a:extLst>
                  <a:ext uri="{FF2B5EF4-FFF2-40B4-BE49-F238E27FC236}">
                    <a16:creationId xmlns:a16="http://schemas.microsoft.com/office/drawing/2014/main" id="{B24DF81F-6DB7-6C66-6762-8BCA90FD9D3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844168" y="4471222"/>
                <a:ext cx="799197" cy="934446"/>
              </a:xfrm>
              <a:prstGeom prst="rect">
                <a:avLst/>
              </a:prstGeom>
            </p:spPr>
          </p:pic>
          <p:pic>
            <p:nvPicPr>
              <p:cNvPr id="32" name="Graphic 31">
                <a:extLst>
                  <a:ext uri="{FF2B5EF4-FFF2-40B4-BE49-F238E27FC236}">
                    <a16:creationId xmlns:a16="http://schemas.microsoft.com/office/drawing/2014/main" id="{1910DA66-5418-DC94-1ADE-3B9EBE30816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383811" y="4440710"/>
                <a:ext cx="799197" cy="911584"/>
              </a:xfrm>
              <a:prstGeom prst="rect">
                <a:avLst/>
              </a:prstGeom>
            </p:spPr>
          </p:pic>
        </p:grpSp>
        <p:grpSp>
          <p:nvGrpSpPr>
            <p:cNvPr id="5" name="Group 4">
              <a:extLst>
                <a:ext uri="{FF2B5EF4-FFF2-40B4-BE49-F238E27FC236}">
                  <a16:creationId xmlns:a16="http://schemas.microsoft.com/office/drawing/2014/main" id="{5798010E-6C1E-8E70-8EA8-56DF8EE067E2}"/>
                </a:ext>
              </a:extLst>
            </p:cNvPr>
            <p:cNvGrpSpPr/>
            <p:nvPr/>
          </p:nvGrpSpPr>
          <p:grpSpPr>
            <a:xfrm>
              <a:off x="3772078" y="3365375"/>
              <a:ext cx="4827415" cy="1094878"/>
              <a:chOff x="3772078" y="3365375"/>
              <a:chExt cx="4827415" cy="1094878"/>
            </a:xfrm>
          </p:grpSpPr>
          <p:pic>
            <p:nvPicPr>
              <p:cNvPr id="28" name="Graphic 27">
                <a:extLst>
                  <a:ext uri="{FF2B5EF4-FFF2-40B4-BE49-F238E27FC236}">
                    <a16:creationId xmlns:a16="http://schemas.microsoft.com/office/drawing/2014/main" id="{FE83607E-DA91-E7D1-0B11-5BA5F74A5AF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772078" y="3497316"/>
                <a:ext cx="1032450" cy="830996"/>
              </a:xfrm>
              <a:prstGeom prst="rect">
                <a:avLst/>
              </a:prstGeom>
            </p:spPr>
          </p:pic>
          <p:pic>
            <p:nvPicPr>
              <p:cNvPr id="33" name="Graphic 32" descr="Internet with solid fill">
                <a:extLst>
                  <a:ext uri="{FF2B5EF4-FFF2-40B4-BE49-F238E27FC236}">
                    <a16:creationId xmlns:a16="http://schemas.microsoft.com/office/drawing/2014/main" id="{9A20C8FD-6A67-2580-BCBC-5C09AC80D88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504615" y="3365375"/>
                <a:ext cx="1094878" cy="1094878"/>
              </a:xfrm>
              <a:prstGeom prst="rect">
                <a:avLst/>
              </a:prstGeom>
            </p:spPr>
          </p:pic>
        </p:grpSp>
      </p:grpSp>
      <p:pic>
        <p:nvPicPr>
          <p:cNvPr id="10" name="Graphic 9">
            <a:extLst>
              <a:ext uri="{FF2B5EF4-FFF2-40B4-BE49-F238E27FC236}">
                <a16:creationId xmlns:a16="http://schemas.microsoft.com/office/drawing/2014/main" id="{61EF7AFA-70D5-8B8E-33EE-080A28FE0AC3}"/>
              </a:ext>
            </a:extLst>
          </p:cNvPr>
          <p:cNvPicPr>
            <a:picLocks noChangeAspect="1"/>
          </p:cNvPicPr>
          <p:nvPr/>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b="37395"/>
          <a:stretch/>
        </p:blipFill>
        <p:spPr>
          <a:xfrm>
            <a:off x="5562898" y="3440251"/>
            <a:ext cx="1066204" cy="624151"/>
          </a:xfrm>
          <a:prstGeom prst="rect">
            <a:avLst/>
          </a:prstGeom>
        </p:spPr>
      </p:pic>
    </p:spTree>
    <p:extLst>
      <p:ext uri="{BB962C8B-B14F-4D97-AF65-F5344CB8AC3E}">
        <p14:creationId xmlns:p14="http://schemas.microsoft.com/office/powerpoint/2010/main" val="25600696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27407B02-FFDC-BCD9-BEAE-7CE055D92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846" y="2497016"/>
            <a:ext cx="5124554" cy="3615220"/>
          </a:xfrm>
          <a:prstGeom prst="rect">
            <a:avLst/>
          </a:prstGeom>
        </p:spPr>
      </p:pic>
      <p:sp>
        <p:nvSpPr>
          <p:cNvPr id="2" name="TextBox 1">
            <a:extLst>
              <a:ext uri="{FF2B5EF4-FFF2-40B4-BE49-F238E27FC236}">
                <a16:creationId xmlns:a16="http://schemas.microsoft.com/office/drawing/2014/main" id="{FC349520-13E4-372C-16B2-34E184155630}"/>
              </a:ext>
            </a:extLst>
          </p:cNvPr>
          <p:cNvSpPr txBox="1"/>
          <p:nvPr/>
        </p:nvSpPr>
        <p:spPr>
          <a:xfrm>
            <a:off x="617667" y="2758848"/>
            <a:ext cx="4200517" cy="523220"/>
          </a:xfrm>
          <a:prstGeom prst="rect">
            <a:avLst/>
          </a:prstGeom>
          <a:noFill/>
        </p:spPr>
        <p:txBody>
          <a:bodyPr wrap="square">
            <a:spAutoFit/>
          </a:bodyPr>
          <a:lstStyle/>
          <a:p>
            <a:r>
              <a:rPr lang="en-GB" sz="2800">
                <a:solidFill>
                  <a:srgbClr val="011E41"/>
                </a:solidFill>
                <a:latin typeface="Museo Sans Rounded 900" panose="02000000000000000000" pitchFamily="50" charset="0"/>
              </a:rPr>
              <a:t>Steps forward…</a:t>
            </a:r>
          </a:p>
        </p:txBody>
      </p:sp>
      <p:pic>
        <p:nvPicPr>
          <p:cNvPr id="4" name="Picture 3">
            <a:extLst>
              <a:ext uri="{FF2B5EF4-FFF2-40B4-BE49-F238E27FC236}">
                <a16:creationId xmlns:a16="http://schemas.microsoft.com/office/drawing/2014/main" id="{26DAD35F-1B79-146C-D8E3-81D063150A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1172208"/>
            <a:ext cx="5021133" cy="5486500"/>
          </a:xfrm>
          <a:prstGeom prst="rect">
            <a:avLst/>
          </a:prstGeom>
        </p:spPr>
      </p:pic>
      <p:sp>
        <p:nvSpPr>
          <p:cNvPr id="5" name="TextBox 4">
            <a:extLst>
              <a:ext uri="{FF2B5EF4-FFF2-40B4-BE49-F238E27FC236}">
                <a16:creationId xmlns:a16="http://schemas.microsoft.com/office/drawing/2014/main" id="{0B4344DD-4014-A968-0B20-4FFDCBC53613}"/>
              </a:ext>
            </a:extLst>
          </p:cNvPr>
          <p:cNvSpPr txBox="1"/>
          <p:nvPr/>
        </p:nvSpPr>
        <p:spPr>
          <a:xfrm>
            <a:off x="2531540" y="496928"/>
            <a:ext cx="6237322" cy="1384995"/>
          </a:xfrm>
          <a:prstGeom prst="rect">
            <a:avLst/>
          </a:prstGeom>
          <a:noFill/>
        </p:spPr>
        <p:txBody>
          <a:bodyPr wrap="square">
            <a:spAutoFit/>
          </a:bodyPr>
          <a:lstStyle/>
          <a:p>
            <a:r>
              <a:rPr lang="en-GB" sz="4200">
                <a:solidFill>
                  <a:srgbClr val="011E41"/>
                </a:solidFill>
                <a:latin typeface="Museo Sans Rounded 900" panose="02000000000000000000" pitchFamily="50" charset="0"/>
              </a:rPr>
              <a:t>Build neighbourhood teams</a:t>
            </a:r>
            <a:endParaRPr lang="en-US" sz="4200">
              <a:solidFill>
                <a:srgbClr val="011E41"/>
              </a:solidFill>
              <a:latin typeface="Museo Sans Rounded 900" panose="02000000000000000000" pitchFamily="50" charset="0"/>
            </a:endParaRPr>
          </a:p>
        </p:txBody>
      </p:sp>
      <p:sp>
        <p:nvSpPr>
          <p:cNvPr id="6" name="TextBox 5">
            <a:extLst>
              <a:ext uri="{FF2B5EF4-FFF2-40B4-BE49-F238E27FC236}">
                <a16:creationId xmlns:a16="http://schemas.microsoft.com/office/drawing/2014/main" id="{C844B4A8-334D-A65A-A1A7-8D12FE908CE6}"/>
              </a:ext>
            </a:extLst>
          </p:cNvPr>
          <p:cNvSpPr txBox="1"/>
          <p:nvPr/>
        </p:nvSpPr>
        <p:spPr>
          <a:xfrm>
            <a:off x="6842621" y="1439929"/>
            <a:ext cx="4200517" cy="523220"/>
          </a:xfrm>
          <a:prstGeom prst="rect">
            <a:avLst/>
          </a:prstGeom>
          <a:noFill/>
        </p:spPr>
        <p:txBody>
          <a:bodyPr wrap="square">
            <a:spAutoFit/>
          </a:bodyPr>
          <a:lstStyle/>
          <a:p>
            <a:r>
              <a:rPr lang="en-GB" sz="2800">
                <a:solidFill>
                  <a:srgbClr val="011E41"/>
                </a:solidFill>
                <a:latin typeface="Museo Sans Rounded 900" panose="02000000000000000000" pitchFamily="50" charset="0"/>
              </a:rPr>
              <a:t>Still to do…</a:t>
            </a:r>
          </a:p>
        </p:txBody>
      </p:sp>
      <p:sp>
        <p:nvSpPr>
          <p:cNvPr id="8" name="TextBox 7">
            <a:extLst>
              <a:ext uri="{FF2B5EF4-FFF2-40B4-BE49-F238E27FC236}">
                <a16:creationId xmlns:a16="http://schemas.microsoft.com/office/drawing/2014/main" id="{92BC5B63-C54A-9E89-5C31-B8AA862C1E80}"/>
              </a:ext>
            </a:extLst>
          </p:cNvPr>
          <p:cNvSpPr txBox="1"/>
          <p:nvPr/>
        </p:nvSpPr>
        <p:spPr>
          <a:xfrm>
            <a:off x="617666" y="3387158"/>
            <a:ext cx="4739780" cy="3046988"/>
          </a:xfrm>
          <a:prstGeom prst="rect">
            <a:avLst/>
          </a:prstGeom>
          <a:noFill/>
        </p:spPr>
        <p:txBody>
          <a:bodyPr wrap="square">
            <a:spAutoFit/>
          </a:bodyPr>
          <a:lstStyle/>
          <a:p>
            <a:pPr marL="285750" indent="-285750">
              <a:buFont typeface="Arial" panose="020B0604020202020204" pitchFamily="34" charset="0"/>
              <a:buChar char="•"/>
            </a:pPr>
            <a:r>
              <a:rPr lang="en-GB" sz="1600" dirty="0">
                <a:solidFill>
                  <a:srgbClr val="011E41"/>
                </a:solidFill>
                <a:latin typeface="Museo Sans Rounded 900" panose="02000000000000000000" pitchFamily="50" charset="0"/>
              </a:rPr>
              <a:t>Developing children’s services neighbourhood teams aligned with Adults, SFT and PCNs</a:t>
            </a:r>
          </a:p>
          <a:p>
            <a:pPr marL="285750" indent="-285750">
              <a:buFont typeface="Arial" panose="020B0604020202020204" pitchFamily="34" charset="0"/>
              <a:buChar char="•"/>
            </a:pPr>
            <a:r>
              <a:rPr lang="en-GB" sz="1600" dirty="0">
                <a:solidFill>
                  <a:srgbClr val="011E41"/>
                </a:solidFill>
                <a:latin typeface="Museo Sans Rounded 900" panose="02000000000000000000" pitchFamily="50" charset="0"/>
              </a:rPr>
              <a:t>Piloting of the Wincanton postie knock and care pilot in partnership with Somerset partners and Royal Mail </a:t>
            </a:r>
          </a:p>
          <a:p>
            <a:pPr marL="285750" indent="-285750">
              <a:buFont typeface="Arial" panose="020B0604020202020204" pitchFamily="34" charset="0"/>
              <a:buChar char="•"/>
            </a:pPr>
            <a:r>
              <a:rPr lang="en-GB" sz="1600" dirty="0">
                <a:solidFill>
                  <a:srgbClr val="011E41"/>
                </a:solidFill>
                <a:latin typeface="Museo Sans Rounded 900" panose="02000000000000000000" pitchFamily="50" charset="0"/>
              </a:rPr>
              <a:t>Pilots in Wincanton and West Somerset, bringing together workforce, e.g. Champs, FIS, SEND, PFSA, CCS Agents, Inclusion and Relationship Managers</a:t>
            </a:r>
          </a:p>
          <a:p>
            <a:pPr marL="285750" indent="-285750">
              <a:buFont typeface="Arial" panose="020B0604020202020204" pitchFamily="34" charset="0"/>
              <a:buChar char="•"/>
            </a:pPr>
            <a:endParaRPr lang="en-GB" sz="1600" dirty="0">
              <a:solidFill>
                <a:srgbClr val="011E41"/>
              </a:solidFill>
              <a:latin typeface="Museo Sans Rounded 900" panose="02000000000000000000" pitchFamily="50" charset="0"/>
            </a:endParaRPr>
          </a:p>
          <a:p>
            <a:pPr marL="285750" indent="-285750">
              <a:buFont typeface="Arial" panose="020B0604020202020204" pitchFamily="34" charset="0"/>
              <a:buChar char="•"/>
            </a:pPr>
            <a:endParaRPr lang="en-GB" sz="1600" dirty="0">
              <a:solidFill>
                <a:srgbClr val="011E41"/>
              </a:solidFill>
              <a:latin typeface="Museo Sans Rounded 900" panose="02000000000000000000" pitchFamily="50" charset="0"/>
            </a:endParaRPr>
          </a:p>
        </p:txBody>
      </p:sp>
      <p:sp>
        <p:nvSpPr>
          <p:cNvPr id="9" name="TextBox 8">
            <a:extLst>
              <a:ext uri="{FF2B5EF4-FFF2-40B4-BE49-F238E27FC236}">
                <a16:creationId xmlns:a16="http://schemas.microsoft.com/office/drawing/2014/main" id="{54CAAD50-59B0-0D17-C588-D23991234D66}"/>
              </a:ext>
            </a:extLst>
          </p:cNvPr>
          <p:cNvSpPr txBox="1"/>
          <p:nvPr/>
        </p:nvSpPr>
        <p:spPr>
          <a:xfrm>
            <a:off x="6842621" y="2019962"/>
            <a:ext cx="4200517" cy="1569660"/>
          </a:xfrm>
          <a:prstGeom prst="rect">
            <a:avLst/>
          </a:prstGeom>
          <a:noFill/>
        </p:spPr>
        <p:txBody>
          <a:bodyPr wrap="square">
            <a:spAutoFit/>
          </a:bodyPr>
          <a:lstStyle/>
          <a:p>
            <a:pPr marL="285750" indent="-285750">
              <a:buFont typeface="Arial" panose="020B0604020202020204" pitchFamily="34" charset="0"/>
              <a:buChar char="•"/>
            </a:pPr>
            <a:r>
              <a:rPr lang="en-GB" sz="1600">
                <a:solidFill>
                  <a:srgbClr val="011E41"/>
                </a:solidFill>
                <a:latin typeface="Museo Sans Rounded 900" panose="02000000000000000000" pitchFamily="50" charset="0"/>
              </a:rPr>
              <a:t>Working with partners to map out existing provision at a neighbourhood level including 100 local hubs</a:t>
            </a:r>
          </a:p>
          <a:p>
            <a:pPr marL="285750" indent="-285750">
              <a:buFont typeface="Arial" panose="020B0604020202020204" pitchFamily="34" charset="0"/>
              <a:buChar char="•"/>
            </a:pPr>
            <a:r>
              <a:rPr lang="en-GB" sz="1600">
                <a:solidFill>
                  <a:srgbClr val="011E41"/>
                </a:solidFill>
                <a:latin typeface="Museo Sans Rounded 900" panose="02000000000000000000" pitchFamily="50" charset="0"/>
              </a:rPr>
              <a:t>Develop Early Help processes and alignment across children's and adult services</a:t>
            </a:r>
          </a:p>
        </p:txBody>
      </p:sp>
      <p:pic>
        <p:nvPicPr>
          <p:cNvPr id="3" name="Graphic 2">
            <a:extLst>
              <a:ext uri="{FF2B5EF4-FFF2-40B4-BE49-F238E27FC236}">
                <a16:creationId xmlns:a16="http://schemas.microsoft.com/office/drawing/2014/main" id="{5FAF942F-616E-8382-BE5C-5281C74F6A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6993" y="281640"/>
            <a:ext cx="1644326" cy="1893466"/>
          </a:xfrm>
          <a:prstGeom prst="rect">
            <a:avLst/>
          </a:prstGeom>
        </p:spPr>
      </p:pic>
    </p:spTree>
    <p:extLst>
      <p:ext uri="{BB962C8B-B14F-4D97-AF65-F5344CB8AC3E}">
        <p14:creationId xmlns:p14="http://schemas.microsoft.com/office/powerpoint/2010/main" val="12187513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D7619A0-0805-8C83-BC31-BB6DB3504A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1846" y="304280"/>
            <a:ext cx="2037814" cy="2037814"/>
          </a:xfrm>
          <a:prstGeom prst="rect">
            <a:avLst/>
          </a:prstGeom>
        </p:spPr>
      </p:pic>
      <p:pic>
        <p:nvPicPr>
          <p:cNvPr id="58" name="Picture 57">
            <a:extLst>
              <a:ext uri="{FF2B5EF4-FFF2-40B4-BE49-F238E27FC236}">
                <a16:creationId xmlns:a16="http://schemas.microsoft.com/office/drawing/2014/main" id="{27407B02-FFDC-BCD9-BEAE-7CE055D92D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846" y="2497016"/>
            <a:ext cx="5124554" cy="3615220"/>
          </a:xfrm>
          <a:prstGeom prst="rect">
            <a:avLst/>
          </a:prstGeom>
        </p:spPr>
      </p:pic>
      <p:sp>
        <p:nvSpPr>
          <p:cNvPr id="2" name="TextBox 1">
            <a:extLst>
              <a:ext uri="{FF2B5EF4-FFF2-40B4-BE49-F238E27FC236}">
                <a16:creationId xmlns:a16="http://schemas.microsoft.com/office/drawing/2014/main" id="{FC349520-13E4-372C-16B2-34E184155630}"/>
              </a:ext>
            </a:extLst>
          </p:cNvPr>
          <p:cNvSpPr txBox="1"/>
          <p:nvPr/>
        </p:nvSpPr>
        <p:spPr>
          <a:xfrm>
            <a:off x="617667" y="2758848"/>
            <a:ext cx="4200517" cy="523220"/>
          </a:xfrm>
          <a:prstGeom prst="rect">
            <a:avLst/>
          </a:prstGeom>
          <a:noFill/>
        </p:spPr>
        <p:txBody>
          <a:bodyPr wrap="square">
            <a:spAutoFit/>
          </a:bodyPr>
          <a:lstStyle/>
          <a:p>
            <a:r>
              <a:rPr lang="en-GB" sz="2800">
                <a:solidFill>
                  <a:srgbClr val="011E41"/>
                </a:solidFill>
                <a:latin typeface="Museo Sans Rounded 900" panose="02000000000000000000" pitchFamily="50" charset="0"/>
              </a:rPr>
              <a:t>Steps forward…</a:t>
            </a:r>
          </a:p>
        </p:txBody>
      </p:sp>
      <p:pic>
        <p:nvPicPr>
          <p:cNvPr id="4" name="Picture 3">
            <a:extLst>
              <a:ext uri="{FF2B5EF4-FFF2-40B4-BE49-F238E27FC236}">
                <a16:creationId xmlns:a16="http://schemas.microsoft.com/office/drawing/2014/main" id="{26DAD35F-1B79-146C-D8E3-81D063150A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3200" y="1172208"/>
            <a:ext cx="5021133" cy="5486500"/>
          </a:xfrm>
          <a:prstGeom prst="rect">
            <a:avLst/>
          </a:prstGeom>
        </p:spPr>
      </p:pic>
      <p:sp>
        <p:nvSpPr>
          <p:cNvPr id="5" name="TextBox 4">
            <a:extLst>
              <a:ext uri="{FF2B5EF4-FFF2-40B4-BE49-F238E27FC236}">
                <a16:creationId xmlns:a16="http://schemas.microsoft.com/office/drawing/2014/main" id="{0B4344DD-4014-A968-0B20-4FFDCBC53613}"/>
              </a:ext>
            </a:extLst>
          </p:cNvPr>
          <p:cNvSpPr txBox="1"/>
          <p:nvPr/>
        </p:nvSpPr>
        <p:spPr>
          <a:xfrm>
            <a:off x="2531541" y="496928"/>
            <a:ext cx="4437877" cy="1415772"/>
          </a:xfrm>
          <a:prstGeom prst="rect">
            <a:avLst/>
          </a:prstGeom>
          <a:noFill/>
        </p:spPr>
        <p:txBody>
          <a:bodyPr wrap="square">
            <a:spAutoFit/>
          </a:bodyPr>
          <a:lstStyle/>
          <a:p>
            <a:r>
              <a:rPr lang="en-GB" sz="4200">
                <a:solidFill>
                  <a:srgbClr val="011E41"/>
                </a:solidFill>
                <a:latin typeface="Museo Sans Rounded 900" panose="02000000000000000000" pitchFamily="50" charset="0"/>
              </a:rPr>
              <a:t>Team Around the Child (TAC</a:t>
            </a:r>
            <a:r>
              <a:rPr lang="en-GB" sz="4400">
                <a:solidFill>
                  <a:srgbClr val="011E41"/>
                </a:solidFill>
                <a:latin typeface="Museo Sans Rounded 900" panose="02000000000000000000" pitchFamily="50" charset="0"/>
              </a:rPr>
              <a:t>)</a:t>
            </a:r>
            <a:endParaRPr lang="en-US" sz="4400">
              <a:solidFill>
                <a:srgbClr val="011E41"/>
              </a:solidFill>
              <a:latin typeface="Museo Sans Rounded 900" panose="02000000000000000000" pitchFamily="50" charset="0"/>
            </a:endParaRPr>
          </a:p>
        </p:txBody>
      </p:sp>
      <p:sp>
        <p:nvSpPr>
          <p:cNvPr id="6" name="TextBox 5">
            <a:extLst>
              <a:ext uri="{FF2B5EF4-FFF2-40B4-BE49-F238E27FC236}">
                <a16:creationId xmlns:a16="http://schemas.microsoft.com/office/drawing/2014/main" id="{C844B4A8-334D-A65A-A1A7-8D12FE908CE6}"/>
              </a:ext>
            </a:extLst>
          </p:cNvPr>
          <p:cNvSpPr txBox="1"/>
          <p:nvPr/>
        </p:nvSpPr>
        <p:spPr>
          <a:xfrm>
            <a:off x="6842621" y="1439929"/>
            <a:ext cx="4200517" cy="523220"/>
          </a:xfrm>
          <a:prstGeom prst="rect">
            <a:avLst/>
          </a:prstGeom>
          <a:noFill/>
        </p:spPr>
        <p:txBody>
          <a:bodyPr wrap="square">
            <a:spAutoFit/>
          </a:bodyPr>
          <a:lstStyle/>
          <a:p>
            <a:r>
              <a:rPr lang="en-GB" sz="2800">
                <a:solidFill>
                  <a:srgbClr val="011E41"/>
                </a:solidFill>
                <a:latin typeface="Museo Sans Rounded 900" panose="02000000000000000000" pitchFamily="50" charset="0"/>
              </a:rPr>
              <a:t>Still to do…</a:t>
            </a:r>
          </a:p>
        </p:txBody>
      </p:sp>
      <p:sp>
        <p:nvSpPr>
          <p:cNvPr id="9" name="TextBox 8">
            <a:extLst>
              <a:ext uri="{FF2B5EF4-FFF2-40B4-BE49-F238E27FC236}">
                <a16:creationId xmlns:a16="http://schemas.microsoft.com/office/drawing/2014/main" id="{CCF5443C-C6A7-E0CA-9860-A806A9E2B3A3}"/>
              </a:ext>
            </a:extLst>
          </p:cNvPr>
          <p:cNvSpPr txBox="1"/>
          <p:nvPr/>
        </p:nvSpPr>
        <p:spPr>
          <a:xfrm>
            <a:off x="6842621" y="2019962"/>
            <a:ext cx="4200517" cy="3539430"/>
          </a:xfrm>
          <a:prstGeom prst="rect">
            <a:avLst/>
          </a:prstGeom>
          <a:noFill/>
        </p:spPr>
        <p:txBody>
          <a:bodyPr wrap="square">
            <a:spAutoFit/>
          </a:bodyPr>
          <a:lstStyle/>
          <a:p>
            <a:pPr marL="285750" indent="-285750">
              <a:buFont typeface="Arial" panose="020B0604020202020204" pitchFamily="34" charset="0"/>
              <a:buChar char="•"/>
            </a:pPr>
            <a:r>
              <a:rPr lang="en-GB" sz="1600" dirty="0">
                <a:solidFill>
                  <a:srgbClr val="011E41"/>
                </a:solidFill>
                <a:latin typeface="Museo Sans Rounded 900" panose="02000000000000000000" pitchFamily="50" charset="0"/>
              </a:rPr>
              <a:t>Working with system partners to understand the VCFSE offer at a neighbourhood level (Community Around the School)</a:t>
            </a:r>
          </a:p>
          <a:p>
            <a:pPr marL="285750" indent="-285750">
              <a:buFont typeface="Arial" panose="020B0604020202020204" pitchFamily="34" charset="0"/>
              <a:buChar char="•"/>
            </a:pPr>
            <a:r>
              <a:rPr lang="en-GB" sz="1600" dirty="0">
                <a:solidFill>
                  <a:srgbClr val="011E41"/>
                </a:solidFill>
                <a:latin typeface="Museo Sans Rounded 900" panose="02000000000000000000" pitchFamily="50" charset="0"/>
              </a:rPr>
              <a:t>Greater awareness of TAS in schools and partner organisations and building relationships between local professionals</a:t>
            </a:r>
          </a:p>
          <a:p>
            <a:pPr marL="285750" indent="-285750">
              <a:buFont typeface="Arial" panose="020B0604020202020204" pitchFamily="34" charset="0"/>
              <a:buChar char="•"/>
            </a:pPr>
            <a:r>
              <a:rPr lang="en-GB" sz="1600" dirty="0">
                <a:solidFill>
                  <a:srgbClr val="011E41"/>
                </a:solidFill>
                <a:latin typeface="Museo Sans Rounded 900" panose="02000000000000000000" pitchFamily="50" charset="0"/>
              </a:rPr>
              <a:t>Further development of Transform Team Around the School module and associated products</a:t>
            </a:r>
          </a:p>
          <a:p>
            <a:pPr marL="285750" indent="-285750">
              <a:buFont typeface="Arial" panose="020B0604020202020204" pitchFamily="34" charset="0"/>
              <a:buChar char="•"/>
            </a:pPr>
            <a:r>
              <a:rPr lang="en-GB" sz="1600" dirty="0">
                <a:solidFill>
                  <a:srgbClr val="011E41"/>
                </a:solidFill>
                <a:latin typeface="Museo Sans Rounded 900" panose="02000000000000000000" pitchFamily="50" charset="0"/>
              </a:rPr>
              <a:t>Sustaining PFSA funding for 2025/26+</a:t>
            </a:r>
          </a:p>
          <a:p>
            <a:pPr marL="285750" indent="-285750">
              <a:buFont typeface="Arial" panose="020B0604020202020204" pitchFamily="34" charset="0"/>
              <a:buChar char="•"/>
            </a:pPr>
            <a:r>
              <a:rPr lang="en-GB" sz="1600" dirty="0">
                <a:solidFill>
                  <a:srgbClr val="011E41"/>
                </a:solidFill>
                <a:latin typeface="Museo Sans Rounded 900" panose="02000000000000000000" pitchFamily="50" charset="0"/>
              </a:rPr>
              <a:t>Considering Transform Family View for adults services</a:t>
            </a:r>
          </a:p>
        </p:txBody>
      </p:sp>
      <p:sp>
        <p:nvSpPr>
          <p:cNvPr id="12" name="TextBox 11">
            <a:extLst>
              <a:ext uri="{FF2B5EF4-FFF2-40B4-BE49-F238E27FC236}">
                <a16:creationId xmlns:a16="http://schemas.microsoft.com/office/drawing/2014/main" id="{0EE99631-884F-714E-4AEF-2BF2E4F9DCEE}"/>
              </a:ext>
            </a:extLst>
          </p:cNvPr>
          <p:cNvSpPr txBox="1"/>
          <p:nvPr/>
        </p:nvSpPr>
        <p:spPr>
          <a:xfrm>
            <a:off x="617666" y="3387158"/>
            <a:ext cx="4200517" cy="2308324"/>
          </a:xfrm>
          <a:prstGeom prst="rect">
            <a:avLst/>
          </a:prstGeom>
          <a:noFill/>
        </p:spPr>
        <p:txBody>
          <a:bodyPr wrap="square">
            <a:spAutoFit/>
          </a:bodyPr>
          <a:lstStyle/>
          <a:p>
            <a:pPr marL="285750" indent="-285750">
              <a:buFont typeface="Arial" panose="020B0604020202020204" pitchFamily="34" charset="0"/>
              <a:buChar char="•"/>
            </a:pPr>
            <a:r>
              <a:rPr lang="en-GB" sz="1600">
                <a:solidFill>
                  <a:srgbClr val="011E41"/>
                </a:solidFill>
                <a:latin typeface="Museo Sans Rounded 900" panose="02000000000000000000" pitchFamily="50" charset="0"/>
              </a:rPr>
              <a:t>Go live of the Transform Team Around the School modules</a:t>
            </a:r>
          </a:p>
          <a:p>
            <a:pPr marL="285750" indent="-285750">
              <a:buFont typeface="Arial" panose="020B0604020202020204" pitchFamily="34" charset="0"/>
              <a:buChar char="•"/>
            </a:pPr>
            <a:r>
              <a:rPr lang="en-GB" sz="1600">
                <a:solidFill>
                  <a:srgbClr val="011E41"/>
                </a:solidFill>
                <a:latin typeface="Museo Sans Rounded 900" panose="02000000000000000000" pitchFamily="50" charset="0"/>
              </a:rPr>
              <a:t>Go live of Transform Family View (TFV)</a:t>
            </a:r>
          </a:p>
          <a:p>
            <a:pPr marL="285750" indent="-285750">
              <a:buFont typeface="Arial" panose="020B0604020202020204" pitchFamily="34" charset="0"/>
              <a:buChar char="•"/>
            </a:pPr>
            <a:r>
              <a:rPr lang="en-GB" sz="1600">
                <a:solidFill>
                  <a:srgbClr val="011E41"/>
                </a:solidFill>
                <a:latin typeface="Museo Sans Rounded 900" panose="02000000000000000000" pitchFamily="50" charset="0"/>
              </a:rPr>
              <a:t>Engagement and roll out of TFV with Social Care</a:t>
            </a:r>
          </a:p>
          <a:p>
            <a:pPr marL="285750" indent="-285750">
              <a:buFont typeface="Arial" panose="020B0604020202020204" pitchFamily="34" charset="0"/>
              <a:buChar char="•"/>
            </a:pPr>
            <a:r>
              <a:rPr lang="en-GB" sz="1600">
                <a:solidFill>
                  <a:srgbClr val="011E41"/>
                </a:solidFill>
                <a:latin typeface="Museo Sans Rounded 900" panose="02000000000000000000" pitchFamily="50" charset="0"/>
              </a:rPr>
              <a:t>Local engagement with education partners on Transform</a:t>
            </a:r>
          </a:p>
          <a:p>
            <a:pPr marL="285750" indent="-285750">
              <a:buFont typeface="Arial" panose="020B0604020202020204" pitchFamily="34" charset="0"/>
              <a:buChar char="•"/>
            </a:pPr>
            <a:r>
              <a:rPr lang="en-GB" sz="1600">
                <a:solidFill>
                  <a:srgbClr val="011E41"/>
                </a:solidFill>
                <a:latin typeface="Museo Sans Rounded 900" panose="02000000000000000000" pitchFamily="50" charset="0"/>
              </a:rPr>
              <a:t>PFSA business case and secured funding for 2024/25</a:t>
            </a:r>
          </a:p>
        </p:txBody>
      </p:sp>
    </p:spTree>
    <p:extLst>
      <p:ext uri="{BB962C8B-B14F-4D97-AF65-F5344CB8AC3E}">
        <p14:creationId xmlns:p14="http://schemas.microsoft.com/office/powerpoint/2010/main" val="28825769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27407B02-FFDC-BCD9-BEAE-7CE055D92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846" y="2497016"/>
            <a:ext cx="5124554" cy="3615220"/>
          </a:xfrm>
          <a:prstGeom prst="rect">
            <a:avLst/>
          </a:prstGeom>
        </p:spPr>
      </p:pic>
      <p:sp>
        <p:nvSpPr>
          <p:cNvPr id="2" name="TextBox 1">
            <a:extLst>
              <a:ext uri="{FF2B5EF4-FFF2-40B4-BE49-F238E27FC236}">
                <a16:creationId xmlns:a16="http://schemas.microsoft.com/office/drawing/2014/main" id="{FC349520-13E4-372C-16B2-34E184155630}"/>
              </a:ext>
            </a:extLst>
          </p:cNvPr>
          <p:cNvSpPr txBox="1"/>
          <p:nvPr/>
        </p:nvSpPr>
        <p:spPr>
          <a:xfrm>
            <a:off x="617667" y="2758848"/>
            <a:ext cx="4200517" cy="523220"/>
          </a:xfrm>
          <a:prstGeom prst="rect">
            <a:avLst/>
          </a:prstGeom>
          <a:noFill/>
        </p:spPr>
        <p:txBody>
          <a:bodyPr wrap="square">
            <a:spAutoFit/>
          </a:bodyPr>
          <a:lstStyle/>
          <a:p>
            <a:r>
              <a:rPr lang="en-GB" sz="2800">
                <a:solidFill>
                  <a:srgbClr val="011E41"/>
                </a:solidFill>
                <a:latin typeface="Museo Sans Rounded 900" panose="02000000000000000000" pitchFamily="50" charset="0"/>
              </a:rPr>
              <a:t>Steps forward…</a:t>
            </a:r>
          </a:p>
        </p:txBody>
      </p:sp>
      <p:pic>
        <p:nvPicPr>
          <p:cNvPr id="4" name="Picture 3">
            <a:extLst>
              <a:ext uri="{FF2B5EF4-FFF2-40B4-BE49-F238E27FC236}">
                <a16:creationId xmlns:a16="http://schemas.microsoft.com/office/drawing/2014/main" id="{26DAD35F-1B79-146C-D8E3-81D063150A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1172208"/>
            <a:ext cx="5021133" cy="5486500"/>
          </a:xfrm>
          <a:prstGeom prst="rect">
            <a:avLst/>
          </a:prstGeom>
        </p:spPr>
      </p:pic>
      <p:sp>
        <p:nvSpPr>
          <p:cNvPr id="5" name="TextBox 4">
            <a:extLst>
              <a:ext uri="{FF2B5EF4-FFF2-40B4-BE49-F238E27FC236}">
                <a16:creationId xmlns:a16="http://schemas.microsoft.com/office/drawing/2014/main" id="{0B4344DD-4014-A968-0B20-4FFDCBC53613}"/>
              </a:ext>
            </a:extLst>
          </p:cNvPr>
          <p:cNvSpPr txBox="1"/>
          <p:nvPr/>
        </p:nvSpPr>
        <p:spPr>
          <a:xfrm>
            <a:off x="2531540" y="496928"/>
            <a:ext cx="7357984" cy="1384995"/>
          </a:xfrm>
          <a:prstGeom prst="rect">
            <a:avLst/>
          </a:prstGeom>
          <a:noFill/>
        </p:spPr>
        <p:txBody>
          <a:bodyPr wrap="square">
            <a:spAutoFit/>
          </a:bodyPr>
          <a:lstStyle/>
          <a:p>
            <a:r>
              <a:rPr lang="en-GB" sz="4200">
                <a:solidFill>
                  <a:srgbClr val="011E41"/>
                </a:solidFill>
                <a:latin typeface="Museo Sans Rounded 900" panose="02000000000000000000" pitchFamily="50" charset="0"/>
              </a:rPr>
              <a:t>Digital Universal and SEND Local Offer</a:t>
            </a:r>
            <a:endParaRPr lang="en-US" sz="4200">
              <a:solidFill>
                <a:srgbClr val="011E41"/>
              </a:solidFill>
              <a:latin typeface="Museo Sans Rounded 900" panose="02000000000000000000" pitchFamily="50" charset="0"/>
            </a:endParaRPr>
          </a:p>
        </p:txBody>
      </p:sp>
      <p:sp>
        <p:nvSpPr>
          <p:cNvPr id="6" name="TextBox 5">
            <a:extLst>
              <a:ext uri="{FF2B5EF4-FFF2-40B4-BE49-F238E27FC236}">
                <a16:creationId xmlns:a16="http://schemas.microsoft.com/office/drawing/2014/main" id="{C844B4A8-334D-A65A-A1A7-8D12FE908CE6}"/>
              </a:ext>
            </a:extLst>
          </p:cNvPr>
          <p:cNvSpPr txBox="1"/>
          <p:nvPr/>
        </p:nvSpPr>
        <p:spPr>
          <a:xfrm>
            <a:off x="6842621" y="1439929"/>
            <a:ext cx="4200517" cy="523220"/>
          </a:xfrm>
          <a:prstGeom prst="rect">
            <a:avLst/>
          </a:prstGeom>
          <a:noFill/>
        </p:spPr>
        <p:txBody>
          <a:bodyPr wrap="square">
            <a:spAutoFit/>
          </a:bodyPr>
          <a:lstStyle/>
          <a:p>
            <a:r>
              <a:rPr lang="en-GB" sz="2800">
                <a:solidFill>
                  <a:srgbClr val="011E41"/>
                </a:solidFill>
                <a:latin typeface="Museo Sans Rounded 900" panose="02000000000000000000" pitchFamily="50" charset="0"/>
              </a:rPr>
              <a:t>Still to do…</a:t>
            </a:r>
          </a:p>
        </p:txBody>
      </p:sp>
      <p:sp>
        <p:nvSpPr>
          <p:cNvPr id="8" name="TextBox 7">
            <a:extLst>
              <a:ext uri="{FF2B5EF4-FFF2-40B4-BE49-F238E27FC236}">
                <a16:creationId xmlns:a16="http://schemas.microsoft.com/office/drawing/2014/main" id="{44A90312-C81A-286B-0578-5F3F15C1CBFD}"/>
              </a:ext>
            </a:extLst>
          </p:cNvPr>
          <p:cNvSpPr txBox="1"/>
          <p:nvPr/>
        </p:nvSpPr>
        <p:spPr>
          <a:xfrm>
            <a:off x="617666" y="3387158"/>
            <a:ext cx="4200517" cy="1323439"/>
          </a:xfrm>
          <a:prstGeom prst="rect">
            <a:avLst/>
          </a:prstGeom>
          <a:noFill/>
        </p:spPr>
        <p:txBody>
          <a:bodyPr wrap="square">
            <a:spAutoFit/>
          </a:bodyPr>
          <a:lstStyle/>
          <a:p>
            <a:pPr marL="285750" indent="-285750">
              <a:buFont typeface="Arial" panose="020B0604020202020204" pitchFamily="34" charset="0"/>
              <a:buChar char="•"/>
            </a:pPr>
            <a:r>
              <a:rPr lang="en-GB" sz="1600">
                <a:solidFill>
                  <a:srgbClr val="011E41"/>
                </a:solidFill>
                <a:latin typeface="Museo Sans Rounded 900" panose="02000000000000000000" pitchFamily="50" charset="0"/>
              </a:rPr>
              <a:t>Development of the Connect Somerset website</a:t>
            </a:r>
          </a:p>
          <a:p>
            <a:pPr marL="285750" indent="-285750">
              <a:buFont typeface="Arial" panose="020B0604020202020204" pitchFamily="34" charset="0"/>
              <a:buChar char="•"/>
            </a:pPr>
            <a:r>
              <a:rPr lang="en-GB" sz="1600">
                <a:solidFill>
                  <a:srgbClr val="011E41"/>
                </a:solidFill>
                <a:latin typeface="Museo Sans Rounded 900" panose="02000000000000000000" pitchFamily="50" charset="0"/>
              </a:rPr>
              <a:t>Development of the SEND Local Offer</a:t>
            </a:r>
          </a:p>
          <a:p>
            <a:pPr marL="285750" indent="-285750">
              <a:buFont typeface="Arial" panose="020B0604020202020204" pitchFamily="34" charset="0"/>
              <a:buChar char="•"/>
            </a:pPr>
            <a:r>
              <a:rPr lang="en-GB" sz="1600">
                <a:solidFill>
                  <a:srgbClr val="011E41"/>
                </a:solidFill>
                <a:latin typeface="Museo Sans Rounded 900" panose="02000000000000000000" pitchFamily="50" charset="0"/>
              </a:rPr>
              <a:t>Creation of the SEND Local Offer Roadmap</a:t>
            </a:r>
          </a:p>
        </p:txBody>
      </p:sp>
      <p:sp>
        <p:nvSpPr>
          <p:cNvPr id="9" name="TextBox 8">
            <a:extLst>
              <a:ext uri="{FF2B5EF4-FFF2-40B4-BE49-F238E27FC236}">
                <a16:creationId xmlns:a16="http://schemas.microsoft.com/office/drawing/2014/main" id="{B231DA73-F3F4-4550-C891-8936CF350F54}"/>
              </a:ext>
            </a:extLst>
          </p:cNvPr>
          <p:cNvSpPr txBox="1"/>
          <p:nvPr/>
        </p:nvSpPr>
        <p:spPr>
          <a:xfrm>
            <a:off x="6842621" y="2019962"/>
            <a:ext cx="4200517" cy="2554545"/>
          </a:xfrm>
          <a:prstGeom prst="rect">
            <a:avLst/>
          </a:prstGeom>
          <a:noFill/>
        </p:spPr>
        <p:txBody>
          <a:bodyPr wrap="square">
            <a:spAutoFit/>
          </a:bodyPr>
          <a:lstStyle/>
          <a:p>
            <a:pPr marL="285750" indent="-285750">
              <a:buFont typeface="Arial" panose="020B0604020202020204" pitchFamily="34" charset="0"/>
              <a:buChar char="•"/>
            </a:pPr>
            <a:r>
              <a:rPr lang="en-GB" sz="1600" dirty="0">
                <a:solidFill>
                  <a:srgbClr val="011E41"/>
                </a:solidFill>
                <a:latin typeface="Museo Sans Rounded 900" panose="02000000000000000000" pitchFamily="50" charset="0"/>
              </a:rPr>
              <a:t>Transform onboarding and training</a:t>
            </a:r>
          </a:p>
          <a:p>
            <a:pPr marL="285750" indent="-285750">
              <a:buFont typeface="Arial" panose="020B0604020202020204" pitchFamily="34" charset="0"/>
              <a:buChar char="•"/>
            </a:pPr>
            <a:r>
              <a:rPr lang="en-GB" sz="1600" dirty="0">
                <a:solidFill>
                  <a:srgbClr val="011E41"/>
                </a:solidFill>
                <a:latin typeface="Museo Sans Rounded 900" panose="02000000000000000000" pitchFamily="50" charset="0"/>
              </a:rPr>
              <a:t>Develop Transform Strategic Insight Report through area profiling </a:t>
            </a:r>
          </a:p>
          <a:p>
            <a:pPr marL="285750" indent="-285750">
              <a:buFont typeface="Arial" panose="020B0604020202020204" pitchFamily="34" charset="0"/>
              <a:buChar char="•"/>
            </a:pPr>
            <a:r>
              <a:rPr lang="en-GB" sz="1600" dirty="0">
                <a:solidFill>
                  <a:srgbClr val="011E41"/>
                </a:solidFill>
                <a:latin typeface="Museo Sans Rounded 900" panose="02000000000000000000" pitchFamily="50" charset="0"/>
              </a:rPr>
              <a:t>Roll-out of case management system including support and training</a:t>
            </a:r>
          </a:p>
          <a:p>
            <a:pPr marL="285750" indent="-285750">
              <a:buFont typeface="Arial" panose="020B0604020202020204" pitchFamily="34" charset="0"/>
              <a:buChar char="•"/>
            </a:pPr>
            <a:r>
              <a:rPr lang="en-GB" sz="1600" dirty="0">
                <a:solidFill>
                  <a:srgbClr val="011E41"/>
                </a:solidFill>
                <a:latin typeface="Museo Sans Rounded 900" panose="02000000000000000000" pitchFamily="50" charset="0"/>
              </a:rPr>
              <a:t>Early help assessment built into case management</a:t>
            </a:r>
          </a:p>
          <a:p>
            <a:pPr marL="285750" indent="-285750">
              <a:buFont typeface="Arial" panose="020B0604020202020204" pitchFamily="34" charset="0"/>
              <a:buChar char="•"/>
            </a:pPr>
            <a:r>
              <a:rPr lang="en-GB" sz="1600" dirty="0">
                <a:solidFill>
                  <a:srgbClr val="011E41"/>
                </a:solidFill>
                <a:latin typeface="Museo Sans Rounded 900" panose="02000000000000000000" pitchFamily="50" charset="0"/>
              </a:rPr>
              <a:t>Quality assurance of early help practice</a:t>
            </a:r>
          </a:p>
          <a:p>
            <a:pPr marL="285750" indent="-285750">
              <a:buFont typeface="Arial" panose="020B0604020202020204" pitchFamily="34" charset="0"/>
              <a:buChar char="•"/>
            </a:pPr>
            <a:endParaRPr lang="en-GB" sz="1600" dirty="0">
              <a:solidFill>
                <a:srgbClr val="011E41"/>
              </a:solidFill>
              <a:latin typeface="Museo Sans Rounded 900" panose="02000000000000000000" pitchFamily="50" charset="0"/>
            </a:endParaRPr>
          </a:p>
        </p:txBody>
      </p:sp>
      <p:pic>
        <p:nvPicPr>
          <p:cNvPr id="3" name="Graphic 2" descr="Internet with solid fill">
            <a:extLst>
              <a:ext uri="{FF2B5EF4-FFF2-40B4-BE49-F238E27FC236}">
                <a16:creationId xmlns:a16="http://schemas.microsoft.com/office/drawing/2014/main" id="{4FF2DB24-EBC8-8B35-BE6A-8963F4CE60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6712" y="123908"/>
            <a:ext cx="1990118" cy="1990118"/>
          </a:xfrm>
          <a:prstGeom prst="rect">
            <a:avLst/>
          </a:prstGeom>
        </p:spPr>
      </p:pic>
    </p:spTree>
    <p:extLst>
      <p:ext uri="{BB962C8B-B14F-4D97-AF65-F5344CB8AC3E}">
        <p14:creationId xmlns:p14="http://schemas.microsoft.com/office/powerpoint/2010/main" val="10606513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27407B02-FFDC-BCD9-BEAE-7CE055D92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846" y="2497016"/>
            <a:ext cx="5124554" cy="3615220"/>
          </a:xfrm>
          <a:prstGeom prst="rect">
            <a:avLst/>
          </a:prstGeom>
        </p:spPr>
      </p:pic>
      <p:sp>
        <p:nvSpPr>
          <p:cNvPr id="2" name="TextBox 1">
            <a:extLst>
              <a:ext uri="{FF2B5EF4-FFF2-40B4-BE49-F238E27FC236}">
                <a16:creationId xmlns:a16="http://schemas.microsoft.com/office/drawing/2014/main" id="{FC349520-13E4-372C-16B2-34E184155630}"/>
              </a:ext>
            </a:extLst>
          </p:cNvPr>
          <p:cNvSpPr txBox="1"/>
          <p:nvPr/>
        </p:nvSpPr>
        <p:spPr>
          <a:xfrm>
            <a:off x="617667" y="2758848"/>
            <a:ext cx="4200517" cy="523220"/>
          </a:xfrm>
          <a:prstGeom prst="rect">
            <a:avLst/>
          </a:prstGeom>
          <a:noFill/>
        </p:spPr>
        <p:txBody>
          <a:bodyPr wrap="square">
            <a:spAutoFit/>
          </a:bodyPr>
          <a:lstStyle/>
          <a:p>
            <a:r>
              <a:rPr lang="en-GB" sz="2800">
                <a:solidFill>
                  <a:srgbClr val="011E41"/>
                </a:solidFill>
                <a:latin typeface="Museo Sans Rounded 900" panose="02000000000000000000" pitchFamily="50" charset="0"/>
              </a:rPr>
              <a:t>Steps forward…</a:t>
            </a:r>
          </a:p>
        </p:txBody>
      </p:sp>
      <p:pic>
        <p:nvPicPr>
          <p:cNvPr id="4" name="Picture 3">
            <a:extLst>
              <a:ext uri="{FF2B5EF4-FFF2-40B4-BE49-F238E27FC236}">
                <a16:creationId xmlns:a16="http://schemas.microsoft.com/office/drawing/2014/main" id="{26DAD35F-1B79-146C-D8E3-81D063150A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1172208"/>
            <a:ext cx="5021133" cy="5486500"/>
          </a:xfrm>
          <a:prstGeom prst="rect">
            <a:avLst/>
          </a:prstGeom>
        </p:spPr>
      </p:pic>
      <p:sp>
        <p:nvSpPr>
          <p:cNvPr id="5" name="TextBox 4">
            <a:extLst>
              <a:ext uri="{FF2B5EF4-FFF2-40B4-BE49-F238E27FC236}">
                <a16:creationId xmlns:a16="http://schemas.microsoft.com/office/drawing/2014/main" id="{0B4344DD-4014-A968-0B20-4FFDCBC53613}"/>
              </a:ext>
            </a:extLst>
          </p:cNvPr>
          <p:cNvSpPr txBox="1"/>
          <p:nvPr/>
        </p:nvSpPr>
        <p:spPr>
          <a:xfrm>
            <a:off x="2531539" y="496928"/>
            <a:ext cx="8710202" cy="1661993"/>
          </a:xfrm>
          <a:prstGeom prst="rect">
            <a:avLst/>
          </a:prstGeom>
          <a:noFill/>
        </p:spPr>
        <p:txBody>
          <a:bodyPr wrap="square">
            <a:spAutoFit/>
          </a:bodyPr>
          <a:lstStyle/>
          <a:p>
            <a:r>
              <a:rPr lang="en-GB" sz="3400">
                <a:solidFill>
                  <a:srgbClr val="011E41"/>
                </a:solidFill>
                <a:latin typeface="Museo Sans Rounded 900" panose="02000000000000000000" pitchFamily="50" charset="0"/>
              </a:rPr>
              <a:t>100 Hubs community offer for information, advice </a:t>
            </a:r>
            <a:br>
              <a:rPr lang="en-GB" sz="3400">
                <a:solidFill>
                  <a:srgbClr val="011E41"/>
                </a:solidFill>
                <a:latin typeface="Museo Sans Rounded 900" panose="02000000000000000000" pitchFamily="50" charset="0"/>
              </a:rPr>
            </a:br>
            <a:r>
              <a:rPr lang="en-GB" sz="3400">
                <a:solidFill>
                  <a:srgbClr val="011E41"/>
                </a:solidFill>
                <a:latin typeface="Museo Sans Rounded 900" panose="02000000000000000000" pitchFamily="50" charset="0"/>
              </a:rPr>
              <a:t>and support</a:t>
            </a:r>
            <a:endParaRPr lang="en-US" sz="3400">
              <a:solidFill>
                <a:srgbClr val="011E41"/>
              </a:solidFill>
              <a:latin typeface="Museo Sans Rounded 900" panose="02000000000000000000" pitchFamily="50" charset="0"/>
            </a:endParaRPr>
          </a:p>
        </p:txBody>
      </p:sp>
      <p:sp>
        <p:nvSpPr>
          <p:cNvPr id="6" name="TextBox 5">
            <a:extLst>
              <a:ext uri="{FF2B5EF4-FFF2-40B4-BE49-F238E27FC236}">
                <a16:creationId xmlns:a16="http://schemas.microsoft.com/office/drawing/2014/main" id="{C844B4A8-334D-A65A-A1A7-8D12FE908CE6}"/>
              </a:ext>
            </a:extLst>
          </p:cNvPr>
          <p:cNvSpPr txBox="1"/>
          <p:nvPr/>
        </p:nvSpPr>
        <p:spPr>
          <a:xfrm>
            <a:off x="6842621" y="1439929"/>
            <a:ext cx="4200517" cy="523220"/>
          </a:xfrm>
          <a:prstGeom prst="rect">
            <a:avLst/>
          </a:prstGeom>
          <a:noFill/>
        </p:spPr>
        <p:txBody>
          <a:bodyPr wrap="square">
            <a:spAutoFit/>
          </a:bodyPr>
          <a:lstStyle/>
          <a:p>
            <a:r>
              <a:rPr lang="en-GB" sz="2800">
                <a:solidFill>
                  <a:srgbClr val="011E41"/>
                </a:solidFill>
                <a:latin typeface="Museo Sans Rounded 900" panose="02000000000000000000" pitchFamily="50" charset="0"/>
              </a:rPr>
              <a:t>Still to do…</a:t>
            </a:r>
          </a:p>
        </p:txBody>
      </p:sp>
      <p:grpSp>
        <p:nvGrpSpPr>
          <p:cNvPr id="3" name="Group 2">
            <a:extLst>
              <a:ext uri="{FF2B5EF4-FFF2-40B4-BE49-F238E27FC236}">
                <a16:creationId xmlns:a16="http://schemas.microsoft.com/office/drawing/2014/main" id="{4A9A6739-C7D6-27D9-8657-2DBB013853FD}"/>
              </a:ext>
            </a:extLst>
          </p:cNvPr>
          <p:cNvGrpSpPr/>
          <p:nvPr/>
        </p:nvGrpSpPr>
        <p:grpSpPr>
          <a:xfrm>
            <a:off x="549479" y="329916"/>
            <a:ext cx="1684649" cy="1886215"/>
            <a:chOff x="749853" y="329916"/>
            <a:chExt cx="1509442" cy="1690045"/>
          </a:xfrm>
        </p:grpSpPr>
        <p:grpSp>
          <p:nvGrpSpPr>
            <p:cNvPr id="10" name="Graphic 6">
              <a:extLst>
                <a:ext uri="{FF2B5EF4-FFF2-40B4-BE49-F238E27FC236}">
                  <a16:creationId xmlns:a16="http://schemas.microsoft.com/office/drawing/2014/main" id="{5FDB05C7-202E-E0DA-5DD3-C44D4C5D9D7D}"/>
                </a:ext>
              </a:extLst>
            </p:cNvPr>
            <p:cNvGrpSpPr/>
            <p:nvPr/>
          </p:nvGrpSpPr>
          <p:grpSpPr>
            <a:xfrm>
              <a:off x="749853" y="786986"/>
              <a:ext cx="1509442" cy="1232975"/>
              <a:chOff x="881173" y="848097"/>
              <a:chExt cx="1509442" cy="1232975"/>
            </a:xfrm>
            <a:solidFill>
              <a:srgbClr val="DC4C65"/>
            </a:solidFill>
          </p:grpSpPr>
          <p:sp>
            <p:nvSpPr>
              <p:cNvPr id="11" name="Freeform: Shape 10">
                <a:extLst>
                  <a:ext uri="{FF2B5EF4-FFF2-40B4-BE49-F238E27FC236}">
                    <a16:creationId xmlns:a16="http://schemas.microsoft.com/office/drawing/2014/main" id="{7F1A30AE-B336-F6E8-11E4-E3AB7EF0070C}"/>
                  </a:ext>
                </a:extLst>
              </p:cNvPr>
              <p:cNvSpPr/>
              <p:nvPr/>
            </p:nvSpPr>
            <p:spPr>
              <a:xfrm>
                <a:off x="1307926" y="848097"/>
                <a:ext cx="656012" cy="805257"/>
              </a:xfrm>
              <a:custGeom>
                <a:avLst/>
                <a:gdLst>
                  <a:gd name="connsiteX0" fmla="*/ 24636 w 656012"/>
                  <a:gd name="connsiteY0" fmla="*/ 100598 h 805257"/>
                  <a:gd name="connsiteX1" fmla="*/ 966 w 656012"/>
                  <a:gd name="connsiteY1" fmla="*/ 34322 h 805257"/>
                  <a:gd name="connsiteX2" fmla="*/ 31027 w 656012"/>
                  <a:gd name="connsiteY2" fmla="*/ 0 h 805257"/>
                  <a:gd name="connsiteX3" fmla="*/ 628461 w 656012"/>
                  <a:gd name="connsiteY3" fmla="*/ 0 h 805257"/>
                  <a:gd name="connsiteX4" fmla="*/ 655208 w 656012"/>
                  <a:gd name="connsiteY4" fmla="*/ 64383 h 805257"/>
                  <a:gd name="connsiteX5" fmla="*/ 632011 w 656012"/>
                  <a:gd name="connsiteY5" fmla="*/ 100598 h 805257"/>
                  <a:gd name="connsiteX6" fmla="*/ 630118 w 656012"/>
                  <a:gd name="connsiteY6" fmla="*/ 102965 h 805257"/>
                  <a:gd name="connsiteX7" fmla="*/ 630118 w 656012"/>
                  <a:gd name="connsiteY7" fmla="*/ 764308 h 805257"/>
                  <a:gd name="connsiteX8" fmla="*/ 628934 w 656012"/>
                  <a:gd name="connsiteY8" fmla="*/ 766201 h 805257"/>
                  <a:gd name="connsiteX9" fmla="*/ 581357 w 656012"/>
                  <a:gd name="connsiteY9" fmla="*/ 804074 h 805257"/>
                  <a:gd name="connsiteX10" fmla="*/ 579227 w 656012"/>
                  <a:gd name="connsiteY10" fmla="*/ 805257 h 805257"/>
                  <a:gd name="connsiteX11" fmla="*/ 467504 w 656012"/>
                  <a:gd name="connsiteY11" fmla="*/ 805257 h 805257"/>
                  <a:gd name="connsiteX12" fmla="*/ 466320 w 656012"/>
                  <a:gd name="connsiteY12" fmla="*/ 804074 h 805257"/>
                  <a:gd name="connsiteX13" fmla="*/ 466320 w 656012"/>
                  <a:gd name="connsiteY13" fmla="*/ 804074 h 805257"/>
                  <a:gd name="connsiteX14" fmla="*/ 443124 w 656012"/>
                  <a:gd name="connsiteY14" fmla="*/ 715784 h 805257"/>
                  <a:gd name="connsiteX15" fmla="*/ 190564 w 656012"/>
                  <a:gd name="connsiteY15" fmla="*/ 803600 h 805257"/>
                  <a:gd name="connsiteX16" fmla="*/ 189143 w 656012"/>
                  <a:gd name="connsiteY16" fmla="*/ 805257 h 805257"/>
                  <a:gd name="connsiteX17" fmla="*/ 77657 w 656012"/>
                  <a:gd name="connsiteY17" fmla="*/ 805257 h 805257"/>
                  <a:gd name="connsiteX18" fmla="*/ 75053 w 656012"/>
                  <a:gd name="connsiteY18" fmla="*/ 804074 h 805257"/>
                  <a:gd name="connsiteX19" fmla="*/ 27950 w 656012"/>
                  <a:gd name="connsiteY19" fmla="*/ 766675 h 805257"/>
                  <a:gd name="connsiteX20" fmla="*/ 26530 w 656012"/>
                  <a:gd name="connsiteY20" fmla="*/ 764545 h 805257"/>
                  <a:gd name="connsiteX21" fmla="*/ 26530 w 656012"/>
                  <a:gd name="connsiteY21" fmla="*/ 102728 h 805257"/>
                  <a:gd name="connsiteX22" fmla="*/ 25109 w 656012"/>
                  <a:gd name="connsiteY22" fmla="*/ 101071 h 805257"/>
                  <a:gd name="connsiteX23" fmla="*/ 202162 w 656012"/>
                  <a:gd name="connsiteY23" fmla="*/ 177999 h 805257"/>
                  <a:gd name="connsiteX24" fmla="*/ 200268 w 656012"/>
                  <a:gd name="connsiteY24" fmla="*/ 176106 h 805257"/>
                  <a:gd name="connsiteX25" fmla="*/ 103458 w 656012"/>
                  <a:gd name="connsiteY25" fmla="*/ 176106 h 805257"/>
                  <a:gd name="connsiteX26" fmla="*/ 101564 w 656012"/>
                  <a:gd name="connsiteY26" fmla="*/ 177999 h 805257"/>
                  <a:gd name="connsiteX27" fmla="*/ 101564 w 656012"/>
                  <a:gd name="connsiteY27" fmla="*/ 274810 h 805257"/>
                  <a:gd name="connsiteX28" fmla="*/ 103458 w 656012"/>
                  <a:gd name="connsiteY28" fmla="*/ 276704 h 805257"/>
                  <a:gd name="connsiteX29" fmla="*/ 200268 w 656012"/>
                  <a:gd name="connsiteY29" fmla="*/ 276704 h 805257"/>
                  <a:gd name="connsiteX30" fmla="*/ 202162 w 656012"/>
                  <a:gd name="connsiteY30" fmla="*/ 274810 h 805257"/>
                  <a:gd name="connsiteX31" fmla="*/ 202162 w 656012"/>
                  <a:gd name="connsiteY31" fmla="*/ 177999 h 805257"/>
                  <a:gd name="connsiteX32" fmla="*/ 378268 w 656012"/>
                  <a:gd name="connsiteY32" fmla="*/ 177999 h 805257"/>
                  <a:gd name="connsiteX33" fmla="*/ 376374 w 656012"/>
                  <a:gd name="connsiteY33" fmla="*/ 176106 h 805257"/>
                  <a:gd name="connsiteX34" fmla="*/ 279563 w 656012"/>
                  <a:gd name="connsiteY34" fmla="*/ 176106 h 805257"/>
                  <a:gd name="connsiteX35" fmla="*/ 277670 w 656012"/>
                  <a:gd name="connsiteY35" fmla="*/ 177999 h 805257"/>
                  <a:gd name="connsiteX36" fmla="*/ 277670 w 656012"/>
                  <a:gd name="connsiteY36" fmla="*/ 274810 h 805257"/>
                  <a:gd name="connsiteX37" fmla="*/ 279563 w 656012"/>
                  <a:gd name="connsiteY37" fmla="*/ 276704 h 805257"/>
                  <a:gd name="connsiteX38" fmla="*/ 376374 w 656012"/>
                  <a:gd name="connsiteY38" fmla="*/ 276704 h 805257"/>
                  <a:gd name="connsiteX39" fmla="*/ 378268 w 656012"/>
                  <a:gd name="connsiteY39" fmla="*/ 274810 h 805257"/>
                  <a:gd name="connsiteX40" fmla="*/ 378268 w 656012"/>
                  <a:gd name="connsiteY40" fmla="*/ 177999 h 805257"/>
                  <a:gd name="connsiteX41" fmla="*/ 554373 w 656012"/>
                  <a:gd name="connsiteY41" fmla="*/ 177999 h 805257"/>
                  <a:gd name="connsiteX42" fmla="*/ 552480 w 656012"/>
                  <a:gd name="connsiteY42" fmla="*/ 176106 h 805257"/>
                  <a:gd name="connsiteX43" fmla="*/ 455669 w 656012"/>
                  <a:gd name="connsiteY43" fmla="*/ 176106 h 805257"/>
                  <a:gd name="connsiteX44" fmla="*/ 453775 w 656012"/>
                  <a:gd name="connsiteY44" fmla="*/ 177999 h 805257"/>
                  <a:gd name="connsiteX45" fmla="*/ 453775 w 656012"/>
                  <a:gd name="connsiteY45" fmla="*/ 274810 h 805257"/>
                  <a:gd name="connsiteX46" fmla="*/ 455669 w 656012"/>
                  <a:gd name="connsiteY46" fmla="*/ 276704 h 805257"/>
                  <a:gd name="connsiteX47" fmla="*/ 552480 w 656012"/>
                  <a:gd name="connsiteY47" fmla="*/ 276704 h 805257"/>
                  <a:gd name="connsiteX48" fmla="*/ 554373 w 656012"/>
                  <a:gd name="connsiteY48" fmla="*/ 274810 h 805257"/>
                  <a:gd name="connsiteX49" fmla="*/ 554373 w 656012"/>
                  <a:gd name="connsiteY49" fmla="*/ 177999 h 805257"/>
                  <a:gd name="connsiteX50" fmla="*/ 202162 w 656012"/>
                  <a:gd name="connsiteY50" fmla="*/ 404522 h 805257"/>
                  <a:gd name="connsiteX51" fmla="*/ 200268 w 656012"/>
                  <a:gd name="connsiteY51" fmla="*/ 402629 h 805257"/>
                  <a:gd name="connsiteX52" fmla="*/ 103458 w 656012"/>
                  <a:gd name="connsiteY52" fmla="*/ 402629 h 805257"/>
                  <a:gd name="connsiteX53" fmla="*/ 101564 w 656012"/>
                  <a:gd name="connsiteY53" fmla="*/ 404522 h 805257"/>
                  <a:gd name="connsiteX54" fmla="*/ 101564 w 656012"/>
                  <a:gd name="connsiteY54" fmla="*/ 501333 h 805257"/>
                  <a:gd name="connsiteX55" fmla="*/ 103458 w 656012"/>
                  <a:gd name="connsiteY55" fmla="*/ 503227 h 805257"/>
                  <a:gd name="connsiteX56" fmla="*/ 200268 w 656012"/>
                  <a:gd name="connsiteY56" fmla="*/ 503227 h 805257"/>
                  <a:gd name="connsiteX57" fmla="*/ 202162 w 656012"/>
                  <a:gd name="connsiteY57" fmla="*/ 501333 h 805257"/>
                  <a:gd name="connsiteX58" fmla="*/ 202162 w 656012"/>
                  <a:gd name="connsiteY58" fmla="*/ 404522 h 805257"/>
                  <a:gd name="connsiteX59" fmla="*/ 378268 w 656012"/>
                  <a:gd name="connsiteY59" fmla="*/ 404522 h 805257"/>
                  <a:gd name="connsiteX60" fmla="*/ 376374 w 656012"/>
                  <a:gd name="connsiteY60" fmla="*/ 402629 h 805257"/>
                  <a:gd name="connsiteX61" fmla="*/ 279563 w 656012"/>
                  <a:gd name="connsiteY61" fmla="*/ 402629 h 805257"/>
                  <a:gd name="connsiteX62" fmla="*/ 277670 w 656012"/>
                  <a:gd name="connsiteY62" fmla="*/ 404522 h 805257"/>
                  <a:gd name="connsiteX63" fmla="*/ 277670 w 656012"/>
                  <a:gd name="connsiteY63" fmla="*/ 501333 h 805257"/>
                  <a:gd name="connsiteX64" fmla="*/ 279563 w 656012"/>
                  <a:gd name="connsiteY64" fmla="*/ 503227 h 805257"/>
                  <a:gd name="connsiteX65" fmla="*/ 376374 w 656012"/>
                  <a:gd name="connsiteY65" fmla="*/ 503227 h 805257"/>
                  <a:gd name="connsiteX66" fmla="*/ 378268 w 656012"/>
                  <a:gd name="connsiteY66" fmla="*/ 501333 h 805257"/>
                  <a:gd name="connsiteX67" fmla="*/ 378268 w 656012"/>
                  <a:gd name="connsiteY67" fmla="*/ 404522 h 805257"/>
                  <a:gd name="connsiteX68" fmla="*/ 554373 w 656012"/>
                  <a:gd name="connsiteY68" fmla="*/ 404522 h 805257"/>
                  <a:gd name="connsiteX69" fmla="*/ 552480 w 656012"/>
                  <a:gd name="connsiteY69" fmla="*/ 402629 h 805257"/>
                  <a:gd name="connsiteX70" fmla="*/ 455669 w 656012"/>
                  <a:gd name="connsiteY70" fmla="*/ 402629 h 805257"/>
                  <a:gd name="connsiteX71" fmla="*/ 453775 w 656012"/>
                  <a:gd name="connsiteY71" fmla="*/ 404522 h 805257"/>
                  <a:gd name="connsiteX72" fmla="*/ 453775 w 656012"/>
                  <a:gd name="connsiteY72" fmla="*/ 501333 h 805257"/>
                  <a:gd name="connsiteX73" fmla="*/ 455669 w 656012"/>
                  <a:gd name="connsiteY73" fmla="*/ 503227 h 805257"/>
                  <a:gd name="connsiteX74" fmla="*/ 552480 w 656012"/>
                  <a:gd name="connsiteY74" fmla="*/ 503227 h 805257"/>
                  <a:gd name="connsiteX75" fmla="*/ 554373 w 656012"/>
                  <a:gd name="connsiteY75" fmla="*/ 501333 h 805257"/>
                  <a:gd name="connsiteX76" fmla="*/ 554373 w 656012"/>
                  <a:gd name="connsiteY76" fmla="*/ 404522 h 80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56012" h="805257">
                    <a:moveTo>
                      <a:pt x="24636" y="100598"/>
                    </a:moveTo>
                    <a:cubicBezTo>
                      <a:pt x="-7319" y="96337"/>
                      <a:pt x="966" y="56572"/>
                      <a:pt x="966" y="34322"/>
                    </a:cubicBezTo>
                    <a:cubicBezTo>
                      <a:pt x="966" y="11835"/>
                      <a:pt x="7594" y="0"/>
                      <a:pt x="31027" y="0"/>
                    </a:cubicBezTo>
                    <a:lnTo>
                      <a:pt x="628461" y="0"/>
                    </a:lnTo>
                    <a:cubicBezTo>
                      <a:pt x="663256" y="0"/>
                      <a:pt x="655208" y="43080"/>
                      <a:pt x="655208" y="64383"/>
                    </a:cubicBezTo>
                    <a:cubicBezTo>
                      <a:pt x="655208" y="83792"/>
                      <a:pt x="652131" y="97047"/>
                      <a:pt x="632011" y="100598"/>
                    </a:cubicBezTo>
                    <a:cubicBezTo>
                      <a:pt x="630828" y="100598"/>
                      <a:pt x="630118" y="101545"/>
                      <a:pt x="630118" y="102965"/>
                    </a:cubicBezTo>
                    <a:lnTo>
                      <a:pt x="630118" y="764308"/>
                    </a:lnTo>
                    <a:cubicBezTo>
                      <a:pt x="630118" y="764308"/>
                      <a:pt x="629644" y="765965"/>
                      <a:pt x="628934" y="766201"/>
                    </a:cubicBezTo>
                    <a:cubicBezTo>
                      <a:pt x="609998" y="774959"/>
                      <a:pt x="594139" y="787505"/>
                      <a:pt x="581357" y="804074"/>
                    </a:cubicBezTo>
                    <a:cubicBezTo>
                      <a:pt x="580884" y="804784"/>
                      <a:pt x="579937" y="805257"/>
                      <a:pt x="579227" y="805257"/>
                    </a:cubicBezTo>
                    <a:lnTo>
                      <a:pt x="467504" y="805257"/>
                    </a:lnTo>
                    <a:cubicBezTo>
                      <a:pt x="467504" y="805257"/>
                      <a:pt x="466320" y="804784"/>
                      <a:pt x="466320" y="804074"/>
                    </a:cubicBezTo>
                    <a:cubicBezTo>
                      <a:pt x="466320" y="804074"/>
                      <a:pt x="466320" y="804074"/>
                      <a:pt x="466320" y="804074"/>
                    </a:cubicBezTo>
                    <a:cubicBezTo>
                      <a:pt x="468214" y="770699"/>
                      <a:pt x="460403" y="741348"/>
                      <a:pt x="443124" y="715784"/>
                    </a:cubicBezTo>
                    <a:cubicBezTo>
                      <a:pt x="364065" y="598617"/>
                      <a:pt x="180385" y="661816"/>
                      <a:pt x="190564" y="803600"/>
                    </a:cubicBezTo>
                    <a:cubicBezTo>
                      <a:pt x="190564" y="804784"/>
                      <a:pt x="190090" y="805257"/>
                      <a:pt x="189143" y="805257"/>
                    </a:cubicBezTo>
                    <a:lnTo>
                      <a:pt x="77657" y="805257"/>
                    </a:lnTo>
                    <a:cubicBezTo>
                      <a:pt x="77657" y="805257"/>
                      <a:pt x="75764" y="804784"/>
                      <a:pt x="75053" y="804074"/>
                    </a:cubicBezTo>
                    <a:cubicBezTo>
                      <a:pt x="62508" y="787741"/>
                      <a:pt x="46886" y="775196"/>
                      <a:pt x="27950" y="766675"/>
                    </a:cubicBezTo>
                    <a:cubicBezTo>
                      <a:pt x="27003" y="766201"/>
                      <a:pt x="26530" y="765491"/>
                      <a:pt x="26530" y="764545"/>
                    </a:cubicBezTo>
                    <a:lnTo>
                      <a:pt x="26530" y="102728"/>
                    </a:lnTo>
                    <a:cubicBezTo>
                      <a:pt x="26530" y="102728"/>
                      <a:pt x="26056" y="101071"/>
                      <a:pt x="25109" y="101071"/>
                    </a:cubicBezTo>
                    <a:close/>
                    <a:moveTo>
                      <a:pt x="202162" y="177999"/>
                    </a:moveTo>
                    <a:cubicBezTo>
                      <a:pt x="202162" y="177999"/>
                      <a:pt x="201215" y="176106"/>
                      <a:pt x="200268" y="176106"/>
                    </a:cubicBezTo>
                    <a:lnTo>
                      <a:pt x="103458" y="176106"/>
                    </a:lnTo>
                    <a:cubicBezTo>
                      <a:pt x="103458" y="176106"/>
                      <a:pt x="101564" y="177052"/>
                      <a:pt x="101564" y="177999"/>
                    </a:cubicBezTo>
                    <a:lnTo>
                      <a:pt x="101564" y="274810"/>
                    </a:lnTo>
                    <a:cubicBezTo>
                      <a:pt x="101564" y="274810"/>
                      <a:pt x="102511" y="276704"/>
                      <a:pt x="103458" y="276704"/>
                    </a:cubicBezTo>
                    <a:lnTo>
                      <a:pt x="200268" y="276704"/>
                    </a:lnTo>
                    <a:cubicBezTo>
                      <a:pt x="200268" y="276704"/>
                      <a:pt x="202162" y="275757"/>
                      <a:pt x="202162" y="274810"/>
                    </a:cubicBezTo>
                    <a:lnTo>
                      <a:pt x="202162" y="177999"/>
                    </a:lnTo>
                    <a:close/>
                    <a:moveTo>
                      <a:pt x="378268" y="177999"/>
                    </a:moveTo>
                    <a:cubicBezTo>
                      <a:pt x="378268" y="177999"/>
                      <a:pt x="377321" y="176106"/>
                      <a:pt x="376374" y="176106"/>
                    </a:cubicBezTo>
                    <a:lnTo>
                      <a:pt x="279563" y="176106"/>
                    </a:lnTo>
                    <a:cubicBezTo>
                      <a:pt x="279563" y="176106"/>
                      <a:pt x="277670" y="177052"/>
                      <a:pt x="277670" y="177999"/>
                    </a:cubicBezTo>
                    <a:lnTo>
                      <a:pt x="277670" y="274810"/>
                    </a:lnTo>
                    <a:cubicBezTo>
                      <a:pt x="277670" y="274810"/>
                      <a:pt x="278616" y="276704"/>
                      <a:pt x="279563" y="276704"/>
                    </a:cubicBezTo>
                    <a:lnTo>
                      <a:pt x="376374" y="276704"/>
                    </a:lnTo>
                    <a:cubicBezTo>
                      <a:pt x="376374" y="276704"/>
                      <a:pt x="378268" y="275757"/>
                      <a:pt x="378268" y="274810"/>
                    </a:cubicBezTo>
                    <a:lnTo>
                      <a:pt x="378268" y="177999"/>
                    </a:lnTo>
                    <a:close/>
                    <a:moveTo>
                      <a:pt x="554373" y="177999"/>
                    </a:moveTo>
                    <a:cubicBezTo>
                      <a:pt x="554373" y="177999"/>
                      <a:pt x="553426" y="176106"/>
                      <a:pt x="552480" y="176106"/>
                    </a:cubicBezTo>
                    <a:lnTo>
                      <a:pt x="455669" y="176106"/>
                    </a:lnTo>
                    <a:cubicBezTo>
                      <a:pt x="455669" y="176106"/>
                      <a:pt x="453775" y="177052"/>
                      <a:pt x="453775" y="177999"/>
                    </a:cubicBezTo>
                    <a:lnTo>
                      <a:pt x="453775" y="274810"/>
                    </a:lnTo>
                    <a:cubicBezTo>
                      <a:pt x="453775" y="274810"/>
                      <a:pt x="454722" y="276704"/>
                      <a:pt x="455669" y="276704"/>
                    </a:cubicBezTo>
                    <a:lnTo>
                      <a:pt x="552480" y="276704"/>
                    </a:lnTo>
                    <a:cubicBezTo>
                      <a:pt x="552480" y="276704"/>
                      <a:pt x="554373" y="275757"/>
                      <a:pt x="554373" y="274810"/>
                    </a:cubicBezTo>
                    <a:lnTo>
                      <a:pt x="554373" y="177999"/>
                    </a:lnTo>
                    <a:close/>
                    <a:moveTo>
                      <a:pt x="202162" y="404522"/>
                    </a:moveTo>
                    <a:cubicBezTo>
                      <a:pt x="202162" y="404522"/>
                      <a:pt x="201215" y="402629"/>
                      <a:pt x="200268" y="402629"/>
                    </a:cubicBezTo>
                    <a:lnTo>
                      <a:pt x="103458" y="402629"/>
                    </a:lnTo>
                    <a:cubicBezTo>
                      <a:pt x="103458" y="402629"/>
                      <a:pt x="101564" y="403575"/>
                      <a:pt x="101564" y="404522"/>
                    </a:cubicBezTo>
                    <a:lnTo>
                      <a:pt x="101564" y="501333"/>
                    </a:lnTo>
                    <a:cubicBezTo>
                      <a:pt x="101564" y="501333"/>
                      <a:pt x="102511" y="503227"/>
                      <a:pt x="103458" y="503227"/>
                    </a:cubicBezTo>
                    <a:lnTo>
                      <a:pt x="200268" y="503227"/>
                    </a:lnTo>
                    <a:cubicBezTo>
                      <a:pt x="200268" y="503227"/>
                      <a:pt x="202162" y="502280"/>
                      <a:pt x="202162" y="501333"/>
                    </a:cubicBezTo>
                    <a:lnTo>
                      <a:pt x="202162" y="404522"/>
                    </a:lnTo>
                    <a:close/>
                    <a:moveTo>
                      <a:pt x="378268" y="404522"/>
                    </a:moveTo>
                    <a:cubicBezTo>
                      <a:pt x="378268" y="404522"/>
                      <a:pt x="377321" y="402629"/>
                      <a:pt x="376374" y="402629"/>
                    </a:cubicBezTo>
                    <a:lnTo>
                      <a:pt x="279563" y="402629"/>
                    </a:lnTo>
                    <a:cubicBezTo>
                      <a:pt x="279563" y="402629"/>
                      <a:pt x="277670" y="403575"/>
                      <a:pt x="277670" y="404522"/>
                    </a:cubicBezTo>
                    <a:lnTo>
                      <a:pt x="277670" y="501333"/>
                    </a:lnTo>
                    <a:cubicBezTo>
                      <a:pt x="277670" y="501333"/>
                      <a:pt x="278616" y="503227"/>
                      <a:pt x="279563" y="503227"/>
                    </a:cubicBezTo>
                    <a:lnTo>
                      <a:pt x="376374" y="503227"/>
                    </a:lnTo>
                    <a:cubicBezTo>
                      <a:pt x="376374" y="503227"/>
                      <a:pt x="378268" y="502280"/>
                      <a:pt x="378268" y="501333"/>
                    </a:cubicBezTo>
                    <a:lnTo>
                      <a:pt x="378268" y="404522"/>
                    </a:lnTo>
                    <a:close/>
                    <a:moveTo>
                      <a:pt x="554373" y="404522"/>
                    </a:moveTo>
                    <a:cubicBezTo>
                      <a:pt x="554373" y="404522"/>
                      <a:pt x="553426" y="402629"/>
                      <a:pt x="552480" y="402629"/>
                    </a:cubicBezTo>
                    <a:lnTo>
                      <a:pt x="455669" y="402629"/>
                    </a:lnTo>
                    <a:cubicBezTo>
                      <a:pt x="455669" y="402629"/>
                      <a:pt x="453775" y="403575"/>
                      <a:pt x="453775" y="404522"/>
                    </a:cubicBezTo>
                    <a:lnTo>
                      <a:pt x="453775" y="501333"/>
                    </a:lnTo>
                    <a:cubicBezTo>
                      <a:pt x="453775" y="501333"/>
                      <a:pt x="454722" y="503227"/>
                      <a:pt x="455669" y="503227"/>
                    </a:cubicBezTo>
                    <a:lnTo>
                      <a:pt x="552480" y="503227"/>
                    </a:lnTo>
                    <a:cubicBezTo>
                      <a:pt x="552480" y="503227"/>
                      <a:pt x="554373" y="502280"/>
                      <a:pt x="554373" y="501333"/>
                    </a:cubicBezTo>
                    <a:lnTo>
                      <a:pt x="554373" y="404522"/>
                    </a:lnTo>
                    <a:close/>
                  </a:path>
                </a:pathLst>
              </a:custGeom>
              <a:solidFill>
                <a:srgbClr val="DC4C65"/>
              </a:solidFill>
              <a:ln w="23664"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E58F096-A185-B6B8-B850-DB6D17EF1DE0}"/>
                  </a:ext>
                </a:extLst>
              </p:cNvPr>
              <p:cNvSpPr/>
              <p:nvPr/>
            </p:nvSpPr>
            <p:spPr>
              <a:xfrm>
                <a:off x="1006000" y="1074620"/>
                <a:ext cx="277327" cy="578734"/>
              </a:xfrm>
              <a:custGeom>
                <a:avLst/>
                <a:gdLst>
                  <a:gd name="connsiteX0" fmla="*/ 24531 w 277327"/>
                  <a:gd name="connsiteY0" fmla="*/ 100361 h 578734"/>
                  <a:gd name="connsiteX1" fmla="*/ 861 w 277327"/>
                  <a:gd name="connsiteY1" fmla="*/ 34322 h 578734"/>
                  <a:gd name="connsiteX2" fmla="*/ 30685 w 277327"/>
                  <a:gd name="connsiteY2" fmla="*/ 0 h 578734"/>
                  <a:gd name="connsiteX3" fmla="*/ 275907 w 277327"/>
                  <a:gd name="connsiteY3" fmla="*/ 0 h 578734"/>
                  <a:gd name="connsiteX4" fmla="*/ 277328 w 277327"/>
                  <a:gd name="connsiteY4" fmla="*/ 1420 h 578734"/>
                  <a:gd name="connsiteX5" fmla="*/ 277328 w 277327"/>
                  <a:gd name="connsiteY5" fmla="*/ 526660 h 578734"/>
                  <a:gd name="connsiteX6" fmla="*/ 275907 w 277327"/>
                  <a:gd name="connsiteY6" fmla="*/ 528317 h 578734"/>
                  <a:gd name="connsiteX7" fmla="*/ 178623 w 277327"/>
                  <a:gd name="connsiteY7" fmla="*/ 577551 h 578734"/>
                  <a:gd name="connsiteX8" fmla="*/ 176020 w 277327"/>
                  <a:gd name="connsiteY8" fmla="*/ 578734 h 578734"/>
                  <a:gd name="connsiteX9" fmla="*/ 27371 w 277327"/>
                  <a:gd name="connsiteY9" fmla="*/ 578734 h 578734"/>
                  <a:gd name="connsiteX10" fmla="*/ 25714 w 277327"/>
                  <a:gd name="connsiteY10" fmla="*/ 577077 h 578734"/>
                  <a:gd name="connsiteX11" fmla="*/ 25714 w 277327"/>
                  <a:gd name="connsiteY11" fmla="*/ 102255 h 578734"/>
                  <a:gd name="connsiteX12" fmla="*/ 24058 w 277327"/>
                  <a:gd name="connsiteY12" fmla="*/ 100361 h 578734"/>
                  <a:gd name="connsiteX13" fmla="*/ 202293 w 277327"/>
                  <a:gd name="connsiteY13" fmla="*/ 177999 h 578734"/>
                  <a:gd name="connsiteX14" fmla="*/ 200400 w 277327"/>
                  <a:gd name="connsiteY14" fmla="*/ 176106 h 578734"/>
                  <a:gd name="connsiteX15" fmla="*/ 103589 w 277327"/>
                  <a:gd name="connsiteY15" fmla="*/ 176106 h 578734"/>
                  <a:gd name="connsiteX16" fmla="*/ 101695 w 277327"/>
                  <a:gd name="connsiteY16" fmla="*/ 177999 h 578734"/>
                  <a:gd name="connsiteX17" fmla="*/ 101695 w 277327"/>
                  <a:gd name="connsiteY17" fmla="*/ 177999 h 578734"/>
                  <a:gd name="connsiteX18" fmla="*/ 101695 w 277327"/>
                  <a:gd name="connsiteY18" fmla="*/ 249720 h 578734"/>
                  <a:gd name="connsiteX19" fmla="*/ 103589 w 277327"/>
                  <a:gd name="connsiteY19" fmla="*/ 251613 h 578734"/>
                  <a:gd name="connsiteX20" fmla="*/ 200400 w 277327"/>
                  <a:gd name="connsiteY20" fmla="*/ 251613 h 578734"/>
                  <a:gd name="connsiteX21" fmla="*/ 202293 w 277327"/>
                  <a:gd name="connsiteY21" fmla="*/ 249720 h 578734"/>
                  <a:gd name="connsiteX22" fmla="*/ 202293 w 277327"/>
                  <a:gd name="connsiteY22" fmla="*/ 249720 h 578734"/>
                  <a:gd name="connsiteX23" fmla="*/ 202293 w 277327"/>
                  <a:gd name="connsiteY23" fmla="*/ 177999 h 57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7327" h="578734">
                    <a:moveTo>
                      <a:pt x="24531" y="100361"/>
                    </a:moveTo>
                    <a:cubicBezTo>
                      <a:pt x="-7424" y="95864"/>
                      <a:pt x="1098" y="56335"/>
                      <a:pt x="861" y="34322"/>
                    </a:cubicBezTo>
                    <a:cubicBezTo>
                      <a:pt x="861" y="11835"/>
                      <a:pt x="7488" y="0"/>
                      <a:pt x="30685" y="0"/>
                    </a:cubicBezTo>
                    <a:cubicBezTo>
                      <a:pt x="112347" y="0"/>
                      <a:pt x="194246" y="0"/>
                      <a:pt x="275907" y="0"/>
                    </a:cubicBezTo>
                    <a:cubicBezTo>
                      <a:pt x="276618" y="0"/>
                      <a:pt x="277328" y="710"/>
                      <a:pt x="277328" y="1420"/>
                    </a:cubicBezTo>
                    <a:lnTo>
                      <a:pt x="277328" y="526660"/>
                    </a:lnTo>
                    <a:cubicBezTo>
                      <a:pt x="277328" y="526660"/>
                      <a:pt x="276854" y="528080"/>
                      <a:pt x="275907" y="528317"/>
                    </a:cubicBezTo>
                    <a:cubicBezTo>
                      <a:pt x="235905" y="530210"/>
                      <a:pt x="203477" y="546543"/>
                      <a:pt x="178623" y="577551"/>
                    </a:cubicBezTo>
                    <a:cubicBezTo>
                      <a:pt x="177913" y="578497"/>
                      <a:pt x="176966" y="578734"/>
                      <a:pt x="176020" y="578734"/>
                    </a:cubicBezTo>
                    <a:lnTo>
                      <a:pt x="27371" y="578734"/>
                    </a:lnTo>
                    <a:cubicBezTo>
                      <a:pt x="27371" y="578734"/>
                      <a:pt x="25714" y="578024"/>
                      <a:pt x="25714" y="577077"/>
                    </a:cubicBezTo>
                    <a:lnTo>
                      <a:pt x="25714" y="102255"/>
                    </a:lnTo>
                    <a:cubicBezTo>
                      <a:pt x="25714" y="102255"/>
                      <a:pt x="25241" y="100598"/>
                      <a:pt x="24058" y="100361"/>
                    </a:cubicBezTo>
                    <a:close/>
                    <a:moveTo>
                      <a:pt x="202293" y="177999"/>
                    </a:moveTo>
                    <a:cubicBezTo>
                      <a:pt x="202293" y="177999"/>
                      <a:pt x="201347" y="176106"/>
                      <a:pt x="200400" y="176106"/>
                    </a:cubicBezTo>
                    <a:lnTo>
                      <a:pt x="103589" y="176106"/>
                    </a:lnTo>
                    <a:cubicBezTo>
                      <a:pt x="103589" y="176106"/>
                      <a:pt x="101695" y="177052"/>
                      <a:pt x="101695" y="177999"/>
                    </a:cubicBezTo>
                    <a:lnTo>
                      <a:pt x="101695" y="177999"/>
                    </a:lnTo>
                    <a:lnTo>
                      <a:pt x="101695" y="249720"/>
                    </a:lnTo>
                    <a:cubicBezTo>
                      <a:pt x="101695" y="249720"/>
                      <a:pt x="102642" y="251613"/>
                      <a:pt x="103589" y="251613"/>
                    </a:cubicBezTo>
                    <a:lnTo>
                      <a:pt x="200400" y="251613"/>
                    </a:lnTo>
                    <a:cubicBezTo>
                      <a:pt x="200400" y="251613"/>
                      <a:pt x="202293" y="250666"/>
                      <a:pt x="202293" y="249720"/>
                    </a:cubicBezTo>
                    <a:lnTo>
                      <a:pt x="202293" y="249720"/>
                    </a:lnTo>
                    <a:lnTo>
                      <a:pt x="202293" y="177999"/>
                    </a:lnTo>
                    <a:close/>
                  </a:path>
                </a:pathLst>
              </a:custGeom>
              <a:solidFill>
                <a:srgbClr val="DC4C65"/>
              </a:solidFill>
              <a:ln w="23664"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150850E6-57C3-AFF4-8316-8E957B262B97}"/>
                  </a:ext>
                </a:extLst>
              </p:cNvPr>
              <p:cNvSpPr/>
              <p:nvPr/>
            </p:nvSpPr>
            <p:spPr>
              <a:xfrm>
                <a:off x="1988224" y="1074620"/>
                <a:ext cx="277508" cy="578734"/>
              </a:xfrm>
              <a:custGeom>
                <a:avLst/>
                <a:gdLst>
                  <a:gd name="connsiteX0" fmla="*/ 2367 w 277508"/>
                  <a:gd name="connsiteY0" fmla="*/ 528554 h 578734"/>
                  <a:gd name="connsiteX1" fmla="*/ 0 w 277508"/>
                  <a:gd name="connsiteY1" fmla="*/ 525950 h 578734"/>
                  <a:gd name="connsiteX2" fmla="*/ 0 w 277508"/>
                  <a:gd name="connsiteY2" fmla="*/ 1420 h 578734"/>
                  <a:gd name="connsiteX3" fmla="*/ 1420 w 277508"/>
                  <a:gd name="connsiteY3" fmla="*/ 0 h 578734"/>
                  <a:gd name="connsiteX4" fmla="*/ 1420 w 277508"/>
                  <a:gd name="connsiteY4" fmla="*/ 0 h 578734"/>
                  <a:gd name="connsiteX5" fmla="*/ 249956 w 277508"/>
                  <a:gd name="connsiteY5" fmla="*/ 0 h 578734"/>
                  <a:gd name="connsiteX6" fmla="*/ 276704 w 277508"/>
                  <a:gd name="connsiteY6" fmla="*/ 64383 h 578734"/>
                  <a:gd name="connsiteX7" fmla="*/ 253507 w 277508"/>
                  <a:gd name="connsiteY7" fmla="*/ 100598 h 578734"/>
                  <a:gd name="connsiteX8" fmla="*/ 251613 w 277508"/>
                  <a:gd name="connsiteY8" fmla="*/ 102965 h 578734"/>
                  <a:gd name="connsiteX9" fmla="*/ 251613 w 277508"/>
                  <a:gd name="connsiteY9" fmla="*/ 577077 h 578734"/>
                  <a:gd name="connsiteX10" fmla="*/ 249956 w 277508"/>
                  <a:gd name="connsiteY10" fmla="*/ 578734 h 578734"/>
                  <a:gd name="connsiteX11" fmla="*/ 102255 w 277508"/>
                  <a:gd name="connsiteY11" fmla="*/ 578734 h 578734"/>
                  <a:gd name="connsiteX12" fmla="*/ 98468 w 277508"/>
                  <a:gd name="connsiteY12" fmla="*/ 577077 h 578734"/>
                  <a:gd name="connsiteX13" fmla="*/ 2367 w 277508"/>
                  <a:gd name="connsiteY13" fmla="*/ 528790 h 578734"/>
                  <a:gd name="connsiteX14" fmla="*/ 176106 w 277508"/>
                  <a:gd name="connsiteY14" fmla="*/ 177999 h 578734"/>
                  <a:gd name="connsiteX15" fmla="*/ 174212 w 277508"/>
                  <a:gd name="connsiteY15" fmla="*/ 176106 h 578734"/>
                  <a:gd name="connsiteX16" fmla="*/ 77401 w 277508"/>
                  <a:gd name="connsiteY16" fmla="*/ 176106 h 578734"/>
                  <a:gd name="connsiteX17" fmla="*/ 75508 w 277508"/>
                  <a:gd name="connsiteY17" fmla="*/ 177999 h 578734"/>
                  <a:gd name="connsiteX18" fmla="*/ 75508 w 277508"/>
                  <a:gd name="connsiteY18" fmla="*/ 177999 h 578734"/>
                  <a:gd name="connsiteX19" fmla="*/ 75508 w 277508"/>
                  <a:gd name="connsiteY19" fmla="*/ 249720 h 578734"/>
                  <a:gd name="connsiteX20" fmla="*/ 77401 w 277508"/>
                  <a:gd name="connsiteY20" fmla="*/ 251613 h 578734"/>
                  <a:gd name="connsiteX21" fmla="*/ 174212 w 277508"/>
                  <a:gd name="connsiteY21" fmla="*/ 251613 h 578734"/>
                  <a:gd name="connsiteX22" fmla="*/ 176106 w 277508"/>
                  <a:gd name="connsiteY22" fmla="*/ 249720 h 578734"/>
                  <a:gd name="connsiteX23" fmla="*/ 176106 w 277508"/>
                  <a:gd name="connsiteY23" fmla="*/ 249720 h 578734"/>
                  <a:gd name="connsiteX24" fmla="*/ 176106 w 277508"/>
                  <a:gd name="connsiteY24" fmla="*/ 177999 h 57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7508" h="578734">
                    <a:moveTo>
                      <a:pt x="2367" y="528554"/>
                    </a:moveTo>
                    <a:cubicBezTo>
                      <a:pt x="947" y="528554"/>
                      <a:pt x="0" y="527370"/>
                      <a:pt x="0" y="525950"/>
                    </a:cubicBezTo>
                    <a:lnTo>
                      <a:pt x="0" y="1420"/>
                    </a:lnTo>
                    <a:cubicBezTo>
                      <a:pt x="0" y="1420"/>
                      <a:pt x="710" y="0"/>
                      <a:pt x="1420" y="0"/>
                    </a:cubicBezTo>
                    <a:lnTo>
                      <a:pt x="1420" y="0"/>
                    </a:lnTo>
                    <a:cubicBezTo>
                      <a:pt x="84266" y="0"/>
                      <a:pt x="166874" y="0"/>
                      <a:pt x="249956" y="0"/>
                    </a:cubicBezTo>
                    <a:cubicBezTo>
                      <a:pt x="284751" y="0"/>
                      <a:pt x="276704" y="43316"/>
                      <a:pt x="276704" y="64383"/>
                    </a:cubicBezTo>
                    <a:cubicBezTo>
                      <a:pt x="276704" y="83792"/>
                      <a:pt x="273627" y="97047"/>
                      <a:pt x="253507" y="100598"/>
                    </a:cubicBezTo>
                    <a:cubicBezTo>
                      <a:pt x="252323" y="100598"/>
                      <a:pt x="251613" y="101545"/>
                      <a:pt x="251613" y="102965"/>
                    </a:cubicBezTo>
                    <a:lnTo>
                      <a:pt x="251613" y="577077"/>
                    </a:lnTo>
                    <a:cubicBezTo>
                      <a:pt x="251613" y="577077"/>
                      <a:pt x="251140" y="578734"/>
                      <a:pt x="249956" y="578734"/>
                    </a:cubicBezTo>
                    <a:lnTo>
                      <a:pt x="102255" y="578734"/>
                    </a:lnTo>
                    <a:cubicBezTo>
                      <a:pt x="100835" y="578734"/>
                      <a:pt x="99414" y="578024"/>
                      <a:pt x="98468" y="577077"/>
                    </a:cubicBezTo>
                    <a:cubicBezTo>
                      <a:pt x="73851" y="546543"/>
                      <a:pt x="41896" y="530447"/>
                      <a:pt x="2367" y="528790"/>
                    </a:cubicBezTo>
                    <a:close/>
                    <a:moveTo>
                      <a:pt x="176106" y="177999"/>
                    </a:moveTo>
                    <a:cubicBezTo>
                      <a:pt x="176106" y="177999"/>
                      <a:pt x="175159" y="176106"/>
                      <a:pt x="174212" y="176106"/>
                    </a:cubicBezTo>
                    <a:lnTo>
                      <a:pt x="77401" y="176106"/>
                    </a:lnTo>
                    <a:cubicBezTo>
                      <a:pt x="77401" y="176106"/>
                      <a:pt x="75508" y="177052"/>
                      <a:pt x="75508" y="177999"/>
                    </a:cubicBezTo>
                    <a:lnTo>
                      <a:pt x="75508" y="177999"/>
                    </a:lnTo>
                    <a:lnTo>
                      <a:pt x="75508" y="249720"/>
                    </a:lnTo>
                    <a:cubicBezTo>
                      <a:pt x="75508" y="249720"/>
                      <a:pt x="76454" y="251613"/>
                      <a:pt x="77401" y="251613"/>
                    </a:cubicBezTo>
                    <a:lnTo>
                      <a:pt x="174212" y="251613"/>
                    </a:lnTo>
                    <a:cubicBezTo>
                      <a:pt x="174212" y="251613"/>
                      <a:pt x="176106" y="250666"/>
                      <a:pt x="176106" y="249720"/>
                    </a:cubicBezTo>
                    <a:lnTo>
                      <a:pt x="176106" y="249720"/>
                    </a:lnTo>
                    <a:lnTo>
                      <a:pt x="176106" y="177999"/>
                    </a:lnTo>
                    <a:close/>
                  </a:path>
                </a:pathLst>
              </a:custGeom>
              <a:solidFill>
                <a:srgbClr val="DC4C65"/>
              </a:solidFill>
              <a:ln w="23664"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F8984F5-D452-F206-78C3-267B57EE7B79}"/>
                  </a:ext>
                </a:extLst>
              </p:cNvPr>
              <p:cNvSpPr/>
              <p:nvPr/>
            </p:nvSpPr>
            <p:spPr>
              <a:xfrm>
                <a:off x="1459907" y="1552889"/>
                <a:ext cx="352211" cy="528183"/>
              </a:xfrm>
              <a:custGeom>
                <a:avLst/>
                <a:gdLst>
                  <a:gd name="connsiteX0" fmla="*/ 160957 w 352211"/>
                  <a:gd name="connsiteY0" fmla="*/ 175263 h 528183"/>
                  <a:gd name="connsiteX1" fmla="*/ 161430 w 352211"/>
                  <a:gd name="connsiteY1" fmla="*/ 174789 h 528183"/>
                  <a:gd name="connsiteX2" fmla="*/ 161193 w 352211"/>
                  <a:gd name="connsiteY2" fmla="*/ 174316 h 528183"/>
                  <a:gd name="connsiteX3" fmla="*/ 112670 w 352211"/>
                  <a:gd name="connsiteY3" fmla="*/ 26851 h 528183"/>
                  <a:gd name="connsiteX4" fmla="*/ 224156 w 352211"/>
                  <a:gd name="connsiteY4" fmla="*/ 14543 h 528183"/>
                  <a:gd name="connsiteX5" fmla="*/ 239778 w 352211"/>
                  <a:gd name="connsiteY5" fmla="*/ 148752 h 528183"/>
                  <a:gd name="connsiteX6" fmla="*/ 193148 w 352211"/>
                  <a:gd name="connsiteY6" fmla="*/ 173132 h 528183"/>
                  <a:gd name="connsiteX7" fmla="*/ 191965 w 352211"/>
                  <a:gd name="connsiteY7" fmla="*/ 174552 h 528183"/>
                  <a:gd name="connsiteX8" fmla="*/ 193385 w 352211"/>
                  <a:gd name="connsiteY8" fmla="*/ 175736 h 528183"/>
                  <a:gd name="connsiteX9" fmla="*/ 250903 w 352211"/>
                  <a:gd name="connsiteY9" fmla="*/ 176209 h 528183"/>
                  <a:gd name="connsiteX10" fmla="*/ 348424 w 352211"/>
                  <a:gd name="connsiteY10" fmla="*/ 249587 h 528183"/>
                  <a:gd name="connsiteX11" fmla="*/ 352211 w 352211"/>
                  <a:gd name="connsiteY11" fmla="*/ 293140 h 528183"/>
                  <a:gd name="connsiteX12" fmla="*/ 352211 w 352211"/>
                  <a:gd name="connsiteY12" fmla="*/ 526527 h 528183"/>
                  <a:gd name="connsiteX13" fmla="*/ 350554 w 352211"/>
                  <a:gd name="connsiteY13" fmla="*/ 528184 h 528183"/>
                  <a:gd name="connsiteX14" fmla="*/ 1420 w 352211"/>
                  <a:gd name="connsiteY14" fmla="*/ 528184 h 528183"/>
                  <a:gd name="connsiteX15" fmla="*/ 0 w 352211"/>
                  <a:gd name="connsiteY15" fmla="*/ 526764 h 528183"/>
                  <a:gd name="connsiteX16" fmla="*/ 0 w 352211"/>
                  <a:gd name="connsiteY16" fmla="*/ 526764 h 528183"/>
                  <a:gd name="connsiteX17" fmla="*/ 0 w 352211"/>
                  <a:gd name="connsiteY17" fmla="*/ 300477 h 528183"/>
                  <a:gd name="connsiteX18" fmla="*/ 4497 w 352211"/>
                  <a:gd name="connsiteY18" fmla="*/ 246746 h 528183"/>
                  <a:gd name="connsiteX19" fmla="*/ 74561 w 352211"/>
                  <a:gd name="connsiteY19" fmla="*/ 179287 h 528183"/>
                  <a:gd name="connsiteX20" fmla="*/ 160957 w 352211"/>
                  <a:gd name="connsiteY20" fmla="*/ 175263 h 52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2211" h="528183">
                    <a:moveTo>
                      <a:pt x="160957" y="175263"/>
                    </a:moveTo>
                    <a:cubicBezTo>
                      <a:pt x="160957" y="175263"/>
                      <a:pt x="161430" y="175026"/>
                      <a:pt x="161430" y="174789"/>
                    </a:cubicBezTo>
                    <a:cubicBezTo>
                      <a:pt x="161430" y="174789"/>
                      <a:pt x="161430" y="174552"/>
                      <a:pt x="161193" y="174316"/>
                    </a:cubicBezTo>
                    <a:cubicBezTo>
                      <a:pt x="93497" y="160114"/>
                      <a:pt x="62016" y="79162"/>
                      <a:pt x="112670" y="26851"/>
                    </a:cubicBezTo>
                    <a:cubicBezTo>
                      <a:pt x="141784" y="-3447"/>
                      <a:pt x="189598" y="-8891"/>
                      <a:pt x="224156" y="14543"/>
                    </a:cubicBezTo>
                    <a:cubicBezTo>
                      <a:pt x="270313" y="45787"/>
                      <a:pt x="277414" y="107803"/>
                      <a:pt x="239778" y="148752"/>
                    </a:cubicBezTo>
                    <a:cubicBezTo>
                      <a:pt x="227233" y="162244"/>
                      <a:pt x="211848" y="170529"/>
                      <a:pt x="193148" y="173132"/>
                    </a:cubicBezTo>
                    <a:cubicBezTo>
                      <a:pt x="192438" y="173132"/>
                      <a:pt x="191965" y="173842"/>
                      <a:pt x="191965" y="174552"/>
                    </a:cubicBezTo>
                    <a:cubicBezTo>
                      <a:pt x="191965" y="175263"/>
                      <a:pt x="192675" y="175736"/>
                      <a:pt x="193385" y="175736"/>
                    </a:cubicBezTo>
                    <a:cubicBezTo>
                      <a:pt x="213031" y="175736"/>
                      <a:pt x="232204" y="175973"/>
                      <a:pt x="250903" y="176209"/>
                    </a:cubicBezTo>
                    <a:cubicBezTo>
                      <a:pt x="296823" y="176683"/>
                      <a:pt x="336352" y="205324"/>
                      <a:pt x="348424" y="249587"/>
                    </a:cubicBezTo>
                    <a:cubicBezTo>
                      <a:pt x="350791" y="258581"/>
                      <a:pt x="352211" y="273020"/>
                      <a:pt x="352211" y="293140"/>
                    </a:cubicBezTo>
                    <a:cubicBezTo>
                      <a:pt x="352211" y="371014"/>
                      <a:pt x="352211" y="448652"/>
                      <a:pt x="352211" y="526527"/>
                    </a:cubicBezTo>
                    <a:cubicBezTo>
                      <a:pt x="352211" y="527474"/>
                      <a:pt x="351738" y="528184"/>
                      <a:pt x="350554" y="528184"/>
                    </a:cubicBezTo>
                    <a:lnTo>
                      <a:pt x="1420" y="528184"/>
                    </a:lnTo>
                    <a:cubicBezTo>
                      <a:pt x="1420" y="528184"/>
                      <a:pt x="0" y="527474"/>
                      <a:pt x="0" y="526764"/>
                    </a:cubicBezTo>
                    <a:lnTo>
                      <a:pt x="0" y="526764"/>
                    </a:lnTo>
                    <a:lnTo>
                      <a:pt x="0" y="300477"/>
                    </a:lnTo>
                    <a:cubicBezTo>
                      <a:pt x="0" y="274914"/>
                      <a:pt x="1420" y="256925"/>
                      <a:pt x="4497" y="246746"/>
                    </a:cubicBezTo>
                    <a:cubicBezTo>
                      <a:pt x="14202" y="214555"/>
                      <a:pt x="41659" y="188281"/>
                      <a:pt x="74561" y="179287"/>
                    </a:cubicBezTo>
                    <a:cubicBezTo>
                      <a:pt x="98231" y="172896"/>
                      <a:pt x="133263" y="176209"/>
                      <a:pt x="160957" y="175263"/>
                    </a:cubicBezTo>
                    <a:close/>
                  </a:path>
                </a:pathLst>
              </a:custGeom>
              <a:solidFill>
                <a:srgbClr val="DC4C65"/>
              </a:solidFill>
              <a:ln w="23664"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7C8FB99A-F859-2B49-9F17-CD72368A4230}"/>
                  </a:ext>
                </a:extLst>
              </p:cNvPr>
              <p:cNvSpPr/>
              <p:nvPr/>
            </p:nvSpPr>
            <p:spPr>
              <a:xfrm>
                <a:off x="1157403" y="1653575"/>
                <a:ext cx="251849" cy="402170"/>
              </a:xfrm>
              <a:custGeom>
                <a:avLst/>
                <a:gdLst>
                  <a:gd name="connsiteX0" fmla="*/ 142494 w 251849"/>
                  <a:gd name="connsiteY0" fmla="*/ 147953 h 402170"/>
                  <a:gd name="connsiteX1" fmla="*/ 141311 w 251849"/>
                  <a:gd name="connsiteY1" fmla="*/ 149374 h 402170"/>
                  <a:gd name="connsiteX2" fmla="*/ 142731 w 251849"/>
                  <a:gd name="connsiteY2" fmla="*/ 150557 h 402170"/>
                  <a:gd name="connsiteX3" fmla="*/ 203563 w 251849"/>
                  <a:gd name="connsiteY3" fmla="*/ 156001 h 402170"/>
                  <a:gd name="connsiteX4" fmla="*/ 251850 w 251849"/>
                  <a:gd name="connsiteY4" fmla="*/ 241214 h 402170"/>
                  <a:gd name="connsiteX5" fmla="*/ 251850 w 251849"/>
                  <a:gd name="connsiteY5" fmla="*/ 400514 h 402170"/>
                  <a:gd name="connsiteX6" fmla="*/ 250193 w 251849"/>
                  <a:gd name="connsiteY6" fmla="*/ 402170 h 402170"/>
                  <a:gd name="connsiteX7" fmla="*/ 1657 w 251849"/>
                  <a:gd name="connsiteY7" fmla="*/ 402170 h 402170"/>
                  <a:gd name="connsiteX8" fmla="*/ 0 w 251849"/>
                  <a:gd name="connsiteY8" fmla="*/ 400514 h 402170"/>
                  <a:gd name="connsiteX9" fmla="*/ 0 w 251849"/>
                  <a:gd name="connsiteY9" fmla="*/ 238610 h 402170"/>
                  <a:gd name="connsiteX10" fmla="*/ 56572 w 251849"/>
                  <a:gd name="connsiteY10" fmla="*/ 153398 h 402170"/>
                  <a:gd name="connsiteX11" fmla="*/ 111723 w 251849"/>
                  <a:gd name="connsiteY11" fmla="*/ 150557 h 402170"/>
                  <a:gd name="connsiteX12" fmla="*/ 111960 w 251849"/>
                  <a:gd name="connsiteY12" fmla="*/ 148664 h 402170"/>
                  <a:gd name="connsiteX13" fmla="*/ 94917 w 251849"/>
                  <a:gd name="connsiteY13" fmla="*/ 144166 h 402170"/>
                  <a:gd name="connsiteX14" fmla="*/ 76454 w 251849"/>
                  <a:gd name="connsiteY14" fmla="*/ 18715 h 402170"/>
                  <a:gd name="connsiteX15" fmla="*/ 194332 w 251849"/>
                  <a:gd name="connsiteY15" fmla="*/ 44989 h 402170"/>
                  <a:gd name="connsiteX16" fmla="*/ 142021 w 251849"/>
                  <a:gd name="connsiteY16" fmla="*/ 147953 h 402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1849" h="402170">
                    <a:moveTo>
                      <a:pt x="142494" y="147953"/>
                    </a:moveTo>
                    <a:cubicBezTo>
                      <a:pt x="142494" y="147953"/>
                      <a:pt x="141311" y="148664"/>
                      <a:pt x="141311" y="149374"/>
                    </a:cubicBezTo>
                    <a:cubicBezTo>
                      <a:pt x="141311" y="150084"/>
                      <a:pt x="142021" y="150557"/>
                      <a:pt x="142731" y="150557"/>
                    </a:cubicBezTo>
                    <a:cubicBezTo>
                      <a:pt x="163087" y="150557"/>
                      <a:pt x="185574" y="148900"/>
                      <a:pt x="203563" y="156001"/>
                    </a:cubicBezTo>
                    <a:cubicBezTo>
                      <a:pt x="241909" y="171387"/>
                      <a:pt x="251850" y="201921"/>
                      <a:pt x="251850" y="241214"/>
                    </a:cubicBezTo>
                    <a:cubicBezTo>
                      <a:pt x="251850" y="294471"/>
                      <a:pt x="251850" y="347493"/>
                      <a:pt x="251850" y="400514"/>
                    </a:cubicBezTo>
                    <a:cubicBezTo>
                      <a:pt x="251850" y="401460"/>
                      <a:pt x="251377" y="402170"/>
                      <a:pt x="250193" y="402170"/>
                    </a:cubicBezTo>
                    <a:lnTo>
                      <a:pt x="1657" y="402170"/>
                    </a:lnTo>
                    <a:cubicBezTo>
                      <a:pt x="1657" y="402170"/>
                      <a:pt x="0" y="401460"/>
                      <a:pt x="0" y="400514"/>
                    </a:cubicBezTo>
                    <a:cubicBezTo>
                      <a:pt x="0" y="346546"/>
                      <a:pt x="0" y="292578"/>
                      <a:pt x="0" y="238610"/>
                    </a:cubicBezTo>
                    <a:cubicBezTo>
                      <a:pt x="0" y="197661"/>
                      <a:pt x="14202" y="165233"/>
                      <a:pt x="56572" y="153398"/>
                    </a:cubicBezTo>
                    <a:cubicBezTo>
                      <a:pt x="72667" y="148900"/>
                      <a:pt x="93497" y="151031"/>
                      <a:pt x="111723" y="150557"/>
                    </a:cubicBezTo>
                    <a:cubicBezTo>
                      <a:pt x="115510" y="150557"/>
                      <a:pt x="115510" y="149847"/>
                      <a:pt x="111960" y="148664"/>
                    </a:cubicBezTo>
                    <a:cubicBezTo>
                      <a:pt x="106042" y="146533"/>
                      <a:pt x="100125" y="146770"/>
                      <a:pt x="94917" y="144166"/>
                    </a:cubicBezTo>
                    <a:cubicBezTo>
                      <a:pt x="45447" y="120023"/>
                      <a:pt x="33848" y="54930"/>
                      <a:pt x="76454" y="18715"/>
                    </a:cubicBezTo>
                    <a:cubicBezTo>
                      <a:pt x="115510" y="-14660"/>
                      <a:pt x="173502" y="-1878"/>
                      <a:pt x="194332" y="44989"/>
                    </a:cubicBezTo>
                    <a:cubicBezTo>
                      <a:pt x="213504" y="88305"/>
                      <a:pt x="188651" y="138959"/>
                      <a:pt x="142021" y="147953"/>
                    </a:cubicBezTo>
                    <a:close/>
                  </a:path>
                </a:pathLst>
              </a:custGeom>
              <a:solidFill>
                <a:srgbClr val="DC4C65"/>
              </a:solidFill>
              <a:ln w="23664"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659FD1A0-63ED-42E1-6806-640E5B0B4870}"/>
                  </a:ext>
                </a:extLst>
              </p:cNvPr>
              <p:cNvSpPr/>
              <p:nvPr/>
            </p:nvSpPr>
            <p:spPr>
              <a:xfrm>
                <a:off x="1862299" y="1653988"/>
                <a:ext cx="251613" cy="401758"/>
              </a:xfrm>
              <a:custGeom>
                <a:avLst/>
                <a:gdLst>
                  <a:gd name="connsiteX0" fmla="*/ 139890 w 251613"/>
                  <a:gd name="connsiteY0" fmla="*/ 149435 h 401758"/>
                  <a:gd name="connsiteX1" fmla="*/ 191254 w 251613"/>
                  <a:gd name="connsiteY1" fmla="*/ 152039 h 401758"/>
                  <a:gd name="connsiteX2" fmla="*/ 251613 w 251613"/>
                  <a:gd name="connsiteY2" fmla="*/ 239855 h 401758"/>
                  <a:gd name="connsiteX3" fmla="*/ 251613 w 251613"/>
                  <a:gd name="connsiteY3" fmla="*/ 400338 h 401758"/>
                  <a:gd name="connsiteX4" fmla="*/ 249956 w 251613"/>
                  <a:gd name="connsiteY4" fmla="*/ 401758 h 401758"/>
                  <a:gd name="connsiteX5" fmla="*/ 1420 w 251613"/>
                  <a:gd name="connsiteY5" fmla="*/ 401758 h 401758"/>
                  <a:gd name="connsiteX6" fmla="*/ 0 w 251613"/>
                  <a:gd name="connsiteY6" fmla="*/ 400338 h 401758"/>
                  <a:gd name="connsiteX7" fmla="*/ 0 w 251613"/>
                  <a:gd name="connsiteY7" fmla="*/ 400338 h 401758"/>
                  <a:gd name="connsiteX8" fmla="*/ 0 w 251613"/>
                  <a:gd name="connsiteY8" fmla="*/ 239145 h 401758"/>
                  <a:gd name="connsiteX9" fmla="*/ 49707 w 251613"/>
                  <a:gd name="connsiteY9" fmla="*/ 155116 h 401758"/>
                  <a:gd name="connsiteX10" fmla="*/ 108882 w 251613"/>
                  <a:gd name="connsiteY10" fmla="*/ 150145 h 401758"/>
                  <a:gd name="connsiteX11" fmla="*/ 110303 w 251613"/>
                  <a:gd name="connsiteY11" fmla="*/ 148725 h 401758"/>
                  <a:gd name="connsiteX12" fmla="*/ 110303 w 251613"/>
                  <a:gd name="connsiteY12" fmla="*/ 148015 h 401758"/>
                  <a:gd name="connsiteX13" fmla="*/ 109593 w 251613"/>
                  <a:gd name="connsiteY13" fmla="*/ 147305 h 401758"/>
                  <a:gd name="connsiteX14" fmla="*/ 56335 w 251613"/>
                  <a:gd name="connsiteY14" fmla="*/ 46233 h 401758"/>
                  <a:gd name="connsiteX15" fmla="*/ 199302 w 251613"/>
                  <a:gd name="connsiteY15" fmla="*/ 59962 h 401758"/>
                  <a:gd name="connsiteX16" fmla="*/ 162850 w 251613"/>
                  <a:gd name="connsiteY16" fmla="*/ 141150 h 401758"/>
                  <a:gd name="connsiteX17" fmla="*/ 140127 w 251613"/>
                  <a:gd name="connsiteY17" fmla="*/ 148015 h 401758"/>
                  <a:gd name="connsiteX18" fmla="*/ 140127 w 251613"/>
                  <a:gd name="connsiteY18" fmla="*/ 149672 h 401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1613" h="401758">
                    <a:moveTo>
                      <a:pt x="139890" y="149435"/>
                    </a:moveTo>
                    <a:cubicBezTo>
                      <a:pt x="156933" y="151328"/>
                      <a:pt x="176342" y="148488"/>
                      <a:pt x="191254" y="152039"/>
                    </a:cubicBezTo>
                    <a:cubicBezTo>
                      <a:pt x="237175" y="162927"/>
                      <a:pt x="251613" y="196775"/>
                      <a:pt x="251613" y="239855"/>
                    </a:cubicBezTo>
                    <a:cubicBezTo>
                      <a:pt x="251613" y="293349"/>
                      <a:pt x="251613" y="346607"/>
                      <a:pt x="251613" y="400338"/>
                    </a:cubicBezTo>
                    <a:cubicBezTo>
                      <a:pt x="251613" y="401285"/>
                      <a:pt x="250903" y="401758"/>
                      <a:pt x="249956" y="401758"/>
                    </a:cubicBezTo>
                    <a:lnTo>
                      <a:pt x="1420" y="401758"/>
                    </a:lnTo>
                    <a:cubicBezTo>
                      <a:pt x="1420" y="401758"/>
                      <a:pt x="0" y="401048"/>
                      <a:pt x="0" y="400338"/>
                    </a:cubicBezTo>
                    <a:lnTo>
                      <a:pt x="0" y="400338"/>
                    </a:lnTo>
                    <a:cubicBezTo>
                      <a:pt x="0" y="346607"/>
                      <a:pt x="0" y="293112"/>
                      <a:pt x="0" y="239145"/>
                    </a:cubicBezTo>
                    <a:cubicBezTo>
                      <a:pt x="0" y="200089"/>
                      <a:pt x="11125" y="169791"/>
                      <a:pt x="49707" y="155116"/>
                    </a:cubicBezTo>
                    <a:cubicBezTo>
                      <a:pt x="67223" y="148488"/>
                      <a:pt x="89236" y="149908"/>
                      <a:pt x="108882" y="150145"/>
                    </a:cubicBezTo>
                    <a:cubicBezTo>
                      <a:pt x="109829" y="150145"/>
                      <a:pt x="110303" y="149672"/>
                      <a:pt x="110303" y="148725"/>
                    </a:cubicBezTo>
                    <a:cubicBezTo>
                      <a:pt x="110303" y="148488"/>
                      <a:pt x="110303" y="148251"/>
                      <a:pt x="110303" y="148015"/>
                    </a:cubicBezTo>
                    <a:cubicBezTo>
                      <a:pt x="110303" y="147541"/>
                      <a:pt x="110303" y="147305"/>
                      <a:pt x="109593" y="147305"/>
                    </a:cubicBezTo>
                    <a:cubicBezTo>
                      <a:pt x="62726" y="142571"/>
                      <a:pt x="40476" y="85762"/>
                      <a:pt x="56335" y="46233"/>
                    </a:cubicBezTo>
                    <a:cubicBezTo>
                      <a:pt x="83555" y="-22173"/>
                      <a:pt x="185100" y="-12232"/>
                      <a:pt x="199302" y="59962"/>
                    </a:cubicBezTo>
                    <a:cubicBezTo>
                      <a:pt x="205930" y="93573"/>
                      <a:pt x="193622" y="120794"/>
                      <a:pt x="162850" y="141150"/>
                    </a:cubicBezTo>
                    <a:cubicBezTo>
                      <a:pt x="158826" y="143754"/>
                      <a:pt x="151252" y="146121"/>
                      <a:pt x="140127" y="148015"/>
                    </a:cubicBezTo>
                    <a:cubicBezTo>
                      <a:pt x="136340" y="148725"/>
                      <a:pt x="136340" y="149198"/>
                      <a:pt x="140127" y="149672"/>
                    </a:cubicBezTo>
                    <a:close/>
                  </a:path>
                </a:pathLst>
              </a:custGeom>
              <a:solidFill>
                <a:srgbClr val="DC4C65"/>
              </a:solidFill>
              <a:ln w="23664"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72DC796D-62BF-98E6-D577-4CD3835E752F}"/>
                  </a:ext>
                </a:extLst>
              </p:cNvPr>
              <p:cNvSpPr/>
              <p:nvPr/>
            </p:nvSpPr>
            <p:spPr>
              <a:xfrm>
                <a:off x="881173" y="1703982"/>
                <a:ext cx="226522" cy="326909"/>
              </a:xfrm>
              <a:custGeom>
                <a:avLst/>
                <a:gdLst>
                  <a:gd name="connsiteX0" fmla="*/ 128292 w 226522"/>
                  <a:gd name="connsiteY0" fmla="*/ 124530 h 326909"/>
                  <a:gd name="connsiteX1" fmla="*/ 162614 w 226522"/>
                  <a:gd name="connsiteY1" fmla="*/ 126424 h 326909"/>
                  <a:gd name="connsiteX2" fmla="*/ 226523 w 226522"/>
                  <a:gd name="connsiteY2" fmla="*/ 215187 h 326909"/>
                  <a:gd name="connsiteX3" fmla="*/ 226523 w 226522"/>
                  <a:gd name="connsiteY3" fmla="*/ 325253 h 326909"/>
                  <a:gd name="connsiteX4" fmla="*/ 224866 w 226522"/>
                  <a:gd name="connsiteY4" fmla="*/ 326910 h 326909"/>
                  <a:gd name="connsiteX5" fmla="*/ 1420 w 226522"/>
                  <a:gd name="connsiteY5" fmla="*/ 326910 h 326909"/>
                  <a:gd name="connsiteX6" fmla="*/ 0 w 226522"/>
                  <a:gd name="connsiteY6" fmla="*/ 325490 h 326909"/>
                  <a:gd name="connsiteX7" fmla="*/ 0 w 226522"/>
                  <a:gd name="connsiteY7" fmla="*/ 325490 h 326909"/>
                  <a:gd name="connsiteX8" fmla="*/ 0 w 226522"/>
                  <a:gd name="connsiteY8" fmla="*/ 213057 h 326909"/>
                  <a:gd name="connsiteX9" fmla="*/ 51364 w 226522"/>
                  <a:gd name="connsiteY9" fmla="*/ 129974 h 326909"/>
                  <a:gd name="connsiteX10" fmla="*/ 99651 w 226522"/>
                  <a:gd name="connsiteY10" fmla="*/ 125951 h 326909"/>
                  <a:gd name="connsiteX11" fmla="*/ 100598 w 226522"/>
                  <a:gd name="connsiteY11" fmla="*/ 124294 h 326909"/>
                  <a:gd name="connsiteX12" fmla="*/ 97284 w 226522"/>
                  <a:gd name="connsiteY12" fmla="*/ 122637 h 326909"/>
                  <a:gd name="connsiteX13" fmla="*/ 50654 w 226522"/>
                  <a:gd name="connsiteY13" fmla="*/ 66539 h 326909"/>
                  <a:gd name="connsiteX14" fmla="*/ 152436 w 226522"/>
                  <a:gd name="connsiteY14" fmla="*/ 13991 h 326909"/>
                  <a:gd name="connsiteX15" fmla="*/ 128055 w 226522"/>
                  <a:gd name="connsiteY15" fmla="*/ 123584 h 326909"/>
                  <a:gd name="connsiteX16" fmla="*/ 128055 w 226522"/>
                  <a:gd name="connsiteY16" fmla="*/ 124767 h 32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522" h="326909">
                    <a:moveTo>
                      <a:pt x="128292" y="124530"/>
                    </a:moveTo>
                    <a:cubicBezTo>
                      <a:pt x="139654" y="126424"/>
                      <a:pt x="152909" y="124530"/>
                      <a:pt x="162614" y="126424"/>
                    </a:cubicBezTo>
                    <a:cubicBezTo>
                      <a:pt x="210664" y="136129"/>
                      <a:pt x="226523" y="170214"/>
                      <a:pt x="226523" y="215187"/>
                    </a:cubicBezTo>
                    <a:cubicBezTo>
                      <a:pt x="226523" y="251876"/>
                      <a:pt x="226523" y="288564"/>
                      <a:pt x="226523" y="325253"/>
                    </a:cubicBezTo>
                    <a:cubicBezTo>
                      <a:pt x="226523" y="326200"/>
                      <a:pt x="226050" y="326910"/>
                      <a:pt x="224866" y="326910"/>
                    </a:cubicBezTo>
                    <a:lnTo>
                      <a:pt x="1420" y="326910"/>
                    </a:lnTo>
                    <a:cubicBezTo>
                      <a:pt x="1420" y="326910"/>
                      <a:pt x="0" y="326200"/>
                      <a:pt x="0" y="325490"/>
                    </a:cubicBezTo>
                    <a:lnTo>
                      <a:pt x="0" y="325490"/>
                    </a:lnTo>
                    <a:lnTo>
                      <a:pt x="0" y="213057"/>
                    </a:lnTo>
                    <a:cubicBezTo>
                      <a:pt x="0" y="174238"/>
                      <a:pt x="12545" y="143940"/>
                      <a:pt x="51364" y="129974"/>
                    </a:cubicBezTo>
                    <a:cubicBezTo>
                      <a:pt x="66040" y="124767"/>
                      <a:pt x="83555" y="125241"/>
                      <a:pt x="99651" y="125951"/>
                    </a:cubicBezTo>
                    <a:cubicBezTo>
                      <a:pt x="101071" y="125951"/>
                      <a:pt x="101308" y="125477"/>
                      <a:pt x="100598" y="124294"/>
                    </a:cubicBezTo>
                    <a:cubicBezTo>
                      <a:pt x="99888" y="123347"/>
                      <a:pt x="98941" y="122873"/>
                      <a:pt x="97284" y="122637"/>
                    </a:cubicBezTo>
                    <a:cubicBezTo>
                      <a:pt x="71247" y="120743"/>
                      <a:pt x="51601" y="89025"/>
                      <a:pt x="50654" y="66539"/>
                    </a:cubicBezTo>
                    <a:cubicBezTo>
                      <a:pt x="48050" y="11624"/>
                      <a:pt x="109356" y="-19857"/>
                      <a:pt x="152436" y="13991"/>
                    </a:cubicBezTo>
                    <a:cubicBezTo>
                      <a:pt x="194095" y="46656"/>
                      <a:pt x="177289" y="109145"/>
                      <a:pt x="128055" y="123584"/>
                    </a:cubicBezTo>
                    <a:cubicBezTo>
                      <a:pt x="126398" y="124057"/>
                      <a:pt x="126398" y="124530"/>
                      <a:pt x="128055" y="124767"/>
                    </a:cubicBezTo>
                    <a:close/>
                  </a:path>
                </a:pathLst>
              </a:custGeom>
              <a:solidFill>
                <a:srgbClr val="DC4C65"/>
              </a:solidFill>
              <a:ln w="23664"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F3B0175-B566-B132-86CF-0011C0F3FCB9}"/>
                  </a:ext>
                </a:extLst>
              </p:cNvPr>
              <p:cNvSpPr/>
              <p:nvPr/>
            </p:nvSpPr>
            <p:spPr>
              <a:xfrm>
                <a:off x="2164329" y="1703283"/>
                <a:ext cx="226286" cy="326898"/>
              </a:xfrm>
              <a:custGeom>
                <a:avLst/>
                <a:gdLst>
                  <a:gd name="connsiteX0" fmla="*/ 99888 w 226286"/>
                  <a:gd name="connsiteY0" fmla="*/ 123809 h 326898"/>
                  <a:gd name="connsiteX1" fmla="*/ 81662 w 226286"/>
                  <a:gd name="connsiteY1" fmla="*/ 8773 h 326898"/>
                  <a:gd name="connsiteX2" fmla="*/ 168294 w 226286"/>
                  <a:gd name="connsiteY2" fmla="*/ 92328 h 326898"/>
                  <a:gd name="connsiteX3" fmla="*/ 128055 w 226286"/>
                  <a:gd name="connsiteY3" fmla="*/ 123336 h 326898"/>
                  <a:gd name="connsiteX4" fmla="*/ 126872 w 226286"/>
                  <a:gd name="connsiteY4" fmla="*/ 124993 h 326898"/>
                  <a:gd name="connsiteX5" fmla="*/ 128529 w 226286"/>
                  <a:gd name="connsiteY5" fmla="*/ 126176 h 326898"/>
                  <a:gd name="connsiteX6" fmla="*/ 221789 w 226286"/>
                  <a:gd name="connsiteY6" fmla="*/ 176594 h 326898"/>
                  <a:gd name="connsiteX7" fmla="*/ 226286 w 226286"/>
                  <a:gd name="connsiteY7" fmla="*/ 215886 h 326898"/>
                  <a:gd name="connsiteX8" fmla="*/ 226286 w 226286"/>
                  <a:gd name="connsiteY8" fmla="*/ 325479 h 326898"/>
                  <a:gd name="connsiteX9" fmla="*/ 224866 w 226286"/>
                  <a:gd name="connsiteY9" fmla="*/ 326899 h 326898"/>
                  <a:gd name="connsiteX10" fmla="*/ 1420 w 226286"/>
                  <a:gd name="connsiteY10" fmla="*/ 326899 h 326898"/>
                  <a:gd name="connsiteX11" fmla="*/ 0 w 226286"/>
                  <a:gd name="connsiteY11" fmla="*/ 325479 h 326898"/>
                  <a:gd name="connsiteX12" fmla="*/ 0 w 226286"/>
                  <a:gd name="connsiteY12" fmla="*/ 325479 h 326898"/>
                  <a:gd name="connsiteX13" fmla="*/ 0 w 226286"/>
                  <a:gd name="connsiteY13" fmla="*/ 213756 h 326898"/>
                  <a:gd name="connsiteX14" fmla="*/ 61542 w 226286"/>
                  <a:gd name="connsiteY14" fmla="*/ 127360 h 326898"/>
                  <a:gd name="connsiteX15" fmla="*/ 100125 w 226286"/>
                  <a:gd name="connsiteY15" fmla="*/ 125703 h 326898"/>
                  <a:gd name="connsiteX16" fmla="*/ 100835 w 226286"/>
                  <a:gd name="connsiteY16" fmla="*/ 124993 h 326898"/>
                  <a:gd name="connsiteX17" fmla="*/ 100835 w 226286"/>
                  <a:gd name="connsiteY17" fmla="*/ 124046 h 326898"/>
                  <a:gd name="connsiteX18" fmla="*/ 100361 w 226286"/>
                  <a:gd name="connsiteY18" fmla="*/ 123336 h 32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6286" h="326898">
                    <a:moveTo>
                      <a:pt x="99888" y="123809"/>
                    </a:moveTo>
                    <a:cubicBezTo>
                      <a:pt x="43316" y="113631"/>
                      <a:pt x="32902" y="36703"/>
                      <a:pt x="81662" y="8773"/>
                    </a:cubicBezTo>
                    <a:cubicBezTo>
                      <a:pt x="136340" y="-22709"/>
                      <a:pt x="197172" y="36467"/>
                      <a:pt x="168294" y="92328"/>
                    </a:cubicBezTo>
                    <a:cubicBezTo>
                      <a:pt x="160247" y="108187"/>
                      <a:pt x="146755" y="118602"/>
                      <a:pt x="128055" y="123336"/>
                    </a:cubicBezTo>
                    <a:cubicBezTo>
                      <a:pt x="127345" y="123336"/>
                      <a:pt x="126872" y="124283"/>
                      <a:pt x="126872" y="124993"/>
                    </a:cubicBezTo>
                    <a:cubicBezTo>
                      <a:pt x="126872" y="125703"/>
                      <a:pt x="127819" y="126176"/>
                      <a:pt x="128529" y="126176"/>
                    </a:cubicBezTo>
                    <a:cubicBezTo>
                      <a:pt x="169715" y="122863"/>
                      <a:pt x="207350" y="134934"/>
                      <a:pt x="221789" y="176594"/>
                    </a:cubicBezTo>
                    <a:cubicBezTo>
                      <a:pt x="224866" y="185115"/>
                      <a:pt x="226286" y="198370"/>
                      <a:pt x="226286" y="215886"/>
                    </a:cubicBezTo>
                    <a:cubicBezTo>
                      <a:pt x="226286" y="252338"/>
                      <a:pt x="226286" y="288790"/>
                      <a:pt x="226286" y="325479"/>
                    </a:cubicBezTo>
                    <a:cubicBezTo>
                      <a:pt x="226286" y="326189"/>
                      <a:pt x="225576" y="326899"/>
                      <a:pt x="224866" y="326899"/>
                    </a:cubicBezTo>
                    <a:lnTo>
                      <a:pt x="1420" y="326899"/>
                    </a:lnTo>
                    <a:cubicBezTo>
                      <a:pt x="1420" y="326899"/>
                      <a:pt x="0" y="326189"/>
                      <a:pt x="0" y="325479"/>
                    </a:cubicBezTo>
                    <a:lnTo>
                      <a:pt x="0" y="325479"/>
                    </a:lnTo>
                    <a:cubicBezTo>
                      <a:pt x="0" y="288317"/>
                      <a:pt x="0" y="251155"/>
                      <a:pt x="0" y="213756"/>
                    </a:cubicBezTo>
                    <a:cubicBezTo>
                      <a:pt x="0" y="170439"/>
                      <a:pt x="15859" y="137538"/>
                      <a:pt x="61542" y="127360"/>
                    </a:cubicBezTo>
                    <a:cubicBezTo>
                      <a:pt x="73141" y="124756"/>
                      <a:pt x="87579" y="125940"/>
                      <a:pt x="100125" y="125703"/>
                    </a:cubicBezTo>
                    <a:cubicBezTo>
                      <a:pt x="100598" y="125703"/>
                      <a:pt x="100835" y="125703"/>
                      <a:pt x="100835" y="124993"/>
                    </a:cubicBezTo>
                    <a:lnTo>
                      <a:pt x="100835" y="124046"/>
                    </a:lnTo>
                    <a:cubicBezTo>
                      <a:pt x="100835" y="124046"/>
                      <a:pt x="100835" y="123573"/>
                      <a:pt x="100361" y="123336"/>
                    </a:cubicBezTo>
                    <a:close/>
                  </a:path>
                </a:pathLst>
              </a:custGeom>
              <a:solidFill>
                <a:srgbClr val="DC4C65"/>
              </a:solidFill>
              <a:ln w="23664" cap="flat">
                <a:noFill/>
                <a:prstDash val="solid"/>
                <a:miter/>
              </a:ln>
            </p:spPr>
            <p:txBody>
              <a:bodyPr rtlCol="0" anchor="ctr"/>
              <a:lstStyle/>
              <a:p>
                <a:endParaRPr lang="en-GB"/>
              </a:p>
            </p:txBody>
          </p:sp>
        </p:grpSp>
        <p:sp>
          <p:nvSpPr>
            <p:cNvPr id="20" name="Freeform: Shape 19">
              <a:extLst>
                <a:ext uri="{FF2B5EF4-FFF2-40B4-BE49-F238E27FC236}">
                  <a16:creationId xmlns:a16="http://schemas.microsoft.com/office/drawing/2014/main" id="{2F11800C-CC81-ABEA-B825-B31DE3608F49}"/>
                </a:ext>
              </a:extLst>
            </p:cNvPr>
            <p:cNvSpPr/>
            <p:nvPr/>
          </p:nvSpPr>
          <p:spPr>
            <a:xfrm>
              <a:off x="928010" y="329916"/>
              <a:ext cx="1072334" cy="609110"/>
            </a:xfrm>
            <a:custGeom>
              <a:avLst/>
              <a:gdLst>
                <a:gd name="connsiteX0" fmla="*/ 982862 w 1072334"/>
                <a:gd name="connsiteY0" fmla="*/ 149832 h 609110"/>
                <a:gd name="connsiteX1" fmla="*/ 984519 w 1072334"/>
                <a:gd name="connsiteY1" fmla="*/ 149832 h 609110"/>
                <a:gd name="connsiteX2" fmla="*/ 984755 w 1072334"/>
                <a:gd name="connsiteY2" fmla="*/ 150779 h 609110"/>
                <a:gd name="connsiteX3" fmla="*/ 969370 w 1072334"/>
                <a:gd name="connsiteY3" fmla="*/ 314339 h 609110"/>
                <a:gd name="connsiteX4" fmla="*/ 970553 w 1072334"/>
                <a:gd name="connsiteY4" fmla="*/ 315759 h 609110"/>
                <a:gd name="connsiteX5" fmla="*/ 970553 w 1072334"/>
                <a:gd name="connsiteY5" fmla="*/ 315759 h 609110"/>
                <a:gd name="connsiteX6" fmla="*/ 1043457 w 1072334"/>
                <a:gd name="connsiteY6" fmla="*/ 322624 h 609110"/>
                <a:gd name="connsiteX7" fmla="*/ 1044878 w 1072334"/>
                <a:gd name="connsiteY7" fmla="*/ 321440 h 609110"/>
                <a:gd name="connsiteX8" fmla="*/ 1044878 w 1072334"/>
                <a:gd name="connsiteY8" fmla="*/ 321440 h 609110"/>
                <a:gd name="connsiteX9" fmla="*/ 1072335 w 1072334"/>
                <a:gd name="connsiteY9" fmla="*/ 28878 h 609110"/>
                <a:gd name="connsiteX10" fmla="*/ 1071151 w 1072334"/>
                <a:gd name="connsiteY10" fmla="*/ 27457 h 609110"/>
                <a:gd name="connsiteX11" fmla="*/ 1071151 w 1072334"/>
                <a:gd name="connsiteY11" fmla="*/ 27457 h 609110"/>
                <a:gd name="connsiteX12" fmla="*/ 778826 w 1072334"/>
                <a:gd name="connsiteY12" fmla="*/ 0 h 609110"/>
                <a:gd name="connsiteX13" fmla="*/ 777405 w 1072334"/>
                <a:gd name="connsiteY13" fmla="*/ 1184 h 609110"/>
                <a:gd name="connsiteX14" fmla="*/ 777405 w 1072334"/>
                <a:gd name="connsiteY14" fmla="*/ 1184 h 609110"/>
                <a:gd name="connsiteX15" fmla="*/ 770541 w 1072334"/>
                <a:gd name="connsiteY15" fmla="*/ 73141 h 609110"/>
                <a:gd name="connsiteX16" fmla="*/ 771725 w 1072334"/>
                <a:gd name="connsiteY16" fmla="*/ 74561 h 609110"/>
                <a:gd name="connsiteX17" fmla="*/ 771725 w 1072334"/>
                <a:gd name="connsiteY17" fmla="*/ 74561 h 609110"/>
                <a:gd name="connsiteX18" fmla="*/ 935522 w 1072334"/>
                <a:gd name="connsiteY18" fmla="*/ 89946 h 609110"/>
                <a:gd name="connsiteX19" fmla="*/ 936705 w 1072334"/>
                <a:gd name="connsiteY19" fmla="*/ 91367 h 609110"/>
                <a:gd name="connsiteX20" fmla="*/ 936232 w 1072334"/>
                <a:gd name="connsiteY20" fmla="*/ 92077 h 609110"/>
                <a:gd name="connsiteX21" fmla="*/ 526976 w 1072334"/>
                <a:gd name="connsiteY21" fmla="*/ 431980 h 609110"/>
                <a:gd name="connsiteX22" fmla="*/ 525319 w 1072334"/>
                <a:gd name="connsiteY22" fmla="*/ 431980 h 609110"/>
                <a:gd name="connsiteX23" fmla="*/ 525319 w 1072334"/>
                <a:gd name="connsiteY23" fmla="*/ 431980 h 609110"/>
                <a:gd name="connsiteX24" fmla="*/ 371226 w 1072334"/>
                <a:gd name="connsiteY24" fmla="*/ 245459 h 609110"/>
                <a:gd name="connsiteX25" fmla="*/ 369569 w 1072334"/>
                <a:gd name="connsiteY25" fmla="*/ 245459 h 609110"/>
                <a:gd name="connsiteX26" fmla="*/ 369569 w 1072334"/>
                <a:gd name="connsiteY26" fmla="*/ 245459 h 609110"/>
                <a:gd name="connsiteX27" fmla="*/ 316 w 1072334"/>
                <a:gd name="connsiteY27" fmla="*/ 551750 h 609110"/>
                <a:gd name="connsiteX28" fmla="*/ 316 w 1072334"/>
                <a:gd name="connsiteY28" fmla="*/ 553407 h 609110"/>
                <a:gd name="connsiteX29" fmla="*/ 316 w 1072334"/>
                <a:gd name="connsiteY29" fmla="*/ 553407 h 609110"/>
                <a:gd name="connsiteX30" fmla="*/ 45526 w 1072334"/>
                <a:gd name="connsiteY30" fmla="*/ 608795 h 609110"/>
                <a:gd name="connsiteX31" fmla="*/ 47182 w 1072334"/>
                <a:gd name="connsiteY31" fmla="*/ 608795 h 609110"/>
                <a:gd name="connsiteX32" fmla="*/ 47182 w 1072334"/>
                <a:gd name="connsiteY32" fmla="*/ 608795 h 609110"/>
                <a:gd name="connsiteX33" fmla="*/ 359865 w 1072334"/>
                <a:gd name="connsiteY33" fmla="*/ 349371 h 609110"/>
                <a:gd name="connsiteX34" fmla="*/ 361522 w 1072334"/>
                <a:gd name="connsiteY34" fmla="*/ 349371 h 609110"/>
                <a:gd name="connsiteX35" fmla="*/ 361522 w 1072334"/>
                <a:gd name="connsiteY35" fmla="*/ 349371 h 609110"/>
                <a:gd name="connsiteX36" fmla="*/ 515614 w 1072334"/>
                <a:gd name="connsiteY36" fmla="*/ 535655 h 609110"/>
                <a:gd name="connsiteX37" fmla="*/ 517271 w 1072334"/>
                <a:gd name="connsiteY37" fmla="*/ 535655 h 609110"/>
                <a:gd name="connsiteX38" fmla="*/ 517271 w 1072334"/>
                <a:gd name="connsiteY38" fmla="*/ 535655 h 609110"/>
                <a:gd name="connsiteX39" fmla="*/ 983099 w 1072334"/>
                <a:gd name="connsiteY39" fmla="*/ 149358 h 60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72334" h="609110">
                  <a:moveTo>
                    <a:pt x="982862" y="149832"/>
                  </a:moveTo>
                  <a:cubicBezTo>
                    <a:pt x="982862" y="149832"/>
                    <a:pt x="984045" y="149358"/>
                    <a:pt x="984519" y="149832"/>
                  </a:cubicBezTo>
                  <a:cubicBezTo>
                    <a:pt x="984519" y="150068"/>
                    <a:pt x="984755" y="150542"/>
                    <a:pt x="984755" y="150779"/>
                  </a:cubicBezTo>
                  <a:lnTo>
                    <a:pt x="969370" y="314339"/>
                  </a:lnTo>
                  <a:cubicBezTo>
                    <a:pt x="969370" y="314339"/>
                    <a:pt x="969843" y="315523"/>
                    <a:pt x="970553" y="315759"/>
                  </a:cubicBezTo>
                  <a:lnTo>
                    <a:pt x="970553" y="315759"/>
                  </a:lnTo>
                  <a:lnTo>
                    <a:pt x="1043457" y="322624"/>
                  </a:lnTo>
                  <a:cubicBezTo>
                    <a:pt x="1043457" y="322624"/>
                    <a:pt x="1044641" y="322150"/>
                    <a:pt x="1044878" y="321440"/>
                  </a:cubicBezTo>
                  <a:lnTo>
                    <a:pt x="1044878" y="321440"/>
                  </a:lnTo>
                  <a:cubicBezTo>
                    <a:pt x="1044878" y="321440"/>
                    <a:pt x="1072335" y="28878"/>
                    <a:pt x="1072335" y="28878"/>
                  </a:cubicBezTo>
                  <a:cubicBezTo>
                    <a:pt x="1072335" y="28167"/>
                    <a:pt x="1071862" y="27694"/>
                    <a:pt x="1071151" y="27457"/>
                  </a:cubicBezTo>
                  <a:lnTo>
                    <a:pt x="1071151" y="27457"/>
                  </a:lnTo>
                  <a:lnTo>
                    <a:pt x="778826" y="0"/>
                  </a:lnTo>
                  <a:cubicBezTo>
                    <a:pt x="778826" y="0"/>
                    <a:pt x="777642" y="473"/>
                    <a:pt x="777405" y="1184"/>
                  </a:cubicBezTo>
                  <a:lnTo>
                    <a:pt x="777405" y="1184"/>
                  </a:lnTo>
                  <a:cubicBezTo>
                    <a:pt x="777405" y="1184"/>
                    <a:pt x="770541" y="73141"/>
                    <a:pt x="770541" y="73141"/>
                  </a:cubicBezTo>
                  <a:cubicBezTo>
                    <a:pt x="770541" y="73851"/>
                    <a:pt x="771014" y="74324"/>
                    <a:pt x="771725" y="74561"/>
                  </a:cubicBezTo>
                  <a:lnTo>
                    <a:pt x="771725" y="74561"/>
                  </a:lnTo>
                  <a:lnTo>
                    <a:pt x="935522" y="89946"/>
                  </a:lnTo>
                  <a:cubicBezTo>
                    <a:pt x="935522" y="89946"/>
                    <a:pt x="936705" y="90657"/>
                    <a:pt x="936705" y="91367"/>
                  </a:cubicBezTo>
                  <a:cubicBezTo>
                    <a:pt x="936705" y="91603"/>
                    <a:pt x="936705" y="92077"/>
                    <a:pt x="936232" y="92077"/>
                  </a:cubicBezTo>
                  <a:lnTo>
                    <a:pt x="526976" y="431980"/>
                  </a:lnTo>
                  <a:cubicBezTo>
                    <a:pt x="526976" y="431980"/>
                    <a:pt x="525792" y="432453"/>
                    <a:pt x="525319" y="431980"/>
                  </a:cubicBezTo>
                  <a:cubicBezTo>
                    <a:pt x="525319" y="431980"/>
                    <a:pt x="525319" y="431980"/>
                    <a:pt x="525319" y="431980"/>
                  </a:cubicBezTo>
                  <a:lnTo>
                    <a:pt x="371226" y="245459"/>
                  </a:lnTo>
                  <a:cubicBezTo>
                    <a:pt x="371226" y="245459"/>
                    <a:pt x="370043" y="244749"/>
                    <a:pt x="369569" y="245459"/>
                  </a:cubicBezTo>
                  <a:cubicBezTo>
                    <a:pt x="369569" y="245459"/>
                    <a:pt x="369569" y="245459"/>
                    <a:pt x="369569" y="245459"/>
                  </a:cubicBezTo>
                  <a:lnTo>
                    <a:pt x="316" y="551750"/>
                  </a:lnTo>
                  <a:cubicBezTo>
                    <a:pt x="316" y="551750"/>
                    <a:pt x="-394" y="552934"/>
                    <a:pt x="316" y="553407"/>
                  </a:cubicBezTo>
                  <a:cubicBezTo>
                    <a:pt x="316" y="553407"/>
                    <a:pt x="316" y="553407"/>
                    <a:pt x="316" y="553407"/>
                  </a:cubicBezTo>
                  <a:lnTo>
                    <a:pt x="45526" y="608795"/>
                  </a:lnTo>
                  <a:cubicBezTo>
                    <a:pt x="45526" y="608795"/>
                    <a:pt x="46709" y="609505"/>
                    <a:pt x="47182" y="608795"/>
                  </a:cubicBezTo>
                  <a:cubicBezTo>
                    <a:pt x="47182" y="608795"/>
                    <a:pt x="47182" y="608795"/>
                    <a:pt x="47182" y="608795"/>
                  </a:cubicBezTo>
                  <a:lnTo>
                    <a:pt x="359865" y="349371"/>
                  </a:lnTo>
                  <a:cubicBezTo>
                    <a:pt x="359865" y="349371"/>
                    <a:pt x="361048" y="348897"/>
                    <a:pt x="361522" y="349371"/>
                  </a:cubicBezTo>
                  <a:cubicBezTo>
                    <a:pt x="361522" y="349371"/>
                    <a:pt x="361522" y="349371"/>
                    <a:pt x="361522" y="349371"/>
                  </a:cubicBezTo>
                  <a:lnTo>
                    <a:pt x="515614" y="535655"/>
                  </a:lnTo>
                  <a:cubicBezTo>
                    <a:pt x="515614" y="535655"/>
                    <a:pt x="516797" y="536365"/>
                    <a:pt x="517271" y="535655"/>
                  </a:cubicBezTo>
                  <a:cubicBezTo>
                    <a:pt x="517271" y="535655"/>
                    <a:pt x="517271" y="535655"/>
                    <a:pt x="517271" y="535655"/>
                  </a:cubicBezTo>
                  <a:lnTo>
                    <a:pt x="983099" y="149358"/>
                  </a:lnTo>
                  <a:close/>
                </a:path>
              </a:pathLst>
            </a:custGeom>
            <a:solidFill>
              <a:srgbClr val="DC4C65"/>
            </a:solidFill>
            <a:ln w="23664" cap="flat">
              <a:noFill/>
              <a:prstDash val="solid"/>
              <a:miter/>
            </a:ln>
          </p:spPr>
          <p:txBody>
            <a:bodyPr rtlCol="0" anchor="ctr"/>
            <a:lstStyle/>
            <a:p>
              <a:endParaRPr lang="en-GB"/>
            </a:p>
          </p:txBody>
        </p:sp>
      </p:grpSp>
      <p:sp>
        <p:nvSpPr>
          <p:cNvPr id="8" name="TextBox 7">
            <a:extLst>
              <a:ext uri="{FF2B5EF4-FFF2-40B4-BE49-F238E27FC236}">
                <a16:creationId xmlns:a16="http://schemas.microsoft.com/office/drawing/2014/main" id="{B555CF1D-053F-C28F-CDB6-2D8C8831A9C4}"/>
              </a:ext>
            </a:extLst>
          </p:cNvPr>
          <p:cNvSpPr txBox="1"/>
          <p:nvPr/>
        </p:nvSpPr>
        <p:spPr>
          <a:xfrm>
            <a:off x="617666" y="3387158"/>
            <a:ext cx="4728057" cy="2308324"/>
          </a:xfrm>
          <a:prstGeom prst="rect">
            <a:avLst/>
          </a:prstGeom>
          <a:noFill/>
        </p:spPr>
        <p:txBody>
          <a:bodyPr wrap="square">
            <a:spAutoFit/>
          </a:bodyPr>
          <a:lstStyle/>
          <a:p>
            <a:pPr marL="285750" indent="-285750">
              <a:buFont typeface="Arial" panose="020B0604020202020204" pitchFamily="34" charset="0"/>
              <a:buChar char="•"/>
            </a:pPr>
            <a:r>
              <a:rPr lang="en-GB" sz="1600">
                <a:solidFill>
                  <a:srgbClr val="011E41"/>
                </a:solidFill>
                <a:latin typeface="Museo Sans Rounded 900" panose="02000000000000000000" pitchFamily="50" charset="0"/>
              </a:rPr>
              <a:t>Identified 12 Core Hubs we are working in partnership with </a:t>
            </a:r>
          </a:p>
          <a:p>
            <a:pPr marL="285750" indent="-285750">
              <a:buFont typeface="Arial" panose="020B0604020202020204" pitchFamily="34" charset="0"/>
              <a:buChar char="•"/>
            </a:pPr>
            <a:r>
              <a:rPr lang="en-GB" sz="1600">
                <a:solidFill>
                  <a:srgbClr val="011E41"/>
                </a:solidFill>
                <a:latin typeface="Museo Sans Rounded 900" panose="02000000000000000000" pitchFamily="50" charset="0"/>
              </a:rPr>
              <a:t>Go live of Yeovil based Independent Learning Centre</a:t>
            </a:r>
          </a:p>
          <a:p>
            <a:pPr marL="285750" indent="-285750">
              <a:buFont typeface="Arial" panose="020B0604020202020204" pitchFamily="34" charset="0"/>
              <a:buChar char="•"/>
            </a:pPr>
            <a:r>
              <a:rPr lang="en-GB" sz="1600">
                <a:solidFill>
                  <a:srgbClr val="011E41"/>
                </a:solidFill>
                <a:latin typeface="Museo Sans Rounded 900" panose="02000000000000000000" pitchFamily="50" charset="0"/>
              </a:rPr>
              <a:t>Recommission navigator/connector role, carers Service</a:t>
            </a:r>
          </a:p>
          <a:p>
            <a:pPr marL="285750" indent="-285750">
              <a:buFont typeface="Arial" panose="020B0604020202020204" pitchFamily="34" charset="0"/>
              <a:buChar char="•"/>
            </a:pPr>
            <a:r>
              <a:rPr lang="en-GB" sz="1600">
                <a:solidFill>
                  <a:srgbClr val="011E41"/>
                </a:solidFill>
                <a:latin typeface="Museo Sans Rounded 900" panose="02000000000000000000" pitchFamily="50" charset="0"/>
              </a:rPr>
              <a:t>Commission of #LearnForLove universal parenting offer</a:t>
            </a:r>
          </a:p>
          <a:p>
            <a:pPr marL="285750" indent="-285750">
              <a:buFont typeface="Arial" panose="020B0604020202020204" pitchFamily="34" charset="0"/>
              <a:buChar char="•"/>
            </a:pPr>
            <a:r>
              <a:rPr lang="en-GB" sz="1600">
                <a:solidFill>
                  <a:srgbClr val="011E41"/>
                </a:solidFill>
                <a:latin typeface="Museo Sans Rounded 900" panose="02000000000000000000" pitchFamily="50" charset="0"/>
              </a:rPr>
              <a:t>Coordination of #Help4ALL</a:t>
            </a:r>
          </a:p>
        </p:txBody>
      </p:sp>
      <p:sp>
        <p:nvSpPr>
          <p:cNvPr id="9" name="TextBox 8">
            <a:extLst>
              <a:ext uri="{FF2B5EF4-FFF2-40B4-BE49-F238E27FC236}">
                <a16:creationId xmlns:a16="http://schemas.microsoft.com/office/drawing/2014/main" id="{6B48F95A-4180-69F8-2A6B-7383B8D8E85E}"/>
              </a:ext>
            </a:extLst>
          </p:cNvPr>
          <p:cNvSpPr txBox="1"/>
          <p:nvPr/>
        </p:nvSpPr>
        <p:spPr>
          <a:xfrm>
            <a:off x="6842621" y="2019962"/>
            <a:ext cx="4200517" cy="2554545"/>
          </a:xfrm>
          <a:prstGeom prst="rect">
            <a:avLst/>
          </a:prstGeom>
          <a:noFill/>
        </p:spPr>
        <p:txBody>
          <a:bodyPr wrap="square">
            <a:spAutoFit/>
          </a:bodyPr>
          <a:lstStyle/>
          <a:p>
            <a:pPr marL="285750" indent="-285750">
              <a:buFont typeface="Arial" panose="020B0604020202020204" pitchFamily="34" charset="0"/>
              <a:buChar char="•"/>
            </a:pPr>
            <a:r>
              <a:rPr lang="en-GB" sz="1600">
                <a:solidFill>
                  <a:srgbClr val="011E41"/>
                </a:solidFill>
                <a:latin typeface="Museo Sans Rounded 900" panose="02000000000000000000" pitchFamily="50" charset="0"/>
              </a:rPr>
              <a:t>Partnership working on Social Prescribing Framework for Somerset</a:t>
            </a:r>
          </a:p>
          <a:p>
            <a:pPr marL="285750" indent="-285750">
              <a:buFont typeface="Arial" panose="020B0604020202020204" pitchFamily="34" charset="0"/>
              <a:buChar char="•"/>
            </a:pPr>
            <a:r>
              <a:rPr lang="en-GB" sz="1600">
                <a:solidFill>
                  <a:srgbClr val="011E41"/>
                </a:solidFill>
                <a:latin typeface="Museo Sans Rounded 900" panose="02000000000000000000" pitchFamily="50" charset="0"/>
              </a:rPr>
              <a:t>Supporting Social Prescribing week celebratory campaign</a:t>
            </a:r>
          </a:p>
          <a:p>
            <a:pPr marL="285750" indent="-285750">
              <a:buFont typeface="Arial" panose="020B0604020202020204" pitchFamily="34" charset="0"/>
              <a:buChar char="•"/>
            </a:pPr>
            <a:r>
              <a:rPr lang="en-GB" sz="1600">
                <a:solidFill>
                  <a:srgbClr val="011E41"/>
                </a:solidFill>
                <a:latin typeface="Museo Sans Rounded 900" panose="02000000000000000000" pitchFamily="50" charset="0"/>
              </a:rPr>
              <a:t>Co-production of grants pot criteria and route into funding via SCF </a:t>
            </a:r>
          </a:p>
          <a:p>
            <a:pPr marL="285750" indent="-285750">
              <a:buFont typeface="Arial" panose="020B0604020202020204" pitchFamily="34" charset="0"/>
              <a:buChar char="•"/>
            </a:pPr>
            <a:r>
              <a:rPr lang="en-GB" sz="1600">
                <a:solidFill>
                  <a:srgbClr val="011E41"/>
                </a:solidFill>
                <a:latin typeface="Museo Sans Rounded 900" panose="02000000000000000000" pitchFamily="50" charset="0"/>
              </a:rPr>
              <a:t>Co-production of ARF criteria and route into funding via SCF</a:t>
            </a:r>
          </a:p>
          <a:p>
            <a:pPr marL="285750" indent="-285750">
              <a:buFont typeface="Arial" panose="020B0604020202020204" pitchFamily="34" charset="0"/>
              <a:buChar char="•"/>
            </a:pPr>
            <a:r>
              <a:rPr lang="en-GB" sz="1600">
                <a:solidFill>
                  <a:srgbClr val="011E41"/>
                </a:solidFill>
                <a:latin typeface="Museo Sans Rounded 900" panose="02000000000000000000" pitchFamily="50" charset="0"/>
              </a:rPr>
              <a:t>Encouraging more funding into VCFSE organisations to increase early help</a:t>
            </a:r>
          </a:p>
        </p:txBody>
      </p:sp>
    </p:spTree>
    <p:extLst>
      <p:ext uri="{BB962C8B-B14F-4D97-AF65-F5344CB8AC3E}">
        <p14:creationId xmlns:p14="http://schemas.microsoft.com/office/powerpoint/2010/main" val="1303734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urface with a yellow background&#10;&#10;Description automatically generated with medium confidence">
            <a:extLst>
              <a:ext uri="{FF2B5EF4-FFF2-40B4-BE49-F238E27FC236}">
                <a16:creationId xmlns:a16="http://schemas.microsoft.com/office/drawing/2014/main" id="{9BBB8844-DCAC-6094-A7B5-19B677E4922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001523CF-27C9-11BA-6CEB-8883A29496B6}"/>
              </a:ext>
            </a:extLst>
          </p:cNvPr>
          <p:cNvSpPr>
            <a:spLocks noGrp="1"/>
          </p:cNvSpPr>
          <p:nvPr>
            <p:ph type="title"/>
          </p:nvPr>
        </p:nvSpPr>
        <p:spPr>
          <a:xfrm>
            <a:off x="348803" y="0"/>
            <a:ext cx="10515600" cy="1325563"/>
          </a:xfrm>
        </p:spPr>
        <p:txBody>
          <a:bodyPr/>
          <a:lstStyle/>
          <a:p>
            <a:r>
              <a:rPr lang="en-GB">
                <a:latin typeface="Museo Sans Rounded 900" panose="02000000000000000000" pitchFamily="50" charset="0"/>
              </a:rPr>
              <a:t>Living in Somerset</a:t>
            </a:r>
            <a:endParaRPr lang="en-US">
              <a:latin typeface="Museo Sans Rounded 900" panose="02000000000000000000" pitchFamily="50" charset="0"/>
            </a:endParaRPr>
          </a:p>
        </p:txBody>
      </p:sp>
      <p:pic>
        <p:nvPicPr>
          <p:cNvPr id="52" name="Picture 51">
            <a:extLst>
              <a:ext uri="{FF2B5EF4-FFF2-40B4-BE49-F238E27FC236}">
                <a16:creationId xmlns:a16="http://schemas.microsoft.com/office/drawing/2014/main" id="{B666E566-6D03-DB61-6287-A9EFBA802F8A}"/>
              </a:ext>
            </a:extLst>
          </p:cNvPr>
          <p:cNvPicPr>
            <a:picLocks noChangeAspect="1"/>
          </p:cNvPicPr>
          <p:nvPr/>
        </p:nvPicPr>
        <p:blipFill rotWithShape="1">
          <a:blip r:embed="rId4" cstate="email">
            <a:alphaModFix amt="20000"/>
            <a:extLst>
              <a:ext uri="{28A0092B-C50C-407E-A947-70E740481C1C}">
                <a14:useLocalDpi xmlns:a14="http://schemas.microsoft.com/office/drawing/2010/main" val="0"/>
              </a:ext>
            </a:extLst>
          </a:blip>
          <a:srcRect/>
          <a:stretch/>
        </p:blipFill>
        <p:spPr>
          <a:xfrm>
            <a:off x="0" y="5889771"/>
            <a:ext cx="12192000" cy="968229"/>
          </a:xfrm>
          <a:prstGeom prst="rect">
            <a:avLst/>
          </a:prstGeom>
        </p:spPr>
      </p:pic>
      <p:pic>
        <p:nvPicPr>
          <p:cNvPr id="19" name="Graphic 18">
            <a:extLst>
              <a:ext uri="{FF2B5EF4-FFF2-40B4-BE49-F238E27FC236}">
                <a16:creationId xmlns:a16="http://schemas.microsoft.com/office/drawing/2014/main" id="{35579CAF-0AE3-CE4A-3C11-F524F6D607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76943" y="1825720"/>
            <a:ext cx="2342029" cy="1270859"/>
          </a:xfrm>
          <a:prstGeom prst="rect">
            <a:avLst/>
          </a:prstGeom>
        </p:spPr>
      </p:pic>
      <p:sp>
        <p:nvSpPr>
          <p:cNvPr id="21" name="TextBox 20">
            <a:extLst>
              <a:ext uri="{FF2B5EF4-FFF2-40B4-BE49-F238E27FC236}">
                <a16:creationId xmlns:a16="http://schemas.microsoft.com/office/drawing/2014/main" id="{5BEDC006-B4A4-3B46-154E-B5F61E7D4B0B}"/>
              </a:ext>
            </a:extLst>
          </p:cNvPr>
          <p:cNvSpPr txBox="1"/>
          <p:nvPr/>
        </p:nvSpPr>
        <p:spPr>
          <a:xfrm>
            <a:off x="2904744" y="1943476"/>
            <a:ext cx="2251914"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011E41"/>
                </a:solidFill>
                <a:latin typeface="Museo Sans Rounded 900" panose="02000000000000000000" pitchFamily="50" charset="0"/>
                <a:cs typeface="Microsoft New Tai Lue" panose="020B0502040204020203" pitchFamily="34" charset="0"/>
              </a:rPr>
              <a:t>14%</a:t>
            </a:r>
            <a:r>
              <a:rPr lang="en-GB" sz="2800" b="1">
                <a:solidFill>
                  <a:srgbClr val="011E41"/>
                </a:solidFill>
                <a:latin typeface="+mj-lt"/>
                <a:cs typeface="Microsoft New Tai Lue"/>
              </a:rPr>
              <a:t> </a:t>
            </a:r>
            <a:r>
              <a:rPr lang="en-GB" sz="1600" b="1">
                <a:solidFill>
                  <a:srgbClr val="011E41"/>
                </a:solidFill>
                <a:latin typeface="+mj-lt"/>
                <a:cs typeface="Microsoft New Tai Lue"/>
              </a:rPr>
              <a:t>of children live in low-income families</a:t>
            </a:r>
            <a:endParaRPr lang="en-GB" sz="1600" b="0" i="0" u="none" strike="noStrike" kern="1200" cap="none" spc="0" normalizeH="0" baseline="0" noProof="0">
              <a:ln>
                <a:noFill/>
              </a:ln>
              <a:solidFill>
                <a:srgbClr val="011E41"/>
              </a:solidFill>
              <a:effectLst/>
              <a:uLnTx/>
              <a:uFillTx/>
              <a:cs typeface="Microsoft New Tai Lue"/>
            </a:endParaRPr>
          </a:p>
        </p:txBody>
      </p:sp>
      <p:pic>
        <p:nvPicPr>
          <p:cNvPr id="23" name="Graphic 22">
            <a:extLst>
              <a:ext uri="{FF2B5EF4-FFF2-40B4-BE49-F238E27FC236}">
                <a16:creationId xmlns:a16="http://schemas.microsoft.com/office/drawing/2014/main" id="{C4F918A9-9A95-F24B-2917-F8706B16EC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2603" y="1267829"/>
            <a:ext cx="2155042" cy="1163282"/>
          </a:xfrm>
          <a:prstGeom prst="rect">
            <a:avLst/>
          </a:prstGeom>
        </p:spPr>
      </p:pic>
      <p:sp>
        <p:nvSpPr>
          <p:cNvPr id="25" name="TextBox 24">
            <a:extLst>
              <a:ext uri="{FF2B5EF4-FFF2-40B4-BE49-F238E27FC236}">
                <a16:creationId xmlns:a16="http://schemas.microsoft.com/office/drawing/2014/main" id="{5A7BE27F-02AE-65BB-9ABA-468DC6313F22}"/>
              </a:ext>
            </a:extLst>
          </p:cNvPr>
          <p:cNvSpPr txBox="1"/>
          <p:nvPr/>
        </p:nvSpPr>
        <p:spPr>
          <a:xfrm>
            <a:off x="523916" y="1396471"/>
            <a:ext cx="178517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11E41"/>
                </a:solidFill>
                <a:effectLst/>
                <a:uLnTx/>
                <a:uFillTx/>
                <a:latin typeface="Museo Sans Rounded 900" panose="02000000000000000000" pitchFamily="50" charset="0"/>
                <a:cs typeface="Microsoft New Tai Lue" panose="020B0502040204020203" pitchFamily="34" charset="0"/>
              </a:rPr>
              <a:t>15%</a:t>
            </a:r>
            <a:r>
              <a:rPr kumimoji="0" lang="en-GB" sz="2800" b="1" i="0" u="none" strike="noStrike" kern="1200" cap="none" spc="0" normalizeH="0" baseline="0" noProof="0">
                <a:ln>
                  <a:noFill/>
                </a:ln>
                <a:solidFill>
                  <a:srgbClr val="011E41"/>
                </a:solidFill>
                <a:effectLst/>
                <a:uLnTx/>
                <a:uFillTx/>
                <a:latin typeface="+mj-lt"/>
                <a:cs typeface="Microsoft New Tai Lue" panose="020B0502040204020203" pitchFamily="34" charset="0"/>
              </a:rPr>
              <a:t> </a:t>
            </a:r>
            <a:r>
              <a:rPr kumimoji="0" lang="en-GB" sz="1600" b="1" i="0" u="none" strike="noStrike" kern="1200" cap="none" spc="0" normalizeH="0" baseline="0" noProof="0">
                <a:ln>
                  <a:noFill/>
                </a:ln>
                <a:solidFill>
                  <a:srgbClr val="011E41"/>
                </a:solidFill>
                <a:effectLst/>
                <a:uLnTx/>
                <a:uFillTx/>
                <a:latin typeface="+mj-lt"/>
                <a:cs typeface="Microsoft New Tai Lue" panose="020B0502040204020203" pitchFamily="34" charset="0"/>
              </a:rPr>
              <a:t>live with depression</a:t>
            </a:r>
            <a:endParaRPr kumimoji="0" lang="en-GB" sz="1600" b="0" i="0" u="none" strike="noStrike" kern="1200" cap="none" spc="0" normalizeH="0" baseline="0" noProof="0">
              <a:ln>
                <a:noFill/>
              </a:ln>
              <a:solidFill>
                <a:srgbClr val="011E41"/>
              </a:solidFill>
              <a:effectLst/>
              <a:uLnTx/>
              <a:uFillTx/>
              <a:cs typeface="Microsoft New Tai Lue" panose="020B0502040204020203" pitchFamily="34" charset="0"/>
            </a:endParaRPr>
          </a:p>
        </p:txBody>
      </p:sp>
      <p:pic>
        <p:nvPicPr>
          <p:cNvPr id="26" name="Graphic 25">
            <a:extLst>
              <a:ext uri="{FF2B5EF4-FFF2-40B4-BE49-F238E27FC236}">
                <a16:creationId xmlns:a16="http://schemas.microsoft.com/office/drawing/2014/main" id="{D9F3739D-5293-7D48-9B45-D8F03EACFAB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1357" y="3263954"/>
            <a:ext cx="2552897" cy="1209957"/>
          </a:xfrm>
          <a:prstGeom prst="rect">
            <a:avLst/>
          </a:prstGeom>
        </p:spPr>
      </p:pic>
      <p:sp>
        <p:nvSpPr>
          <p:cNvPr id="28" name="TextBox 27">
            <a:extLst>
              <a:ext uri="{FF2B5EF4-FFF2-40B4-BE49-F238E27FC236}">
                <a16:creationId xmlns:a16="http://schemas.microsoft.com/office/drawing/2014/main" id="{0BDA8DBC-6EC5-1D0B-715D-141C7BC87AC0}"/>
              </a:ext>
            </a:extLst>
          </p:cNvPr>
          <p:cNvSpPr txBox="1"/>
          <p:nvPr/>
        </p:nvSpPr>
        <p:spPr>
          <a:xfrm>
            <a:off x="529097" y="3413751"/>
            <a:ext cx="2226216" cy="830997"/>
          </a:xfrm>
          <a:prstGeom prst="rect">
            <a:avLst/>
          </a:prstGeom>
          <a:noFill/>
        </p:spPr>
        <p:txBody>
          <a:bodyPr wrap="square">
            <a:spAutoFit/>
          </a:bodyPr>
          <a:lstStyle/>
          <a:p>
            <a:pPr algn="ctr"/>
            <a:r>
              <a:rPr lang="en-GB" sz="2800" b="1">
                <a:solidFill>
                  <a:srgbClr val="011E41"/>
                </a:solidFill>
                <a:latin typeface="Museo Sans Rounded 900" panose="02000000000000000000" pitchFamily="50" charset="0"/>
                <a:cs typeface="Microsoft New Tai Lue" panose="020B0502040204020203" pitchFamily="34" charset="0"/>
              </a:rPr>
              <a:t>20%</a:t>
            </a:r>
            <a:r>
              <a:rPr lang="en-GB" sz="3200" b="1">
                <a:solidFill>
                  <a:srgbClr val="011E41"/>
                </a:solidFill>
                <a:latin typeface="+mj-lt"/>
                <a:cs typeface="Microsoft New Tai Lue" panose="020B0502040204020203" pitchFamily="34" charset="0"/>
              </a:rPr>
              <a:t> </a:t>
            </a:r>
            <a:r>
              <a:rPr lang="en-GB" sz="1600" b="1">
                <a:solidFill>
                  <a:srgbClr val="011E41"/>
                </a:solidFill>
                <a:latin typeface="+mj-lt"/>
                <a:cs typeface="Microsoft New Tai Lue" panose="020B0502040204020203" pitchFamily="34" charset="0"/>
              </a:rPr>
              <a:t>do not have access to a car</a:t>
            </a:r>
            <a:endParaRPr lang="en-GB" sz="1600">
              <a:solidFill>
                <a:srgbClr val="011E41"/>
              </a:solidFill>
              <a:cs typeface="Microsoft New Tai Lue" panose="020B0502040204020203" pitchFamily="34" charset="0"/>
            </a:endParaRPr>
          </a:p>
        </p:txBody>
      </p:sp>
      <p:pic>
        <p:nvPicPr>
          <p:cNvPr id="32" name="Graphic 31">
            <a:extLst>
              <a:ext uri="{FF2B5EF4-FFF2-40B4-BE49-F238E27FC236}">
                <a16:creationId xmlns:a16="http://schemas.microsoft.com/office/drawing/2014/main" id="{70F3D868-235C-41A2-8ED7-608557A9FC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077203" y="4308612"/>
            <a:ext cx="3169193" cy="1209956"/>
          </a:xfrm>
          <a:prstGeom prst="rect">
            <a:avLst/>
          </a:prstGeom>
        </p:spPr>
      </p:pic>
      <p:sp>
        <p:nvSpPr>
          <p:cNvPr id="34" name="TextBox 33">
            <a:extLst>
              <a:ext uri="{FF2B5EF4-FFF2-40B4-BE49-F238E27FC236}">
                <a16:creationId xmlns:a16="http://schemas.microsoft.com/office/drawing/2014/main" id="{75C4FE65-752F-ABED-9E46-BC87D63A4425}"/>
              </a:ext>
            </a:extLst>
          </p:cNvPr>
          <p:cNvSpPr txBox="1"/>
          <p:nvPr/>
        </p:nvSpPr>
        <p:spPr>
          <a:xfrm>
            <a:off x="3245616" y="4481333"/>
            <a:ext cx="2810934" cy="769441"/>
          </a:xfrm>
          <a:prstGeom prst="rect">
            <a:avLst/>
          </a:prstGeom>
          <a:noFill/>
        </p:spPr>
        <p:txBody>
          <a:bodyPr wrap="square">
            <a:spAutoFit/>
          </a:bodyPr>
          <a:lstStyle/>
          <a:p>
            <a:pPr algn="ctr"/>
            <a:r>
              <a:rPr lang="en-GB" sz="2800" b="1">
                <a:solidFill>
                  <a:srgbClr val="011E41"/>
                </a:solidFill>
                <a:latin typeface="Museo Sans Rounded 900" panose="02000000000000000000" pitchFamily="50" charset="0"/>
                <a:cs typeface="Microsoft New Tai Lue" panose="020B0502040204020203" pitchFamily="34" charset="0"/>
              </a:rPr>
              <a:t>62%</a:t>
            </a:r>
            <a:r>
              <a:rPr lang="en-GB" sz="2800" b="1">
                <a:solidFill>
                  <a:srgbClr val="011E41"/>
                </a:solidFill>
                <a:cs typeface="Microsoft New Tai Lue" panose="020B0502040204020203" pitchFamily="34" charset="0"/>
              </a:rPr>
              <a:t> </a:t>
            </a:r>
            <a:r>
              <a:rPr lang="en-GB" sz="1600" b="1">
                <a:solidFill>
                  <a:srgbClr val="011E41"/>
                </a:solidFill>
                <a:cs typeface="Microsoft New Tai Lue" panose="020B0502040204020203" pitchFamily="34" charset="0"/>
              </a:rPr>
              <a:t>of adults are obese or overweight </a:t>
            </a:r>
            <a:endParaRPr lang="en-GB" sz="1600">
              <a:solidFill>
                <a:srgbClr val="011E41"/>
              </a:solidFill>
              <a:cs typeface="Microsoft New Tai Lue" panose="020B0502040204020203" pitchFamily="34" charset="0"/>
            </a:endParaRPr>
          </a:p>
        </p:txBody>
      </p:sp>
      <p:pic>
        <p:nvPicPr>
          <p:cNvPr id="46" name="Graphic 45">
            <a:extLst>
              <a:ext uri="{FF2B5EF4-FFF2-40B4-BE49-F238E27FC236}">
                <a16:creationId xmlns:a16="http://schemas.microsoft.com/office/drawing/2014/main" id="{1AE36FDC-892E-3935-4418-6F0A15E2E02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588886" y="881294"/>
            <a:ext cx="3062634" cy="1325563"/>
          </a:xfrm>
          <a:prstGeom prst="rect">
            <a:avLst/>
          </a:prstGeom>
        </p:spPr>
      </p:pic>
      <p:sp>
        <p:nvSpPr>
          <p:cNvPr id="48" name="TextBox 47">
            <a:extLst>
              <a:ext uri="{FF2B5EF4-FFF2-40B4-BE49-F238E27FC236}">
                <a16:creationId xmlns:a16="http://schemas.microsoft.com/office/drawing/2014/main" id="{E4B0EFDE-0F61-F9D1-E0A8-B87142D79DA0}"/>
              </a:ext>
            </a:extLst>
          </p:cNvPr>
          <p:cNvSpPr txBox="1"/>
          <p:nvPr/>
        </p:nvSpPr>
        <p:spPr>
          <a:xfrm>
            <a:off x="5701306" y="1028914"/>
            <a:ext cx="2782116" cy="1015663"/>
          </a:xfrm>
          <a:prstGeom prst="rect">
            <a:avLst/>
          </a:prstGeom>
          <a:noFill/>
        </p:spPr>
        <p:txBody>
          <a:bodyPr wrap="square">
            <a:spAutoFit/>
          </a:bodyPr>
          <a:lstStyle/>
          <a:p>
            <a:pPr algn="ctr"/>
            <a:r>
              <a:rPr lang="en-GB" sz="2800" b="1">
                <a:solidFill>
                  <a:srgbClr val="011E41"/>
                </a:solidFill>
                <a:latin typeface="Museo Sans Rounded 900" panose="02000000000000000000" pitchFamily="50" charset="0"/>
                <a:cs typeface="Microsoft New Tai Lue" panose="020B0502040204020203" pitchFamily="34" charset="0"/>
              </a:rPr>
              <a:t>19%</a:t>
            </a:r>
            <a:r>
              <a:rPr lang="en-GB" sz="2800">
                <a:solidFill>
                  <a:srgbClr val="011E41"/>
                </a:solidFill>
                <a:cs typeface="Microsoft New Tai Lue" panose="020B0502040204020203" pitchFamily="34" charset="0"/>
              </a:rPr>
              <a:t> </a:t>
            </a:r>
            <a:r>
              <a:rPr lang="en-GB" sz="1600" b="1">
                <a:solidFill>
                  <a:srgbClr val="011E41"/>
                </a:solidFill>
                <a:cs typeface="Microsoft New Tai Lue" panose="020B0502040204020203" pitchFamily="34" charset="0"/>
              </a:rPr>
              <a:t>have a long-term health problem or disability</a:t>
            </a:r>
          </a:p>
        </p:txBody>
      </p:sp>
      <p:pic>
        <p:nvPicPr>
          <p:cNvPr id="50" name="Graphic 49">
            <a:extLst>
              <a:ext uri="{FF2B5EF4-FFF2-40B4-BE49-F238E27FC236}">
                <a16:creationId xmlns:a16="http://schemas.microsoft.com/office/drawing/2014/main" id="{8D799DB5-1F33-81F9-183F-BC884BDB287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892208" y="2446807"/>
            <a:ext cx="3022765" cy="1270860"/>
          </a:xfrm>
          <a:prstGeom prst="rect">
            <a:avLst/>
          </a:prstGeom>
        </p:spPr>
      </p:pic>
      <p:sp>
        <p:nvSpPr>
          <p:cNvPr id="53" name="TextBox 52">
            <a:extLst>
              <a:ext uri="{FF2B5EF4-FFF2-40B4-BE49-F238E27FC236}">
                <a16:creationId xmlns:a16="http://schemas.microsoft.com/office/drawing/2014/main" id="{AA23042F-500B-9C57-7667-A60338357E11}"/>
              </a:ext>
            </a:extLst>
          </p:cNvPr>
          <p:cNvSpPr txBox="1"/>
          <p:nvPr/>
        </p:nvSpPr>
        <p:spPr>
          <a:xfrm>
            <a:off x="9077571" y="2575004"/>
            <a:ext cx="2644026" cy="1015663"/>
          </a:xfrm>
          <a:prstGeom prst="rect">
            <a:avLst/>
          </a:prstGeom>
          <a:noFill/>
        </p:spPr>
        <p:txBody>
          <a:bodyPr wrap="square">
            <a:spAutoFit/>
          </a:bodyPr>
          <a:lstStyle/>
          <a:p>
            <a:pPr algn="ctr"/>
            <a:r>
              <a:rPr lang="en-GB" sz="2800" b="1">
                <a:solidFill>
                  <a:srgbClr val="011E41"/>
                </a:solidFill>
                <a:latin typeface="Museo Sans Rounded 900" panose="02000000000000000000" pitchFamily="50" charset="0"/>
                <a:cs typeface="Microsoft New Tai Lue" panose="020B0502040204020203" pitchFamily="34" charset="0"/>
              </a:rPr>
              <a:t>90%</a:t>
            </a:r>
            <a:r>
              <a:rPr lang="en-GB" sz="2800" b="1">
                <a:solidFill>
                  <a:srgbClr val="011E41"/>
                </a:solidFill>
                <a:latin typeface="+mj-lt"/>
                <a:cs typeface="Microsoft New Tai Lue" panose="020B0502040204020203" pitchFamily="34" charset="0"/>
              </a:rPr>
              <a:t> </a:t>
            </a:r>
            <a:r>
              <a:rPr lang="en-GB" sz="1600" b="1">
                <a:solidFill>
                  <a:srgbClr val="011E41"/>
                </a:solidFill>
                <a:latin typeface="+mj-lt"/>
                <a:cs typeface="Microsoft New Tai Lue" panose="020B0502040204020203" pitchFamily="34" charset="0"/>
              </a:rPr>
              <a:t>of f</a:t>
            </a:r>
            <a:r>
              <a:rPr lang="en-GB" sz="1600">
                <a:solidFill>
                  <a:srgbClr val="011E41"/>
                </a:solidFill>
                <a:latin typeface="+mj-lt"/>
                <a:cs typeface="Microsoft New Tai Lue" panose="020B0502040204020203" pitchFamily="34" charset="0"/>
              </a:rPr>
              <a:t>amilies on Universal Credit cannot afford basics</a:t>
            </a:r>
          </a:p>
        </p:txBody>
      </p:sp>
      <p:pic>
        <p:nvPicPr>
          <p:cNvPr id="54" name="Graphic 53">
            <a:extLst>
              <a:ext uri="{FF2B5EF4-FFF2-40B4-BE49-F238E27FC236}">
                <a16:creationId xmlns:a16="http://schemas.microsoft.com/office/drawing/2014/main" id="{81DBC617-D389-87DC-1197-385B248C34E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641780" y="2546436"/>
            <a:ext cx="2699073" cy="1259975"/>
          </a:xfrm>
          <a:prstGeom prst="rect">
            <a:avLst/>
          </a:prstGeom>
        </p:spPr>
      </p:pic>
      <p:sp>
        <p:nvSpPr>
          <p:cNvPr id="56" name="TextBox 55">
            <a:extLst>
              <a:ext uri="{FF2B5EF4-FFF2-40B4-BE49-F238E27FC236}">
                <a16:creationId xmlns:a16="http://schemas.microsoft.com/office/drawing/2014/main" id="{53067049-1AFB-5448-B3C2-009E8681401E}"/>
              </a:ext>
            </a:extLst>
          </p:cNvPr>
          <p:cNvSpPr txBox="1"/>
          <p:nvPr/>
        </p:nvSpPr>
        <p:spPr>
          <a:xfrm>
            <a:off x="5706053" y="2735250"/>
            <a:ext cx="250788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011E41"/>
                </a:solidFill>
                <a:latin typeface="Museo Sans Rounded 900" panose="02000000000000000000" pitchFamily="50" charset="0"/>
                <a:cs typeface="Microsoft New Tai Lue" panose="020B0502040204020203" pitchFamily="34" charset="0"/>
              </a:rPr>
              <a:t>9%</a:t>
            </a:r>
            <a:r>
              <a:rPr kumimoji="0" lang="en-GB" sz="2800" b="1" i="0" u="none" strike="noStrike" kern="1200" cap="none" spc="0" normalizeH="0" baseline="0" noProof="0">
                <a:ln>
                  <a:noFill/>
                </a:ln>
                <a:solidFill>
                  <a:srgbClr val="011E41"/>
                </a:solidFill>
                <a:effectLst/>
                <a:uLnTx/>
                <a:uFillTx/>
                <a:latin typeface="+mj-lt"/>
                <a:cs typeface="Microsoft New Tai Lue" panose="020B0502040204020203" pitchFamily="34" charset="0"/>
              </a:rPr>
              <a:t> </a:t>
            </a:r>
            <a:r>
              <a:rPr kumimoji="0" lang="en-GB" sz="1600" b="1" i="0" u="none" strike="noStrike" kern="1200" cap="none" spc="0" normalizeH="0" baseline="0" noProof="0">
                <a:ln>
                  <a:noFill/>
                </a:ln>
                <a:solidFill>
                  <a:srgbClr val="011E41"/>
                </a:solidFill>
                <a:effectLst/>
                <a:uLnTx/>
                <a:uFillTx/>
                <a:latin typeface="+mj-lt"/>
                <a:cs typeface="Microsoft New Tai Lue" panose="020B0502040204020203" pitchFamily="34" charset="0"/>
              </a:rPr>
              <a:t>live in a deprived neighbourhood</a:t>
            </a:r>
            <a:endParaRPr kumimoji="0" lang="en-GB" sz="1600" b="0" i="0" u="none" strike="noStrike" kern="1200" cap="none" spc="0" normalizeH="0" baseline="0" noProof="0">
              <a:ln>
                <a:noFill/>
              </a:ln>
              <a:solidFill>
                <a:srgbClr val="011E41"/>
              </a:solidFill>
              <a:effectLst/>
              <a:uLnTx/>
              <a:uFillTx/>
              <a:cs typeface="Microsoft New Tai Lue" panose="020B0502040204020203" pitchFamily="34" charset="0"/>
            </a:endParaRPr>
          </a:p>
        </p:txBody>
      </p:sp>
      <p:pic>
        <p:nvPicPr>
          <p:cNvPr id="57" name="Graphic 56">
            <a:extLst>
              <a:ext uri="{FF2B5EF4-FFF2-40B4-BE49-F238E27FC236}">
                <a16:creationId xmlns:a16="http://schemas.microsoft.com/office/drawing/2014/main" id="{1EE10B96-5F55-81FE-4024-4DA68741A75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135012" y="552774"/>
            <a:ext cx="2393189" cy="1325563"/>
          </a:xfrm>
          <a:prstGeom prst="rect">
            <a:avLst/>
          </a:prstGeom>
        </p:spPr>
      </p:pic>
      <p:sp>
        <p:nvSpPr>
          <p:cNvPr id="59" name="TextBox 58">
            <a:extLst>
              <a:ext uri="{FF2B5EF4-FFF2-40B4-BE49-F238E27FC236}">
                <a16:creationId xmlns:a16="http://schemas.microsoft.com/office/drawing/2014/main" id="{82840BA3-5FB9-DD11-8CC7-D7B1E1699D04}"/>
              </a:ext>
            </a:extLst>
          </p:cNvPr>
          <p:cNvSpPr txBox="1"/>
          <p:nvPr/>
        </p:nvSpPr>
        <p:spPr>
          <a:xfrm>
            <a:off x="9190044" y="676776"/>
            <a:ext cx="22708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011E41"/>
                </a:solidFill>
                <a:latin typeface="Museo Sans Rounded 900" panose="02000000000000000000" pitchFamily="50" charset="0"/>
                <a:cs typeface="Microsoft New Tai Lue" panose="020B0502040204020203" pitchFamily="34" charset="0"/>
              </a:rPr>
              <a:t>11%</a:t>
            </a:r>
            <a:r>
              <a:rPr kumimoji="0" lang="en-GB" sz="2800" b="1" i="0" u="none" strike="noStrike" kern="1200" cap="none" spc="0" normalizeH="0" baseline="0" noProof="0">
                <a:ln>
                  <a:noFill/>
                </a:ln>
                <a:solidFill>
                  <a:srgbClr val="011E41"/>
                </a:solidFill>
                <a:effectLst/>
                <a:uLnTx/>
                <a:uFillTx/>
                <a:latin typeface="+mj-lt"/>
                <a:cs typeface="Microsoft New Tai Lue" panose="020B0502040204020203" pitchFamily="34" charset="0"/>
              </a:rPr>
              <a:t> </a:t>
            </a:r>
            <a:r>
              <a:rPr kumimoji="0" lang="en-GB" sz="1600" b="1" i="0" u="none" strike="noStrike" kern="1200" cap="none" spc="0" normalizeH="0" baseline="0" noProof="0">
                <a:ln>
                  <a:noFill/>
                </a:ln>
                <a:solidFill>
                  <a:srgbClr val="011E41"/>
                </a:solidFill>
                <a:effectLst/>
                <a:uLnTx/>
                <a:uFillTx/>
                <a:latin typeface="+mj-lt"/>
                <a:cs typeface="Microsoft New Tai Lue" panose="020B0502040204020203" pitchFamily="34" charset="0"/>
              </a:rPr>
              <a:t>of adults identify themselves as carers</a:t>
            </a:r>
            <a:endParaRPr kumimoji="0" lang="en-GB" sz="1600" b="0" i="0" u="none" strike="noStrike" kern="1200" cap="none" spc="0" normalizeH="0" baseline="0" noProof="0">
              <a:ln>
                <a:noFill/>
              </a:ln>
              <a:solidFill>
                <a:srgbClr val="011E41"/>
              </a:solidFill>
              <a:effectLst/>
              <a:uLnTx/>
              <a:uFillTx/>
              <a:cs typeface="Microsoft New Tai Lue" panose="020B0502040204020203" pitchFamily="34" charset="0"/>
            </a:endParaRPr>
          </a:p>
        </p:txBody>
      </p:sp>
      <p:pic>
        <p:nvPicPr>
          <p:cNvPr id="60" name="Graphic 59">
            <a:extLst>
              <a:ext uri="{FF2B5EF4-FFF2-40B4-BE49-F238E27FC236}">
                <a16:creationId xmlns:a16="http://schemas.microsoft.com/office/drawing/2014/main" id="{3FF144E5-A309-D6FB-5CF4-17D07B793F04}"/>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363132" y="3975879"/>
            <a:ext cx="3518047" cy="1542690"/>
          </a:xfrm>
          <a:prstGeom prst="rect">
            <a:avLst/>
          </a:prstGeom>
        </p:spPr>
      </p:pic>
      <p:sp>
        <p:nvSpPr>
          <p:cNvPr id="62" name="TextBox 61">
            <a:extLst>
              <a:ext uri="{FF2B5EF4-FFF2-40B4-BE49-F238E27FC236}">
                <a16:creationId xmlns:a16="http://schemas.microsoft.com/office/drawing/2014/main" id="{3DD958E4-A801-C91F-252D-06D3E7092AF7}"/>
              </a:ext>
            </a:extLst>
          </p:cNvPr>
          <p:cNvSpPr txBox="1"/>
          <p:nvPr/>
        </p:nvSpPr>
        <p:spPr>
          <a:xfrm>
            <a:off x="7573280" y="4177184"/>
            <a:ext cx="3147850" cy="1200329"/>
          </a:xfrm>
          <a:prstGeom prst="rect">
            <a:avLst/>
          </a:prstGeom>
          <a:noFill/>
        </p:spPr>
        <p:txBody>
          <a:bodyPr wrap="square">
            <a:spAutoFit/>
          </a:bodyPr>
          <a:lstStyle/>
          <a:p>
            <a:pPr algn="ctr"/>
            <a:r>
              <a:rPr lang="en-GB" sz="1600" b="1">
                <a:solidFill>
                  <a:srgbClr val="011E41"/>
                </a:solidFill>
                <a:cs typeface="Microsoft New Tai Lue"/>
              </a:rPr>
              <a:t>Inequality in life expectancy is </a:t>
            </a:r>
            <a:r>
              <a:rPr lang="en-GB" sz="2800" b="1">
                <a:solidFill>
                  <a:srgbClr val="011E41"/>
                </a:solidFill>
                <a:latin typeface="Museo Sans Rounded 900" panose="02000000000000000000" pitchFamily="50" charset="0"/>
                <a:cs typeface="Microsoft New Tai Lue" panose="020B0502040204020203" pitchFamily="34" charset="0"/>
              </a:rPr>
              <a:t>6 years </a:t>
            </a:r>
            <a:r>
              <a:rPr lang="en-GB" sz="1600" b="1">
                <a:solidFill>
                  <a:srgbClr val="011E41"/>
                </a:solidFill>
                <a:cs typeface="Microsoft New Tai Lue"/>
              </a:rPr>
              <a:t>for men and </a:t>
            </a:r>
            <a:br>
              <a:rPr lang="en-GB" sz="1600" b="1">
                <a:solidFill>
                  <a:srgbClr val="011E41"/>
                </a:solidFill>
                <a:cs typeface="Microsoft New Tai Lue"/>
              </a:rPr>
            </a:br>
            <a:r>
              <a:rPr lang="en-GB" sz="2800" b="1">
                <a:solidFill>
                  <a:srgbClr val="011E41"/>
                </a:solidFill>
                <a:latin typeface="Museo Sans Rounded 900" panose="02000000000000000000" pitchFamily="50" charset="0"/>
                <a:cs typeface="Microsoft New Tai Lue" panose="020B0502040204020203" pitchFamily="34" charset="0"/>
              </a:rPr>
              <a:t>5 years </a:t>
            </a:r>
            <a:r>
              <a:rPr lang="en-GB" sz="1600" b="1">
                <a:solidFill>
                  <a:srgbClr val="011E41"/>
                </a:solidFill>
                <a:cs typeface="Microsoft New Tai Lue"/>
              </a:rPr>
              <a:t>for woman</a:t>
            </a:r>
            <a:endParaRPr lang="en-GB" sz="1600">
              <a:solidFill>
                <a:srgbClr val="011E41"/>
              </a:solidFill>
              <a:cs typeface="Microsoft New Tai Lue"/>
            </a:endParaRPr>
          </a:p>
        </p:txBody>
      </p:sp>
    </p:spTree>
    <p:extLst>
      <p:ext uri="{BB962C8B-B14F-4D97-AF65-F5344CB8AC3E}">
        <p14:creationId xmlns:p14="http://schemas.microsoft.com/office/powerpoint/2010/main" val="15256502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27407B02-FFDC-BCD9-BEAE-7CE055D92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846" y="2311166"/>
            <a:ext cx="5124554" cy="3801069"/>
          </a:xfrm>
          <a:prstGeom prst="rect">
            <a:avLst/>
          </a:prstGeom>
        </p:spPr>
      </p:pic>
      <p:sp>
        <p:nvSpPr>
          <p:cNvPr id="2" name="TextBox 1">
            <a:extLst>
              <a:ext uri="{FF2B5EF4-FFF2-40B4-BE49-F238E27FC236}">
                <a16:creationId xmlns:a16="http://schemas.microsoft.com/office/drawing/2014/main" id="{FC349520-13E4-372C-16B2-34E184155630}"/>
              </a:ext>
            </a:extLst>
          </p:cNvPr>
          <p:cNvSpPr txBox="1"/>
          <p:nvPr/>
        </p:nvSpPr>
        <p:spPr>
          <a:xfrm>
            <a:off x="617666" y="2465553"/>
            <a:ext cx="4200517" cy="523220"/>
          </a:xfrm>
          <a:prstGeom prst="rect">
            <a:avLst/>
          </a:prstGeom>
          <a:noFill/>
        </p:spPr>
        <p:txBody>
          <a:bodyPr wrap="square">
            <a:spAutoFit/>
          </a:bodyPr>
          <a:lstStyle/>
          <a:p>
            <a:r>
              <a:rPr lang="en-GB" sz="2800">
                <a:solidFill>
                  <a:srgbClr val="011E41"/>
                </a:solidFill>
                <a:latin typeface="Museo Sans Rounded 900" panose="02000000000000000000" pitchFamily="50" charset="0"/>
              </a:rPr>
              <a:t>Steps forward…</a:t>
            </a:r>
          </a:p>
        </p:txBody>
      </p:sp>
      <p:pic>
        <p:nvPicPr>
          <p:cNvPr id="4" name="Picture 3">
            <a:extLst>
              <a:ext uri="{FF2B5EF4-FFF2-40B4-BE49-F238E27FC236}">
                <a16:creationId xmlns:a16="http://schemas.microsoft.com/office/drawing/2014/main" id="{26DAD35F-1B79-146C-D8E3-81D063150A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1172208"/>
            <a:ext cx="5021133" cy="5486500"/>
          </a:xfrm>
          <a:prstGeom prst="rect">
            <a:avLst/>
          </a:prstGeom>
        </p:spPr>
      </p:pic>
      <p:sp>
        <p:nvSpPr>
          <p:cNvPr id="5" name="TextBox 4">
            <a:extLst>
              <a:ext uri="{FF2B5EF4-FFF2-40B4-BE49-F238E27FC236}">
                <a16:creationId xmlns:a16="http://schemas.microsoft.com/office/drawing/2014/main" id="{0B4344DD-4014-A968-0B20-4FFDCBC53613}"/>
              </a:ext>
            </a:extLst>
          </p:cNvPr>
          <p:cNvSpPr txBox="1"/>
          <p:nvPr/>
        </p:nvSpPr>
        <p:spPr>
          <a:xfrm>
            <a:off x="2531540" y="496928"/>
            <a:ext cx="5721111" cy="738664"/>
          </a:xfrm>
          <a:prstGeom prst="rect">
            <a:avLst/>
          </a:prstGeom>
          <a:noFill/>
        </p:spPr>
        <p:txBody>
          <a:bodyPr wrap="square">
            <a:spAutoFit/>
          </a:bodyPr>
          <a:lstStyle/>
          <a:p>
            <a:r>
              <a:rPr lang="en-GB" sz="4200">
                <a:solidFill>
                  <a:srgbClr val="011E41"/>
                </a:solidFill>
                <a:latin typeface="Museo Sans Rounded 900" panose="02000000000000000000" pitchFamily="50" charset="0"/>
              </a:rPr>
              <a:t>Automated Early Help</a:t>
            </a:r>
            <a:endParaRPr lang="en-US" sz="4400">
              <a:solidFill>
                <a:srgbClr val="011E41"/>
              </a:solidFill>
              <a:latin typeface="Museo Sans Rounded 900" panose="02000000000000000000" pitchFamily="50" charset="0"/>
            </a:endParaRPr>
          </a:p>
        </p:txBody>
      </p:sp>
      <p:sp>
        <p:nvSpPr>
          <p:cNvPr id="6" name="TextBox 5">
            <a:extLst>
              <a:ext uri="{FF2B5EF4-FFF2-40B4-BE49-F238E27FC236}">
                <a16:creationId xmlns:a16="http://schemas.microsoft.com/office/drawing/2014/main" id="{C844B4A8-334D-A65A-A1A7-8D12FE908CE6}"/>
              </a:ext>
            </a:extLst>
          </p:cNvPr>
          <p:cNvSpPr txBox="1"/>
          <p:nvPr/>
        </p:nvSpPr>
        <p:spPr>
          <a:xfrm>
            <a:off x="6842621" y="1439929"/>
            <a:ext cx="4200517" cy="523220"/>
          </a:xfrm>
          <a:prstGeom prst="rect">
            <a:avLst/>
          </a:prstGeom>
          <a:noFill/>
        </p:spPr>
        <p:txBody>
          <a:bodyPr wrap="square">
            <a:spAutoFit/>
          </a:bodyPr>
          <a:lstStyle/>
          <a:p>
            <a:r>
              <a:rPr lang="en-GB" sz="2800">
                <a:solidFill>
                  <a:srgbClr val="011E41"/>
                </a:solidFill>
                <a:latin typeface="Museo Sans Rounded 900" panose="02000000000000000000" pitchFamily="50" charset="0"/>
              </a:rPr>
              <a:t>Still to do…</a:t>
            </a:r>
          </a:p>
        </p:txBody>
      </p:sp>
      <p:sp>
        <p:nvSpPr>
          <p:cNvPr id="8" name="TextBox 7">
            <a:extLst>
              <a:ext uri="{FF2B5EF4-FFF2-40B4-BE49-F238E27FC236}">
                <a16:creationId xmlns:a16="http://schemas.microsoft.com/office/drawing/2014/main" id="{784073DF-EDBB-BC8F-4A51-7B08A76258FC}"/>
              </a:ext>
            </a:extLst>
          </p:cNvPr>
          <p:cNvSpPr txBox="1"/>
          <p:nvPr/>
        </p:nvSpPr>
        <p:spPr>
          <a:xfrm>
            <a:off x="617666" y="3028421"/>
            <a:ext cx="4692888" cy="3293209"/>
          </a:xfrm>
          <a:prstGeom prst="rect">
            <a:avLst/>
          </a:prstGeom>
          <a:noFill/>
        </p:spPr>
        <p:txBody>
          <a:bodyPr wrap="square">
            <a:spAutoFit/>
          </a:bodyPr>
          <a:lstStyle/>
          <a:p>
            <a:pPr marL="285750" indent="-285750">
              <a:buFont typeface="Arial" panose="020B0604020202020204" pitchFamily="34" charset="0"/>
              <a:buChar char="•"/>
            </a:pPr>
            <a:r>
              <a:rPr lang="en-GB" sz="1600">
                <a:solidFill>
                  <a:srgbClr val="011E41"/>
                </a:solidFill>
                <a:latin typeface="Museo Sans Rounded 900" panose="02000000000000000000" pitchFamily="50" charset="0"/>
              </a:rPr>
              <a:t>Development of the Transform Strategic Insight Report (TSIR)</a:t>
            </a:r>
          </a:p>
          <a:p>
            <a:pPr marL="285750" indent="-285750">
              <a:buFont typeface="Arial" panose="020B0604020202020204" pitchFamily="34" charset="0"/>
              <a:buChar char="•"/>
            </a:pPr>
            <a:r>
              <a:rPr lang="en-GB" sz="1600">
                <a:solidFill>
                  <a:srgbClr val="011E41"/>
                </a:solidFill>
                <a:latin typeface="Museo Sans Rounded 900" panose="02000000000000000000" pitchFamily="50" charset="0"/>
              </a:rPr>
              <a:t>Engagement with education settings on Transform</a:t>
            </a:r>
          </a:p>
          <a:p>
            <a:pPr marL="285750" indent="-285750">
              <a:buFont typeface="Arial" panose="020B0604020202020204" pitchFamily="34" charset="0"/>
              <a:buChar char="•"/>
            </a:pPr>
            <a:r>
              <a:rPr lang="en-GB" sz="1600">
                <a:solidFill>
                  <a:srgbClr val="011E41"/>
                </a:solidFill>
                <a:latin typeface="Museo Sans Rounded 900" panose="02000000000000000000" pitchFamily="50" charset="0"/>
              </a:rPr>
              <a:t>Transform training</a:t>
            </a:r>
          </a:p>
          <a:p>
            <a:pPr marL="285750" indent="-285750">
              <a:buFont typeface="Arial" panose="020B0604020202020204" pitchFamily="34" charset="0"/>
              <a:buChar char="•"/>
            </a:pPr>
            <a:r>
              <a:rPr lang="en-GB" sz="1600">
                <a:solidFill>
                  <a:srgbClr val="011E41"/>
                </a:solidFill>
                <a:latin typeface="Museo Sans Rounded 900" panose="02000000000000000000" pitchFamily="50" charset="0"/>
              </a:rPr>
              <a:t>Transform development and onboarding </a:t>
            </a:r>
          </a:p>
          <a:p>
            <a:pPr marL="285750" indent="-285750">
              <a:buFont typeface="Arial" panose="020B0604020202020204" pitchFamily="34" charset="0"/>
              <a:buChar char="•"/>
            </a:pPr>
            <a:r>
              <a:rPr lang="en-GB" sz="1600">
                <a:solidFill>
                  <a:srgbClr val="011E41"/>
                </a:solidFill>
                <a:latin typeface="Museo Sans Rounded 900" panose="02000000000000000000" pitchFamily="50" charset="0"/>
              </a:rPr>
              <a:t>Options appraisal drafted for shared case management options </a:t>
            </a:r>
          </a:p>
          <a:p>
            <a:pPr marL="285750" indent="-285750">
              <a:buFont typeface="Arial" panose="020B0604020202020204" pitchFamily="34" charset="0"/>
              <a:buChar char="•"/>
            </a:pPr>
            <a:r>
              <a:rPr lang="en-GB" sz="1600">
                <a:solidFill>
                  <a:srgbClr val="011E41"/>
                </a:solidFill>
                <a:latin typeface="Museo Sans Rounded 900" panose="02000000000000000000" pitchFamily="50" charset="0"/>
              </a:rPr>
              <a:t>Consultation and engagement with partners to determine service user requirements for shared case management </a:t>
            </a:r>
          </a:p>
          <a:p>
            <a:pPr marL="285750" indent="-285750">
              <a:buFont typeface="Arial" panose="020B0604020202020204" pitchFamily="34" charset="0"/>
              <a:buChar char="•"/>
            </a:pPr>
            <a:endParaRPr lang="en-GB" sz="1600">
              <a:solidFill>
                <a:srgbClr val="011E41"/>
              </a:solidFill>
              <a:latin typeface="Museo Sans Rounded 900" panose="02000000000000000000" pitchFamily="50" charset="0"/>
            </a:endParaRPr>
          </a:p>
          <a:p>
            <a:pPr marL="285750" indent="-285750">
              <a:buFont typeface="Arial" panose="020B0604020202020204" pitchFamily="34" charset="0"/>
              <a:buChar char="•"/>
            </a:pPr>
            <a:endParaRPr lang="en-GB" sz="1600">
              <a:solidFill>
                <a:srgbClr val="011E41"/>
              </a:solidFill>
              <a:latin typeface="Museo Sans Rounded 900" panose="02000000000000000000" pitchFamily="50" charset="0"/>
            </a:endParaRPr>
          </a:p>
        </p:txBody>
      </p:sp>
      <p:sp>
        <p:nvSpPr>
          <p:cNvPr id="9" name="TextBox 8">
            <a:extLst>
              <a:ext uri="{FF2B5EF4-FFF2-40B4-BE49-F238E27FC236}">
                <a16:creationId xmlns:a16="http://schemas.microsoft.com/office/drawing/2014/main" id="{762FBF48-BBB1-EBC4-32A9-637EB6100598}"/>
              </a:ext>
            </a:extLst>
          </p:cNvPr>
          <p:cNvSpPr txBox="1"/>
          <p:nvPr/>
        </p:nvSpPr>
        <p:spPr>
          <a:xfrm>
            <a:off x="6842621" y="2019962"/>
            <a:ext cx="4411533" cy="3539430"/>
          </a:xfrm>
          <a:prstGeom prst="rect">
            <a:avLst/>
          </a:prstGeom>
          <a:noFill/>
        </p:spPr>
        <p:txBody>
          <a:bodyPr wrap="square">
            <a:spAutoFit/>
          </a:bodyPr>
          <a:lstStyle/>
          <a:p>
            <a:pPr marL="285750" indent="-285750">
              <a:buFont typeface="Arial" panose="020B0604020202020204" pitchFamily="34" charset="0"/>
              <a:buChar char="•"/>
            </a:pPr>
            <a:r>
              <a:rPr lang="en-GB" sz="1600">
                <a:solidFill>
                  <a:srgbClr val="011E41"/>
                </a:solidFill>
                <a:latin typeface="Museo Sans Rounded 900" panose="02000000000000000000" pitchFamily="50" charset="0"/>
              </a:rPr>
              <a:t>Develop area profiles (TSIR) to quantify levels of vulnerability </a:t>
            </a:r>
          </a:p>
          <a:p>
            <a:pPr marL="285750" indent="-285750">
              <a:buFont typeface="Arial" panose="020B0604020202020204" pitchFamily="34" charset="0"/>
              <a:buChar char="•"/>
            </a:pPr>
            <a:r>
              <a:rPr lang="en-GB" sz="1600">
                <a:solidFill>
                  <a:srgbClr val="011E41"/>
                </a:solidFill>
                <a:latin typeface="Museo Sans Rounded 900" panose="02000000000000000000" pitchFamily="50" charset="0"/>
              </a:rPr>
              <a:t>H2HY digital front door solution “one version of the truth” ecosystem for information and guidance and directory of support</a:t>
            </a:r>
          </a:p>
          <a:p>
            <a:pPr marL="285750" indent="-285750">
              <a:buFont typeface="Arial" panose="020B0604020202020204" pitchFamily="34" charset="0"/>
              <a:buChar char="•"/>
            </a:pPr>
            <a:r>
              <a:rPr lang="en-GB" sz="1600">
                <a:solidFill>
                  <a:srgbClr val="011E41"/>
                </a:solidFill>
                <a:latin typeface="Museo Sans Rounded 900" panose="02000000000000000000" pitchFamily="50" charset="0"/>
              </a:rPr>
              <a:t>Establish CRM technology to deliver guidance</a:t>
            </a:r>
          </a:p>
          <a:p>
            <a:pPr marL="285750" indent="-285750">
              <a:buFont typeface="Arial" panose="020B0604020202020204" pitchFamily="34" charset="0"/>
              <a:buChar char="•"/>
            </a:pPr>
            <a:r>
              <a:rPr lang="en-GB" sz="1600">
                <a:solidFill>
                  <a:srgbClr val="011E41"/>
                </a:solidFill>
                <a:latin typeface="Museo Sans Rounded 900" panose="02000000000000000000" pitchFamily="50" charset="0"/>
              </a:rPr>
              <a:t>Develop service opportunities to use new digital relationships </a:t>
            </a:r>
          </a:p>
          <a:p>
            <a:pPr marL="285750" indent="-285750">
              <a:buFont typeface="Arial" panose="020B0604020202020204" pitchFamily="34" charset="0"/>
              <a:buChar char="•"/>
            </a:pPr>
            <a:r>
              <a:rPr lang="en-GB" sz="1600">
                <a:solidFill>
                  <a:srgbClr val="011E41"/>
                </a:solidFill>
                <a:latin typeface="Museo Sans Rounded 900" panose="02000000000000000000" pitchFamily="50" charset="0"/>
              </a:rPr>
              <a:t>Bring together and test population risk analysis (linked to area profiling), CRM and resource database</a:t>
            </a:r>
          </a:p>
          <a:p>
            <a:pPr marL="285750" indent="-285750">
              <a:buFont typeface="Arial" panose="020B0604020202020204" pitchFamily="34" charset="0"/>
              <a:buChar char="•"/>
            </a:pPr>
            <a:endParaRPr lang="en-GB" sz="1600">
              <a:solidFill>
                <a:srgbClr val="011E41"/>
              </a:solidFill>
              <a:latin typeface="Museo Sans Rounded 900" panose="02000000000000000000" pitchFamily="50" charset="0"/>
            </a:endParaRPr>
          </a:p>
        </p:txBody>
      </p:sp>
      <p:pic>
        <p:nvPicPr>
          <p:cNvPr id="7" name="Graphic 6">
            <a:extLst>
              <a:ext uri="{FF2B5EF4-FFF2-40B4-BE49-F238E27FC236}">
                <a16:creationId xmlns:a16="http://schemas.microsoft.com/office/drawing/2014/main" id="{225A1E31-0674-7B96-43D0-10892C5431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5066" y="224789"/>
            <a:ext cx="1666295" cy="1948282"/>
          </a:xfrm>
          <a:prstGeom prst="rect">
            <a:avLst/>
          </a:prstGeom>
        </p:spPr>
      </p:pic>
    </p:spTree>
    <p:extLst>
      <p:ext uri="{BB962C8B-B14F-4D97-AF65-F5344CB8AC3E}">
        <p14:creationId xmlns:p14="http://schemas.microsoft.com/office/powerpoint/2010/main" val="4158720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27407B02-FFDC-BCD9-BEAE-7CE055D92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846" y="2497016"/>
            <a:ext cx="5124554" cy="3615220"/>
          </a:xfrm>
          <a:prstGeom prst="rect">
            <a:avLst/>
          </a:prstGeom>
        </p:spPr>
      </p:pic>
      <p:sp>
        <p:nvSpPr>
          <p:cNvPr id="2" name="TextBox 1">
            <a:extLst>
              <a:ext uri="{FF2B5EF4-FFF2-40B4-BE49-F238E27FC236}">
                <a16:creationId xmlns:a16="http://schemas.microsoft.com/office/drawing/2014/main" id="{FC349520-13E4-372C-16B2-34E184155630}"/>
              </a:ext>
            </a:extLst>
          </p:cNvPr>
          <p:cNvSpPr txBox="1"/>
          <p:nvPr/>
        </p:nvSpPr>
        <p:spPr>
          <a:xfrm>
            <a:off x="617667" y="2758848"/>
            <a:ext cx="4200517" cy="523220"/>
          </a:xfrm>
          <a:prstGeom prst="rect">
            <a:avLst/>
          </a:prstGeom>
          <a:noFill/>
        </p:spPr>
        <p:txBody>
          <a:bodyPr wrap="square">
            <a:spAutoFit/>
          </a:bodyPr>
          <a:lstStyle/>
          <a:p>
            <a:r>
              <a:rPr lang="en-GB" sz="2800">
                <a:solidFill>
                  <a:srgbClr val="011E41"/>
                </a:solidFill>
                <a:latin typeface="Museo Sans Rounded 900" panose="02000000000000000000" pitchFamily="50" charset="0"/>
              </a:rPr>
              <a:t>Steps forward…</a:t>
            </a:r>
          </a:p>
        </p:txBody>
      </p:sp>
      <p:pic>
        <p:nvPicPr>
          <p:cNvPr id="4" name="Picture 3">
            <a:extLst>
              <a:ext uri="{FF2B5EF4-FFF2-40B4-BE49-F238E27FC236}">
                <a16:creationId xmlns:a16="http://schemas.microsoft.com/office/drawing/2014/main" id="{26DAD35F-1B79-146C-D8E3-81D063150A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1172208"/>
            <a:ext cx="5021133" cy="5486500"/>
          </a:xfrm>
          <a:prstGeom prst="rect">
            <a:avLst/>
          </a:prstGeom>
        </p:spPr>
      </p:pic>
      <p:sp>
        <p:nvSpPr>
          <p:cNvPr id="5" name="TextBox 4">
            <a:extLst>
              <a:ext uri="{FF2B5EF4-FFF2-40B4-BE49-F238E27FC236}">
                <a16:creationId xmlns:a16="http://schemas.microsoft.com/office/drawing/2014/main" id="{0B4344DD-4014-A968-0B20-4FFDCBC53613}"/>
              </a:ext>
            </a:extLst>
          </p:cNvPr>
          <p:cNvSpPr txBox="1"/>
          <p:nvPr/>
        </p:nvSpPr>
        <p:spPr>
          <a:xfrm>
            <a:off x="2531539" y="496928"/>
            <a:ext cx="7460958" cy="1384995"/>
          </a:xfrm>
          <a:prstGeom prst="rect">
            <a:avLst/>
          </a:prstGeom>
          <a:noFill/>
        </p:spPr>
        <p:txBody>
          <a:bodyPr wrap="square">
            <a:spAutoFit/>
          </a:bodyPr>
          <a:lstStyle/>
          <a:p>
            <a:r>
              <a:rPr lang="en-GB" sz="4200">
                <a:solidFill>
                  <a:srgbClr val="011E41"/>
                </a:solidFill>
                <a:latin typeface="Museo Sans Rounded 900" panose="02000000000000000000" pitchFamily="50" charset="0"/>
              </a:rPr>
              <a:t>Comms to 20,000 to 30,000 professionals</a:t>
            </a:r>
            <a:endParaRPr lang="en-US" sz="4200">
              <a:solidFill>
                <a:srgbClr val="011E41"/>
              </a:solidFill>
              <a:latin typeface="Museo Sans Rounded 900" panose="02000000000000000000" pitchFamily="50" charset="0"/>
            </a:endParaRPr>
          </a:p>
        </p:txBody>
      </p:sp>
      <p:sp>
        <p:nvSpPr>
          <p:cNvPr id="6" name="TextBox 5">
            <a:extLst>
              <a:ext uri="{FF2B5EF4-FFF2-40B4-BE49-F238E27FC236}">
                <a16:creationId xmlns:a16="http://schemas.microsoft.com/office/drawing/2014/main" id="{C844B4A8-334D-A65A-A1A7-8D12FE908CE6}"/>
              </a:ext>
            </a:extLst>
          </p:cNvPr>
          <p:cNvSpPr txBox="1"/>
          <p:nvPr/>
        </p:nvSpPr>
        <p:spPr>
          <a:xfrm>
            <a:off x="6842621" y="1439929"/>
            <a:ext cx="4200517" cy="523220"/>
          </a:xfrm>
          <a:prstGeom prst="rect">
            <a:avLst/>
          </a:prstGeom>
          <a:noFill/>
        </p:spPr>
        <p:txBody>
          <a:bodyPr wrap="square">
            <a:spAutoFit/>
          </a:bodyPr>
          <a:lstStyle/>
          <a:p>
            <a:r>
              <a:rPr lang="en-GB" sz="2800">
                <a:solidFill>
                  <a:srgbClr val="011E41"/>
                </a:solidFill>
                <a:latin typeface="Museo Sans Rounded 900" panose="02000000000000000000" pitchFamily="50" charset="0"/>
              </a:rPr>
              <a:t>Still to do…</a:t>
            </a:r>
          </a:p>
        </p:txBody>
      </p:sp>
      <p:sp>
        <p:nvSpPr>
          <p:cNvPr id="8" name="TextBox 7">
            <a:extLst>
              <a:ext uri="{FF2B5EF4-FFF2-40B4-BE49-F238E27FC236}">
                <a16:creationId xmlns:a16="http://schemas.microsoft.com/office/drawing/2014/main" id="{5A395BF0-DE06-AAEA-A92F-F24F7AA2F7F8}"/>
              </a:ext>
            </a:extLst>
          </p:cNvPr>
          <p:cNvSpPr txBox="1"/>
          <p:nvPr/>
        </p:nvSpPr>
        <p:spPr>
          <a:xfrm>
            <a:off x="617666" y="3387158"/>
            <a:ext cx="4200517" cy="1815882"/>
          </a:xfrm>
          <a:prstGeom prst="rect">
            <a:avLst/>
          </a:prstGeom>
          <a:noFill/>
        </p:spPr>
        <p:txBody>
          <a:bodyPr wrap="square">
            <a:spAutoFit/>
          </a:bodyPr>
          <a:lstStyle/>
          <a:p>
            <a:pPr marL="285750" indent="-285750">
              <a:buFont typeface="Arial" panose="020B0604020202020204" pitchFamily="34" charset="0"/>
              <a:buChar char="•"/>
            </a:pPr>
            <a:r>
              <a:rPr lang="en-GB" sz="1600">
                <a:solidFill>
                  <a:srgbClr val="011E41"/>
                </a:solidFill>
                <a:latin typeface="Museo Sans Rounded 900" panose="02000000000000000000" pitchFamily="50" charset="0"/>
              </a:rPr>
              <a:t>Development of comms plan, stakeholder list and identified channels to each sector</a:t>
            </a:r>
          </a:p>
          <a:p>
            <a:pPr marL="285750" indent="-285750">
              <a:buFont typeface="Arial" panose="020B0604020202020204" pitchFamily="34" charset="0"/>
              <a:buChar char="•"/>
            </a:pPr>
            <a:r>
              <a:rPr lang="en-GB" sz="1600">
                <a:solidFill>
                  <a:srgbClr val="011E41"/>
                </a:solidFill>
                <a:latin typeface="Museo Sans Rounded 900" panose="02000000000000000000" pitchFamily="50" charset="0"/>
              </a:rPr>
              <a:t>Weekly comms articles and blogs</a:t>
            </a:r>
          </a:p>
          <a:p>
            <a:pPr marL="285750" indent="-285750">
              <a:buFont typeface="Arial" panose="020B0604020202020204" pitchFamily="34" charset="0"/>
              <a:buChar char="•"/>
            </a:pPr>
            <a:r>
              <a:rPr lang="en-GB" sz="1600">
                <a:solidFill>
                  <a:srgbClr val="011E41"/>
                </a:solidFill>
                <a:latin typeface="Museo Sans Rounded 900" panose="02000000000000000000" pitchFamily="50" charset="0"/>
              </a:rPr>
              <a:t>Production of digital assets</a:t>
            </a:r>
          </a:p>
          <a:p>
            <a:pPr marL="285750" indent="-285750">
              <a:buFont typeface="Arial" panose="020B0604020202020204" pitchFamily="34" charset="0"/>
              <a:buChar char="•"/>
            </a:pPr>
            <a:r>
              <a:rPr lang="en-GB" sz="1600">
                <a:solidFill>
                  <a:srgbClr val="011E41"/>
                </a:solidFill>
                <a:latin typeface="Museo Sans Rounded 900" panose="02000000000000000000" pitchFamily="50" charset="0"/>
              </a:rPr>
              <a:t>#LearnForLove social media campaign</a:t>
            </a:r>
          </a:p>
          <a:p>
            <a:pPr marL="285750" indent="-285750">
              <a:buFont typeface="Arial" panose="020B0604020202020204" pitchFamily="34" charset="0"/>
              <a:buChar char="•"/>
            </a:pPr>
            <a:r>
              <a:rPr lang="en-GB" sz="1600">
                <a:solidFill>
                  <a:srgbClr val="011E41"/>
                </a:solidFill>
                <a:latin typeface="Museo Sans Rounded 900" panose="02000000000000000000" pitchFamily="50" charset="0"/>
              </a:rPr>
              <a:t>#Help4All social media campaign  </a:t>
            </a:r>
          </a:p>
        </p:txBody>
      </p:sp>
      <p:sp>
        <p:nvSpPr>
          <p:cNvPr id="9" name="TextBox 8">
            <a:extLst>
              <a:ext uri="{FF2B5EF4-FFF2-40B4-BE49-F238E27FC236}">
                <a16:creationId xmlns:a16="http://schemas.microsoft.com/office/drawing/2014/main" id="{415E7B41-BE87-54A0-6323-9857B7B8C7DC}"/>
              </a:ext>
            </a:extLst>
          </p:cNvPr>
          <p:cNvSpPr txBox="1"/>
          <p:nvPr/>
        </p:nvSpPr>
        <p:spPr>
          <a:xfrm>
            <a:off x="6842621" y="2019962"/>
            <a:ext cx="4200517" cy="1815882"/>
          </a:xfrm>
          <a:prstGeom prst="rect">
            <a:avLst/>
          </a:prstGeom>
          <a:noFill/>
        </p:spPr>
        <p:txBody>
          <a:bodyPr wrap="square">
            <a:spAutoFit/>
          </a:bodyPr>
          <a:lstStyle/>
          <a:p>
            <a:pPr marL="285750" indent="-285750">
              <a:buFont typeface="Arial" panose="020B0604020202020204" pitchFamily="34" charset="0"/>
              <a:buChar char="•"/>
            </a:pPr>
            <a:r>
              <a:rPr lang="en-GB" sz="1600" dirty="0">
                <a:solidFill>
                  <a:srgbClr val="011E41"/>
                </a:solidFill>
                <a:latin typeface="Museo Sans Rounded 900" panose="02000000000000000000" pitchFamily="50" charset="0"/>
              </a:rPr>
              <a:t>Children and Young People’s Plan – early help strategy refresh</a:t>
            </a:r>
          </a:p>
          <a:p>
            <a:pPr marL="285750" indent="-285750">
              <a:buFont typeface="Arial" panose="020B0604020202020204" pitchFamily="34" charset="0"/>
              <a:buChar char="•"/>
            </a:pPr>
            <a:r>
              <a:rPr lang="en-GB" sz="1600" dirty="0">
                <a:solidFill>
                  <a:srgbClr val="011E41"/>
                </a:solidFill>
                <a:latin typeface="Museo Sans Rounded 900" panose="02000000000000000000" pitchFamily="50" charset="0"/>
              </a:rPr>
              <a:t>Weekly comms to more partners and through more channels</a:t>
            </a:r>
          </a:p>
          <a:p>
            <a:pPr marL="285750" indent="-285750">
              <a:buFont typeface="Arial" panose="020B0604020202020204" pitchFamily="34" charset="0"/>
              <a:buChar char="•"/>
            </a:pPr>
            <a:r>
              <a:rPr lang="en-GB" sz="1600" dirty="0">
                <a:solidFill>
                  <a:srgbClr val="011E41"/>
                </a:solidFill>
                <a:latin typeface="Museo Sans Rounded 900" panose="02000000000000000000" pitchFamily="50" charset="0"/>
              </a:rPr>
              <a:t>Communication plans for new work, e.g. community grants, transform app, #Help4All, shared case </a:t>
            </a:r>
            <a:r>
              <a:rPr lang="en-GB" sz="1600" dirty="0" err="1">
                <a:solidFill>
                  <a:srgbClr val="011E41"/>
                </a:solidFill>
                <a:latin typeface="Museo Sans Rounded 900" panose="02000000000000000000" pitchFamily="50" charset="0"/>
              </a:rPr>
              <a:t>mgt</a:t>
            </a:r>
            <a:r>
              <a:rPr lang="en-GB" sz="1600" dirty="0">
                <a:solidFill>
                  <a:srgbClr val="011E41"/>
                </a:solidFill>
                <a:latin typeface="Museo Sans Rounded 900" panose="02000000000000000000" pitchFamily="50" charset="0"/>
              </a:rPr>
              <a:t> tool</a:t>
            </a:r>
          </a:p>
        </p:txBody>
      </p:sp>
      <p:pic>
        <p:nvPicPr>
          <p:cNvPr id="3" name="Graphic 2">
            <a:extLst>
              <a:ext uri="{FF2B5EF4-FFF2-40B4-BE49-F238E27FC236}">
                <a16:creationId xmlns:a16="http://schemas.microsoft.com/office/drawing/2014/main" id="{3AFC1C24-2D39-0464-AA5B-9B7A365825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6591" y="555651"/>
            <a:ext cx="1819296" cy="1464311"/>
          </a:xfrm>
          <a:prstGeom prst="rect">
            <a:avLst/>
          </a:prstGeom>
        </p:spPr>
      </p:pic>
    </p:spTree>
    <p:extLst>
      <p:ext uri="{BB962C8B-B14F-4D97-AF65-F5344CB8AC3E}">
        <p14:creationId xmlns:p14="http://schemas.microsoft.com/office/powerpoint/2010/main" val="38016208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27407B02-FFDC-BCD9-BEAE-7CE055D92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846" y="2497016"/>
            <a:ext cx="5124554" cy="3615220"/>
          </a:xfrm>
          <a:prstGeom prst="rect">
            <a:avLst/>
          </a:prstGeom>
        </p:spPr>
      </p:pic>
      <p:sp>
        <p:nvSpPr>
          <p:cNvPr id="2" name="TextBox 1">
            <a:extLst>
              <a:ext uri="{FF2B5EF4-FFF2-40B4-BE49-F238E27FC236}">
                <a16:creationId xmlns:a16="http://schemas.microsoft.com/office/drawing/2014/main" id="{FC349520-13E4-372C-16B2-34E184155630}"/>
              </a:ext>
            </a:extLst>
          </p:cNvPr>
          <p:cNvSpPr txBox="1"/>
          <p:nvPr/>
        </p:nvSpPr>
        <p:spPr>
          <a:xfrm>
            <a:off x="617667" y="2758848"/>
            <a:ext cx="4200517" cy="523220"/>
          </a:xfrm>
          <a:prstGeom prst="rect">
            <a:avLst/>
          </a:prstGeom>
          <a:noFill/>
        </p:spPr>
        <p:txBody>
          <a:bodyPr wrap="square">
            <a:spAutoFit/>
          </a:bodyPr>
          <a:lstStyle/>
          <a:p>
            <a:r>
              <a:rPr lang="en-GB" sz="2800">
                <a:solidFill>
                  <a:srgbClr val="011E41"/>
                </a:solidFill>
                <a:latin typeface="Museo Sans Rounded 900" panose="02000000000000000000" pitchFamily="50" charset="0"/>
              </a:rPr>
              <a:t>Steps forward…</a:t>
            </a:r>
          </a:p>
        </p:txBody>
      </p:sp>
      <p:pic>
        <p:nvPicPr>
          <p:cNvPr id="4" name="Picture 3">
            <a:extLst>
              <a:ext uri="{FF2B5EF4-FFF2-40B4-BE49-F238E27FC236}">
                <a16:creationId xmlns:a16="http://schemas.microsoft.com/office/drawing/2014/main" id="{26DAD35F-1B79-146C-D8E3-81D063150A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1172208"/>
            <a:ext cx="5021133" cy="5486500"/>
          </a:xfrm>
          <a:prstGeom prst="rect">
            <a:avLst/>
          </a:prstGeom>
        </p:spPr>
      </p:pic>
      <p:sp>
        <p:nvSpPr>
          <p:cNvPr id="5" name="TextBox 4">
            <a:extLst>
              <a:ext uri="{FF2B5EF4-FFF2-40B4-BE49-F238E27FC236}">
                <a16:creationId xmlns:a16="http://schemas.microsoft.com/office/drawing/2014/main" id="{0B4344DD-4014-A968-0B20-4FFDCBC53613}"/>
              </a:ext>
            </a:extLst>
          </p:cNvPr>
          <p:cNvSpPr txBox="1"/>
          <p:nvPr/>
        </p:nvSpPr>
        <p:spPr>
          <a:xfrm>
            <a:off x="2531540" y="501047"/>
            <a:ext cx="6237322" cy="738664"/>
          </a:xfrm>
          <a:prstGeom prst="rect">
            <a:avLst/>
          </a:prstGeom>
          <a:noFill/>
        </p:spPr>
        <p:txBody>
          <a:bodyPr wrap="square">
            <a:spAutoFit/>
          </a:bodyPr>
          <a:lstStyle/>
          <a:p>
            <a:r>
              <a:rPr lang="en-GB" sz="4200">
                <a:solidFill>
                  <a:srgbClr val="011E41"/>
                </a:solidFill>
                <a:latin typeface="Museo Sans Rounded 900" panose="02000000000000000000" pitchFamily="50" charset="0"/>
              </a:rPr>
              <a:t>Evaluate impact</a:t>
            </a:r>
            <a:endParaRPr lang="en-US" sz="4200">
              <a:solidFill>
                <a:srgbClr val="011E41"/>
              </a:solidFill>
              <a:latin typeface="Museo Sans Rounded 900" panose="02000000000000000000" pitchFamily="50" charset="0"/>
            </a:endParaRPr>
          </a:p>
        </p:txBody>
      </p:sp>
      <p:sp>
        <p:nvSpPr>
          <p:cNvPr id="6" name="TextBox 5">
            <a:extLst>
              <a:ext uri="{FF2B5EF4-FFF2-40B4-BE49-F238E27FC236}">
                <a16:creationId xmlns:a16="http://schemas.microsoft.com/office/drawing/2014/main" id="{C844B4A8-334D-A65A-A1A7-8D12FE908CE6}"/>
              </a:ext>
            </a:extLst>
          </p:cNvPr>
          <p:cNvSpPr txBox="1"/>
          <p:nvPr/>
        </p:nvSpPr>
        <p:spPr>
          <a:xfrm>
            <a:off x="6842621" y="1439929"/>
            <a:ext cx="4200517" cy="523220"/>
          </a:xfrm>
          <a:prstGeom prst="rect">
            <a:avLst/>
          </a:prstGeom>
          <a:noFill/>
        </p:spPr>
        <p:txBody>
          <a:bodyPr wrap="square">
            <a:spAutoFit/>
          </a:bodyPr>
          <a:lstStyle/>
          <a:p>
            <a:r>
              <a:rPr lang="en-GB" sz="2800">
                <a:solidFill>
                  <a:srgbClr val="011E41"/>
                </a:solidFill>
                <a:latin typeface="Museo Sans Rounded 900" panose="02000000000000000000" pitchFamily="50" charset="0"/>
              </a:rPr>
              <a:t>Still to do…</a:t>
            </a:r>
          </a:p>
        </p:txBody>
      </p:sp>
      <p:sp>
        <p:nvSpPr>
          <p:cNvPr id="8" name="TextBox 7">
            <a:extLst>
              <a:ext uri="{FF2B5EF4-FFF2-40B4-BE49-F238E27FC236}">
                <a16:creationId xmlns:a16="http://schemas.microsoft.com/office/drawing/2014/main" id="{C2734FCF-5447-B716-51AE-6E1A109C8687}"/>
              </a:ext>
            </a:extLst>
          </p:cNvPr>
          <p:cNvSpPr txBox="1"/>
          <p:nvPr/>
        </p:nvSpPr>
        <p:spPr>
          <a:xfrm>
            <a:off x="617666" y="3387158"/>
            <a:ext cx="4200517" cy="2062103"/>
          </a:xfrm>
          <a:prstGeom prst="rect">
            <a:avLst/>
          </a:prstGeom>
          <a:noFill/>
        </p:spPr>
        <p:txBody>
          <a:bodyPr wrap="square">
            <a:spAutoFit/>
          </a:bodyPr>
          <a:lstStyle/>
          <a:p>
            <a:pPr marL="285750" indent="-285750">
              <a:buFont typeface="Arial" panose="020B0604020202020204" pitchFamily="34" charset="0"/>
              <a:buChar char="•"/>
            </a:pPr>
            <a:r>
              <a:rPr lang="en-GB" sz="1600">
                <a:solidFill>
                  <a:srgbClr val="011E41"/>
                </a:solidFill>
                <a:latin typeface="Museo Sans Rounded 900" panose="02000000000000000000" pitchFamily="50" charset="0"/>
              </a:rPr>
              <a:t>Commitment with ICB colleagues to collaborate to evaluate impact of early help, personalisation and community-based design</a:t>
            </a:r>
          </a:p>
          <a:p>
            <a:pPr marL="285750" indent="-285750">
              <a:buFont typeface="Arial" panose="020B0604020202020204" pitchFamily="34" charset="0"/>
              <a:buChar char="•"/>
            </a:pPr>
            <a:r>
              <a:rPr lang="en-GB" sz="1600">
                <a:solidFill>
                  <a:srgbClr val="011E41"/>
                </a:solidFill>
                <a:latin typeface="Museo Sans Rounded 900" panose="02000000000000000000" pitchFamily="50" charset="0"/>
              </a:rPr>
              <a:t>Engagement on partner experience of Social Value Engine </a:t>
            </a:r>
          </a:p>
          <a:p>
            <a:pPr marL="285750" indent="-285750">
              <a:buFont typeface="Arial" panose="020B0604020202020204" pitchFamily="34" charset="0"/>
              <a:buChar char="•"/>
            </a:pPr>
            <a:r>
              <a:rPr lang="en-GB" sz="1600">
                <a:solidFill>
                  <a:srgbClr val="011E41"/>
                </a:solidFill>
                <a:latin typeface="Museo Sans Rounded 900" panose="02000000000000000000" pitchFamily="50" charset="0"/>
              </a:rPr>
              <a:t>Spec drafted in the procurement of an evaluation partner</a:t>
            </a:r>
          </a:p>
        </p:txBody>
      </p:sp>
      <p:sp>
        <p:nvSpPr>
          <p:cNvPr id="9" name="TextBox 8">
            <a:extLst>
              <a:ext uri="{FF2B5EF4-FFF2-40B4-BE49-F238E27FC236}">
                <a16:creationId xmlns:a16="http://schemas.microsoft.com/office/drawing/2014/main" id="{B281649E-FBF4-858C-EA45-4B249DA76286}"/>
              </a:ext>
            </a:extLst>
          </p:cNvPr>
          <p:cNvSpPr txBox="1"/>
          <p:nvPr/>
        </p:nvSpPr>
        <p:spPr>
          <a:xfrm>
            <a:off x="6842621" y="2019962"/>
            <a:ext cx="4200517" cy="2062103"/>
          </a:xfrm>
          <a:prstGeom prst="rect">
            <a:avLst/>
          </a:prstGeom>
          <a:noFill/>
        </p:spPr>
        <p:txBody>
          <a:bodyPr wrap="square">
            <a:spAutoFit/>
          </a:bodyPr>
          <a:lstStyle/>
          <a:p>
            <a:pPr marL="285750" indent="-285750">
              <a:buFont typeface="Arial" panose="020B0604020202020204" pitchFamily="34" charset="0"/>
              <a:buChar char="•"/>
            </a:pPr>
            <a:r>
              <a:rPr lang="en-GB" sz="1600">
                <a:solidFill>
                  <a:srgbClr val="011E41"/>
                </a:solidFill>
                <a:latin typeface="Museo Sans Rounded 900" panose="02000000000000000000" pitchFamily="50" charset="0"/>
              </a:rPr>
              <a:t>Procure an evaluation partner to support the development of a logic model</a:t>
            </a:r>
          </a:p>
          <a:p>
            <a:pPr marL="285750" indent="-285750">
              <a:buFont typeface="Arial" panose="020B0604020202020204" pitchFamily="34" charset="0"/>
              <a:buChar char="•"/>
            </a:pPr>
            <a:r>
              <a:rPr lang="en-GB" sz="1600">
                <a:solidFill>
                  <a:srgbClr val="011E41"/>
                </a:solidFill>
                <a:latin typeface="Museo Sans Rounded 900" panose="02000000000000000000" pitchFamily="50" charset="0"/>
              </a:rPr>
              <a:t>Build in measures of impact to BAU systems</a:t>
            </a:r>
          </a:p>
          <a:p>
            <a:pPr marL="285750" indent="-285750">
              <a:buFont typeface="Arial" panose="020B0604020202020204" pitchFamily="34" charset="0"/>
              <a:buChar char="•"/>
            </a:pPr>
            <a:r>
              <a:rPr lang="en-GB" sz="1600">
                <a:solidFill>
                  <a:srgbClr val="011E41"/>
                </a:solidFill>
                <a:latin typeface="Museo Sans Rounded 900" panose="02000000000000000000" pitchFamily="50" charset="0"/>
              </a:rPr>
              <a:t>Explore the Social Value Engine </a:t>
            </a:r>
          </a:p>
          <a:p>
            <a:pPr marL="285750" indent="-285750">
              <a:buFont typeface="Arial" panose="020B0604020202020204" pitchFamily="34" charset="0"/>
              <a:buChar char="•"/>
            </a:pPr>
            <a:r>
              <a:rPr lang="en-GB" sz="1600">
                <a:solidFill>
                  <a:srgbClr val="011E41"/>
                </a:solidFill>
                <a:latin typeface="Museo Sans Rounded 900" panose="02000000000000000000" pitchFamily="50" charset="0"/>
              </a:rPr>
              <a:t>Meaningful engagement with service users</a:t>
            </a:r>
          </a:p>
        </p:txBody>
      </p:sp>
      <p:pic>
        <p:nvPicPr>
          <p:cNvPr id="7" name="Graphic 6">
            <a:extLst>
              <a:ext uri="{FF2B5EF4-FFF2-40B4-BE49-F238E27FC236}">
                <a16:creationId xmlns:a16="http://schemas.microsoft.com/office/drawing/2014/main" id="{79E2943B-3DD9-928C-6086-C4EB08277F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0481" y="249661"/>
            <a:ext cx="1523425" cy="1795466"/>
          </a:xfrm>
          <a:prstGeom prst="rect">
            <a:avLst/>
          </a:prstGeom>
        </p:spPr>
      </p:pic>
    </p:spTree>
    <p:extLst>
      <p:ext uri="{BB962C8B-B14F-4D97-AF65-F5344CB8AC3E}">
        <p14:creationId xmlns:p14="http://schemas.microsoft.com/office/powerpoint/2010/main" val="11574594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4E0A79F-56F8-6402-10AC-6D580F8CB046}"/>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96B73270-36A4-DF3F-7412-D2801C5DCD99}"/>
                </a:ext>
              </a:extLst>
            </p:cNvPr>
            <p:cNvSpPr/>
            <p:nvPr/>
          </p:nvSpPr>
          <p:spPr>
            <a:xfrm>
              <a:off x="0" y="0"/>
              <a:ext cx="12192000" cy="6858000"/>
            </a:xfrm>
            <a:prstGeom prst="rect">
              <a:avLst/>
            </a:prstGeom>
            <a:solidFill>
              <a:srgbClr val="1B23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blue background with white text and white people&#10;&#10;Description automatically generated">
              <a:extLst>
                <a:ext uri="{FF2B5EF4-FFF2-40B4-BE49-F238E27FC236}">
                  <a16:creationId xmlns:a16="http://schemas.microsoft.com/office/drawing/2014/main" id="{27E182C4-15C5-79A3-DF88-4CF8F4DE82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82995" y="970334"/>
              <a:ext cx="4448432" cy="3968788"/>
            </a:xfrm>
            <a:prstGeom prst="rect">
              <a:avLst/>
            </a:prstGeom>
          </p:spPr>
        </p:pic>
      </p:grpSp>
    </p:spTree>
    <p:extLst>
      <p:ext uri="{BB962C8B-B14F-4D97-AF65-F5344CB8AC3E}">
        <p14:creationId xmlns:p14="http://schemas.microsoft.com/office/powerpoint/2010/main" val="2493543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80DFEE-C5FA-E06F-2D2C-F1CA910A648A}"/>
              </a:ext>
            </a:extLst>
          </p:cNvPr>
          <p:cNvPicPr>
            <a:picLocks noChangeAspect="1"/>
          </p:cNvPicPr>
          <p:nvPr/>
        </p:nvPicPr>
        <p:blipFill rotWithShape="1">
          <a:blip r:embed="rId3" cstate="email">
            <a:alphaModFix amt="24000"/>
            <a:extLst>
              <a:ext uri="{28A0092B-C50C-407E-A947-70E740481C1C}">
                <a14:useLocalDpi xmlns:a14="http://schemas.microsoft.com/office/drawing/2010/main"/>
              </a:ext>
            </a:extLst>
          </a:blip>
          <a:srcRect l="1" r="53683" b="12912"/>
          <a:stretch/>
        </p:blipFill>
        <p:spPr>
          <a:xfrm>
            <a:off x="7862273" y="5909938"/>
            <a:ext cx="4329727" cy="943173"/>
          </a:xfrm>
          <a:prstGeom prst="rect">
            <a:avLst/>
          </a:prstGeom>
        </p:spPr>
      </p:pic>
      <p:pic>
        <p:nvPicPr>
          <p:cNvPr id="13" name="Picture 12">
            <a:extLst>
              <a:ext uri="{FF2B5EF4-FFF2-40B4-BE49-F238E27FC236}">
                <a16:creationId xmlns:a16="http://schemas.microsoft.com/office/drawing/2014/main" id="{CD81FC02-4EF0-C410-97DB-53F19BF4FA55}"/>
              </a:ext>
            </a:extLst>
          </p:cNvPr>
          <p:cNvPicPr>
            <a:picLocks noChangeAspect="1"/>
          </p:cNvPicPr>
          <p:nvPr/>
        </p:nvPicPr>
        <p:blipFill>
          <a:blip r:embed="rId4"/>
          <a:stretch>
            <a:fillRect/>
          </a:stretch>
        </p:blipFill>
        <p:spPr>
          <a:xfrm>
            <a:off x="4954599" y="3252462"/>
            <a:ext cx="1912715" cy="2702590"/>
          </a:xfrm>
          <a:prstGeom prst="rect">
            <a:avLst/>
          </a:prstGeom>
          <a:ln>
            <a:no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6916A8EF-0BA6-24DE-3A9D-BD67EEA6B2CE}"/>
              </a:ext>
            </a:extLst>
          </p:cNvPr>
          <p:cNvPicPr>
            <a:picLocks noChangeAspect="1"/>
          </p:cNvPicPr>
          <p:nvPr/>
        </p:nvPicPr>
        <p:blipFill rotWithShape="1">
          <a:blip r:embed="rId5"/>
          <a:srcRect l="39743" t="64739" r="38765" b="5542"/>
          <a:stretch/>
        </p:blipFill>
        <p:spPr>
          <a:xfrm>
            <a:off x="2695331" y="345138"/>
            <a:ext cx="1949053" cy="2594063"/>
          </a:xfrm>
          <a:prstGeom prst="rect">
            <a:avLst/>
          </a:prstGeom>
          <a:effectLst>
            <a:outerShdw blurRad="63500" sx="102000" sy="102000" algn="ctr" rotWithShape="0">
              <a:prstClr val="black">
                <a:alpha val="40000"/>
              </a:prstClr>
            </a:outerShdw>
          </a:effectLst>
        </p:spPr>
      </p:pic>
      <p:pic>
        <p:nvPicPr>
          <p:cNvPr id="17" name="Picture 16">
            <a:extLst>
              <a:ext uri="{FF2B5EF4-FFF2-40B4-BE49-F238E27FC236}">
                <a16:creationId xmlns:a16="http://schemas.microsoft.com/office/drawing/2014/main" id="{EDFBBCDE-DA62-BAAC-AAF5-2EA305A261F4}"/>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413275" y="1026216"/>
            <a:ext cx="1971841" cy="2667136"/>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BF809506-37A1-847A-3ABD-6B0B16167A9E}"/>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413275" y="3977347"/>
            <a:ext cx="1922870" cy="2689068"/>
          </a:xfrm>
          <a:prstGeom prst="rect">
            <a:avLst/>
          </a:prstGeom>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id="{77CF3DED-A4BE-2DE3-0B29-2C80AC11BE9D}"/>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4954599" y="345138"/>
            <a:ext cx="1912714" cy="2644302"/>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E699FC39-D83D-5ED4-610D-75024E5029FB}"/>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9350755" y="345138"/>
            <a:ext cx="2660518" cy="1808394"/>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51207B39-3E91-A882-6CCD-35134ECB25E5}"/>
              </a:ext>
            </a:extLst>
          </p:cNvPr>
          <p:cNvPicPr>
            <a:picLocks noChangeAspect="1"/>
          </p:cNvPicPr>
          <p:nvPr/>
        </p:nvPicPr>
        <p:blipFill rotWithShape="1">
          <a:blip r:embed="rId10"/>
          <a:srcRect l="22729" t="64815" r="24690" b="5741"/>
          <a:stretch/>
        </p:blipFill>
        <p:spPr>
          <a:xfrm>
            <a:off x="7190147" y="4577501"/>
            <a:ext cx="3455184" cy="1862286"/>
          </a:xfrm>
          <a:prstGeom prst="rect">
            <a:avLst/>
          </a:prstGeom>
          <a:effectLst>
            <a:outerShdw blurRad="63500" sx="102000" sy="102000" algn="ctr" rotWithShape="0">
              <a:prstClr val="black">
                <a:alpha val="40000"/>
              </a:prstClr>
            </a:outerShdw>
          </a:effectLst>
        </p:spPr>
      </p:pic>
      <p:pic>
        <p:nvPicPr>
          <p:cNvPr id="23" name="Picture 22">
            <a:extLst>
              <a:ext uri="{FF2B5EF4-FFF2-40B4-BE49-F238E27FC236}">
                <a16:creationId xmlns:a16="http://schemas.microsoft.com/office/drawing/2014/main" id="{A0BF5564-46B3-05FD-2892-54BB6AB1EB5A}"/>
              </a:ext>
            </a:extLst>
          </p:cNvPr>
          <p:cNvPicPr>
            <a:picLocks noChangeAspect="1"/>
          </p:cNvPicPr>
          <p:nvPr/>
        </p:nvPicPr>
        <p:blipFill>
          <a:blip r:embed="rId11"/>
          <a:stretch>
            <a:fillRect/>
          </a:stretch>
        </p:blipFill>
        <p:spPr>
          <a:xfrm>
            <a:off x="7177528" y="318195"/>
            <a:ext cx="1912715" cy="2698188"/>
          </a:xfrm>
          <a:prstGeom prst="rect">
            <a:avLst/>
          </a:prstGeom>
          <a:ln>
            <a:noFill/>
          </a:ln>
          <a:effectLst>
            <a:outerShdw blurRad="50800" dist="38100" dir="2700000" algn="tl" rotWithShape="0">
              <a:prstClr val="black">
                <a:alpha val="40000"/>
              </a:prstClr>
            </a:outerShdw>
          </a:effectLst>
        </p:spPr>
      </p:pic>
      <p:sp>
        <p:nvSpPr>
          <p:cNvPr id="29" name="TextBox 28">
            <a:extLst>
              <a:ext uri="{FF2B5EF4-FFF2-40B4-BE49-F238E27FC236}">
                <a16:creationId xmlns:a16="http://schemas.microsoft.com/office/drawing/2014/main" id="{DAD68077-8F68-AE95-C712-EFC2FFFE7292}"/>
              </a:ext>
            </a:extLst>
          </p:cNvPr>
          <p:cNvSpPr txBox="1"/>
          <p:nvPr/>
        </p:nvSpPr>
        <p:spPr>
          <a:xfrm>
            <a:off x="181795" y="139700"/>
            <a:ext cx="6584950" cy="769441"/>
          </a:xfrm>
          <a:prstGeom prst="rect">
            <a:avLst/>
          </a:prstGeom>
          <a:noFill/>
        </p:spPr>
        <p:txBody>
          <a:bodyPr wrap="square">
            <a:spAutoFit/>
          </a:bodyPr>
          <a:lstStyle/>
          <a:p>
            <a:r>
              <a:rPr lang="en-GB" sz="4400">
                <a:solidFill>
                  <a:srgbClr val="19233E"/>
                </a:solidFill>
                <a:latin typeface="Museo Sans Rounded 900" panose="02000000000000000000" pitchFamily="50" charset="0"/>
              </a:rPr>
              <a:t>Context</a:t>
            </a:r>
            <a:endParaRPr lang="en-US" sz="4400">
              <a:solidFill>
                <a:srgbClr val="19233E"/>
              </a:solidFill>
              <a:latin typeface="Museo Sans Rounded 900" panose="02000000000000000000" pitchFamily="50" charset="0"/>
            </a:endParaRPr>
          </a:p>
        </p:txBody>
      </p:sp>
      <p:pic>
        <p:nvPicPr>
          <p:cNvPr id="4" name="Picture 3">
            <a:extLst>
              <a:ext uri="{FF2B5EF4-FFF2-40B4-BE49-F238E27FC236}">
                <a16:creationId xmlns:a16="http://schemas.microsoft.com/office/drawing/2014/main" id="{1B10190B-7A10-5A0C-49FA-AC55B76052BC}"/>
              </a:ext>
            </a:extLst>
          </p:cNvPr>
          <p:cNvPicPr>
            <a:picLocks noChangeAspect="1"/>
          </p:cNvPicPr>
          <p:nvPr/>
        </p:nvPicPr>
        <p:blipFill>
          <a:blip r:embed="rId12"/>
          <a:stretch>
            <a:fillRect/>
          </a:stretch>
        </p:blipFill>
        <p:spPr>
          <a:xfrm>
            <a:off x="2682714" y="3199951"/>
            <a:ext cx="1949052" cy="2755101"/>
          </a:xfrm>
          <a:prstGeom prst="rect">
            <a:avLst/>
          </a:prstGeom>
          <a:ln>
            <a:noFill/>
          </a:ln>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5E80DEFC-11EA-2FB1-E547-74DFDAA326D4}"/>
              </a:ext>
            </a:extLst>
          </p:cNvPr>
          <p:cNvPicPr>
            <a:picLocks noChangeAspect="1"/>
          </p:cNvPicPr>
          <p:nvPr/>
        </p:nvPicPr>
        <p:blipFill>
          <a:blip r:embed="rId13"/>
          <a:stretch>
            <a:fillRect/>
          </a:stretch>
        </p:blipFill>
        <p:spPr>
          <a:xfrm rot="21211699">
            <a:off x="9273396" y="2305444"/>
            <a:ext cx="2815824" cy="2127124"/>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26187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8E94E1CD-1416-2DA2-FB6A-FA280A0A73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6327" y="1721648"/>
            <a:ext cx="3694140" cy="3535593"/>
          </a:xfrm>
          <a:prstGeom prst="rect">
            <a:avLst/>
          </a:prstGeom>
        </p:spPr>
      </p:pic>
      <p:sp>
        <p:nvSpPr>
          <p:cNvPr id="16" name="TextBox 15">
            <a:extLst>
              <a:ext uri="{FF2B5EF4-FFF2-40B4-BE49-F238E27FC236}">
                <a16:creationId xmlns:a16="http://schemas.microsoft.com/office/drawing/2014/main" id="{1494DED8-7876-A001-D85C-0EC17C77AC70}"/>
              </a:ext>
            </a:extLst>
          </p:cNvPr>
          <p:cNvSpPr txBox="1"/>
          <p:nvPr/>
        </p:nvSpPr>
        <p:spPr>
          <a:xfrm>
            <a:off x="181795" y="139700"/>
            <a:ext cx="6584950" cy="769441"/>
          </a:xfrm>
          <a:prstGeom prst="rect">
            <a:avLst/>
          </a:prstGeom>
          <a:noFill/>
        </p:spPr>
        <p:txBody>
          <a:bodyPr wrap="square">
            <a:spAutoFit/>
          </a:bodyPr>
          <a:lstStyle/>
          <a:p>
            <a:r>
              <a:rPr lang="en-GB" sz="4400">
                <a:solidFill>
                  <a:srgbClr val="19233E"/>
                </a:solidFill>
                <a:latin typeface="Museo Sans Rounded 900" panose="02000000000000000000" pitchFamily="50" charset="0"/>
              </a:rPr>
              <a:t>Demand</a:t>
            </a:r>
            <a:endParaRPr lang="en-US" sz="4400">
              <a:solidFill>
                <a:srgbClr val="19233E"/>
              </a:solidFill>
              <a:latin typeface="Museo Sans Rounded 900" panose="02000000000000000000" pitchFamily="50" charset="0"/>
            </a:endParaRPr>
          </a:p>
        </p:txBody>
      </p:sp>
      <p:sp>
        <p:nvSpPr>
          <p:cNvPr id="21" name="TextBox 20">
            <a:extLst>
              <a:ext uri="{FF2B5EF4-FFF2-40B4-BE49-F238E27FC236}">
                <a16:creationId xmlns:a16="http://schemas.microsoft.com/office/drawing/2014/main" id="{6782A61D-AD50-BEE4-A72E-4ECF2C6C42A2}"/>
              </a:ext>
            </a:extLst>
          </p:cNvPr>
          <p:cNvSpPr txBox="1"/>
          <p:nvPr/>
        </p:nvSpPr>
        <p:spPr>
          <a:xfrm>
            <a:off x="2872607" y="5280774"/>
            <a:ext cx="2144039" cy="584775"/>
          </a:xfrm>
          <a:prstGeom prst="rect">
            <a:avLst/>
          </a:prstGeom>
          <a:noFill/>
        </p:spPr>
        <p:txBody>
          <a:bodyPr wrap="square" rtlCol="0">
            <a:spAutoFit/>
          </a:bodyPr>
          <a:lstStyle/>
          <a:p>
            <a:r>
              <a:rPr lang="en-GB" sz="3200" b="1">
                <a:solidFill>
                  <a:srgbClr val="19233E"/>
                </a:solidFill>
                <a:latin typeface="Arial Rounded MT Bold" panose="020F0704030504030204" pitchFamily="34" charset="77"/>
                <a:ea typeface="Shree Devanagari 714" charset="0"/>
                <a:cs typeface="Microsoft New Tai Lue" panose="020B0502040204020203" pitchFamily="34" charset="0"/>
              </a:rPr>
              <a:t>Demand</a:t>
            </a:r>
          </a:p>
        </p:txBody>
      </p:sp>
      <p:sp>
        <p:nvSpPr>
          <p:cNvPr id="22" name="TextBox 21">
            <a:extLst>
              <a:ext uri="{FF2B5EF4-FFF2-40B4-BE49-F238E27FC236}">
                <a16:creationId xmlns:a16="http://schemas.microsoft.com/office/drawing/2014/main" id="{73136970-EFD4-61DB-E6AF-75D4E366C2CE}"/>
              </a:ext>
            </a:extLst>
          </p:cNvPr>
          <p:cNvSpPr txBox="1"/>
          <p:nvPr/>
        </p:nvSpPr>
        <p:spPr>
          <a:xfrm>
            <a:off x="7550032" y="5280774"/>
            <a:ext cx="1769361" cy="584775"/>
          </a:xfrm>
          <a:prstGeom prst="rect">
            <a:avLst/>
          </a:prstGeom>
          <a:noFill/>
        </p:spPr>
        <p:txBody>
          <a:bodyPr wrap="square" rtlCol="0">
            <a:spAutoFit/>
          </a:bodyPr>
          <a:lstStyle/>
          <a:p>
            <a:r>
              <a:rPr lang="en-GB" sz="3200" b="1">
                <a:solidFill>
                  <a:srgbClr val="19233E"/>
                </a:solidFill>
                <a:latin typeface="Arial Rounded MT Bold" panose="020F0704030504030204" pitchFamily="34" charset="77"/>
                <a:ea typeface="Shree Devanagari 714" charset="0"/>
                <a:cs typeface="Microsoft New Tai Lue" panose="020B0502040204020203" pitchFamily="34" charset="0"/>
              </a:rPr>
              <a:t>Service</a:t>
            </a:r>
          </a:p>
        </p:txBody>
      </p:sp>
      <p:pic>
        <p:nvPicPr>
          <p:cNvPr id="36" name="Picture 35">
            <a:extLst>
              <a:ext uri="{FF2B5EF4-FFF2-40B4-BE49-F238E27FC236}">
                <a16:creationId xmlns:a16="http://schemas.microsoft.com/office/drawing/2014/main" id="{2EDE0DA6-CEE4-1895-544A-C4CAA69B58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392930">
            <a:off x="6485192" y="1590884"/>
            <a:ext cx="3694140" cy="3535593"/>
          </a:xfrm>
          <a:prstGeom prst="rect">
            <a:avLst/>
          </a:prstGeom>
        </p:spPr>
      </p:pic>
      <p:grpSp>
        <p:nvGrpSpPr>
          <p:cNvPr id="15" name="Group 14">
            <a:extLst>
              <a:ext uri="{FF2B5EF4-FFF2-40B4-BE49-F238E27FC236}">
                <a16:creationId xmlns:a16="http://schemas.microsoft.com/office/drawing/2014/main" id="{74FDEC55-5192-DCBA-3D35-6E1E065FA7D3}"/>
              </a:ext>
            </a:extLst>
          </p:cNvPr>
          <p:cNvGrpSpPr/>
          <p:nvPr/>
        </p:nvGrpSpPr>
        <p:grpSpPr>
          <a:xfrm>
            <a:off x="7381054" y="2414026"/>
            <a:ext cx="1902416" cy="1819082"/>
            <a:chOff x="5768318" y="2437935"/>
            <a:chExt cx="1489604" cy="1424353"/>
          </a:xfrm>
          <a:solidFill>
            <a:srgbClr val="C53A71"/>
          </a:solidFill>
        </p:grpSpPr>
        <p:sp>
          <p:nvSpPr>
            <p:cNvPr id="17" name="Rounded Rectangle 18">
              <a:extLst>
                <a:ext uri="{FF2B5EF4-FFF2-40B4-BE49-F238E27FC236}">
                  <a16:creationId xmlns:a16="http://schemas.microsoft.com/office/drawing/2014/main" id="{B4D039E9-EBEE-76FB-D464-60D8F2505D4C}"/>
                </a:ext>
              </a:extLst>
            </p:cNvPr>
            <p:cNvSpPr/>
            <p:nvPr/>
          </p:nvSpPr>
          <p:spPr>
            <a:xfrm>
              <a:off x="5768318" y="2437935"/>
              <a:ext cx="1489604" cy="1424353"/>
            </a:xfrm>
            <a:prstGeom prst="roundRect">
              <a:avLst/>
            </a:prstGeom>
            <a:solidFill>
              <a:srgbClr val="DA4E6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9233E"/>
                </a:solidFill>
              </a:endParaRPr>
            </a:p>
          </p:txBody>
        </p:sp>
        <p:sp>
          <p:nvSpPr>
            <p:cNvPr id="18" name="Rectangle 17">
              <a:extLst>
                <a:ext uri="{FF2B5EF4-FFF2-40B4-BE49-F238E27FC236}">
                  <a16:creationId xmlns:a16="http://schemas.microsoft.com/office/drawing/2014/main" id="{DA4647B1-8EBD-C686-8FAF-27C9743487DC}"/>
                </a:ext>
              </a:extLst>
            </p:cNvPr>
            <p:cNvSpPr/>
            <p:nvPr/>
          </p:nvSpPr>
          <p:spPr>
            <a:xfrm>
              <a:off x="6344285" y="2675327"/>
              <a:ext cx="337670" cy="949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9233E"/>
                </a:solidFill>
              </a:endParaRPr>
            </a:p>
          </p:txBody>
        </p:sp>
        <p:sp>
          <p:nvSpPr>
            <p:cNvPr id="19" name="Rectangle 18">
              <a:extLst>
                <a:ext uri="{FF2B5EF4-FFF2-40B4-BE49-F238E27FC236}">
                  <a16:creationId xmlns:a16="http://schemas.microsoft.com/office/drawing/2014/main" id="{5DB18015-32FD-216D-65B2-6B1A515B93D1}"/>
                </a:ext>
              </a:extLst>
            </p:cNvPr>
            <p:cNvSpPr/>
            <p:nvPr/>
          </p:nvSpPr>
          <p:spPr>
            <a:xfrm rot="5400000">
              <a:off x="6344285" y="2675326"/>
              <a:ext cx="337670" cy="949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9233E"/>
                </a:solidFill>
              </a:endParaRPr>
            </a:p>
          </p:txBody>
        </p:sp>
      </p:grpSp>
      <p:pic>
        <p:nvPicPr>
          <p:cNvPr id="41" name="Picture 40">
            <a:extLst>
              <a:ext uri="{FF2B5EF4-FFF2-40B4-BE49-F238E27FC236}">
                <a16:creationId xmlns:a16="http://schemas.microsoft.com/office/drawing/2014/main" id="{58043C70-3958-31F0-BC2F-AF8C4A426A3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016646" y="992451"/>
            <a:ext cx="2031854" cy="692470"/>
          </a:xfrm>
          <a:prstGeom prst="rect">
            <a:avLst/>
          </a:prstGeom>
        </p:spPr>
      </p:pic>
      <p:pic>
        <p:nvPicPr>
          <p:cNvPr id="42" name="Picture 41">
            <a:extLst>
              <a:ext uri="{FF2B5EF4-FFF2-40B4-BE49-F238E27FC236}">
                <a16:creationId xmlns:a16="http://schemas.microsoft.com/office/drawing/2014/main" id="{93529471-2D94-0861-C5CA-EF4FE14B98A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10800000">
            <a:off x="5143502" y="5344253"/>
            <a:ext cx="2031854" cy="692470"/>
          </a:xfrm>
          <a:prstGeom prst="rect">
            <a:avLst/>
          </a:prstGeom>
        </p:spPr>
      </p:pic>
      <p:pic>
        <p:nvPicPr>
          <p:cNvPr id="2" name="Picture 1">
            <a:extLst>
              <a:ext uri="{FF2B5EF4-FFF2-40B4-BE49-F238E27FC236}">
                <a16:creationId xmlns:a16="http://schemas.microsoft.com/office/drawing/2014/main" id="{475F591A-DEFD-2092-5296-890B09EDA9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0593" y="2350522"/>
            <a:ext cx="2061532" cy="1946086"/>
          </a:xfrm>
          <a:prstGeom prst="rect">
            <a:avLst/>
          </a:prstGeom>
        </p:spPr>
      </p:pic>
    </p:spTree>
    <p:extLst>
      <p:ext uri="{BB962C8B-B14F-4D97-AF65-F5344CB8AC3E}">
        <p14:creationId xmlns:p14="http://schemas.microsoft.com/office/powerpoint/2010/main" val="3526139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B6865C-8350-EF89-C8D0-2D749375CC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1804" y="1716627"/>
            <a:ext cx="3785005" cy="3622558"/>
          </a:xfrm>
          <a:prstGeom prst="rect">
            <a:avLst/>
          </a:prstGeom>
        </p:spPr>
      </p:pic>
      <p:pic>
        <p:nvPicPr>
          <p:cNvPr id="8" name="Picture 7">
            <a:extLst>
              <a:ext uri="{FF2B5EF4-FFF2-40B4-BE49-F238E27FC236}">
                <a16:creationId xmlns:a16="http://schemas.microsoft.com/office/drawing/2014/main" id="{E6A4DACF-53C6-38DB-DBC9-C2DBBEF4F9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376783">
            <a:off x="6396970" y="1610216"/>
            <a:ext cx="3785005" cy="3622558"/>
          </a:xfrm>
          <a:prstGeom prst="rect">
            <a:avLst/>
          </a:prstGeom>
        </p:spPr>
      </p:pic>
      <p:sp>
        <p:nvSpPr>
          <p:cNvPr id="16" name="TextBox 15">
            <a:extLst>
              <a:ext uri="{FF2B5EF4-FFF2-40B4-BE49-F238E27FC236}">
                <a16:creationId xmlns:a16="http://schemas.microsoft.com/office/drawing/2014/main" id="{1494DED8-7876-A001-D85C-0EC17C77AC70}"/>
              </a:ext>
            </a:extLst>
          </p:cNvPr>
          <p:cNvSpPr txBox="1"/>
          <p:nvPr/>
        </p:nvSpPr>
        <p:spPr>
          <a:xfrm>
            <a:off x="181795" y="139700"/>
            <a:ext cx="6584950" cy="769441"/>
          </a:xfrm>
          <a:prstGeom prst="rect">
            <a:avLst/>
          </a:prstGeom>
          <a:noFill/>
        </p:spPr>
        <p:txBody>
          <a:bodyPr wrap="square">
            <a:spAutoFit/>
          </a:bodyPr>
          <a:lstStyle/>
          <a:p>
            <a:r>
              <a:rPr lang="en-GB" sz="4400">
                <a:latin typeface="Museo Sans Rounded 900" panose="02000000000000000000" pitchFamily="50" charset="0"/>
              </a:rPr>
              <a:t>Challenge</a:t>
            </a:r>
            <a:endParaRPr lang="en-US" sz="4400">
              <a:solidFill>
                <a:srgbClr val="19233E"/>
              </a:solidFill>
              <a:latin typeface="Museo Sans Rounded 900" panose="02000000000000000000" pitchFamily="50" charset="0"/>
            </a:endParaRPr>
          </a:p>
        </p:txBody>
      </p:sp>
      <p:sp>
        <p:nvSpPr>
          <p:cNvPr id="21" name="TextBox 20">
            <a:extLst>
              <a:ext uri="{FF2B5EF4-FFF2-40B4-BE49-F238E27FC236}">
                <a16:creationId xmlns:a16="http://schemas.microsoft.com/office/drawing/2014/main" id="{6782A61D-AD50-BEE4-A72E-4ECF2C6C42A2}"/>
              </a:ext>
            </a:extLst>
          </p:cNvPr>
          <p:cNvSpPr txBox="1"/>
          <p:nvPr/>
        </p:nvSpPr>
        <p:spPr>
          <a:xfrm>
            <a:off x="2872607" y="5280774"/>
            <a:ext cx="2144039" cy="584775"/>
          </a:xfrm>
          <a:prstGeom prst="rect">
            <a:avLst/>
          </a:prstGeom>
          <a:noFill/>
        </p:spPr>
        <p:txBody>
          <a:bodyPr wrap="square" rtlCol="0">
            <a:spAutoFit/>
          </a:bodyPr>
          <a:lstStyle/>
          <a:p>
            <a:r>
              <a:rPr lang="en-GB" sz="3200" b="1">
                <a:solidFill>
                  <a:schemeClr val="bg2"/>
                </a:solidFill>
                <a:latin typeface="Arial Rounded MT Bold" panose="020F0704030504030204" pitchFamily="34" charset="77"/>
                <a:ea typeface="Shree Devanagari 714" charset="0"/>
                <a:cs typeface="Microsoft New Tai Lue" panose="020B0502040204020203" pitchFamily="34" charset="0"/>
              </a:rPr>
              <a:t>Demand</a:t>
            </a:r>
          </a:p>
        </p:txBody>
      </p:sp>
      <p:sp>
        <p:nvSpPr>
          <p:cNvPr id="22" name="TextBox 21">
            <a:extLst>
              <a:ext uri="{FF2B5EF4-FFF2-40B4-BE49-F238E27FC236}">
                <a16:creationId xmlns:a16="http://schemas.microsoft.com/office/drawing/2014/main" id="{73136970-EFD4-61DB-E6AF-75D4E366C2CE}"/>
              </a:ext>
            </a:extLst>
          </p:cNvPr>
          <p:cNvSpPr txBox="1"/>
          <p:nvPr/>
        </p:nvSpPr>
        <p:spPr>
          <a:xfrm>
            <a:off x="7550032" y="5280774"/>
            <a:ext cx="1769361" cy="584775"/>
          </a:xfrm>
          <a:prstGeom prst="rect">
            <a:avLst/>
          </a:prstGeom>
          <a:noFill/>
        </p:spPr>
        <p:txBody>
          <a:bodyPr wrap="square" rtlCol="0">
            <a:spAutoFit/>
          </a:bodyPr>
          <a:lstStyle/>
          <a:p>
            <a:r>
              <a:rPr lang="en-GB" sz="3200" b="1">
                <a:solidFill>
                  <a:schemeClr val="bg2"/>
                </a:solidFill>
                <a:latin typeface="Arial Rounded MT Bold" panose="020F0704030504030204" pitchFamily="34" charset="77"/>
                <a:ea typeface="Shree Devanagari 714" charset="0"/>
                <a:cs typeface="Microsoft New Tai Lue" panose="020B0502040204020203" pitchFamily="34" charset="0"/>
              </a:rPr>
              <a:t>Service</a:t>
            </a:r>
          </a:p>
        </p:txBody>
      </p:sp>
      <p:grpSp>
        <p:nvGrpSpPr>
          <p:cNvPr id="15" name="Group 14">
            <a:extLst>
              <a:ext uri="{FF2B5EF4-FFF2-40B4-BE49-F238E27FC236}">
                <a16:creationId xmlns:a16="http://schemas.microsoft.com/office/drawing/2014/main" id="{74FDEC55-5192-DCBA-3D35-6E1E065FA7D3}"/>
              </a:ext>
            </a:extLst>
          </p:cNvPr>
          <p:cNvGrpSpPr/>
          <p:nvPr/>
        </p:nvGrpSpPr>
        <p:grpSpPr>
          <a:xfrm>
            <a:off x="7747297" y="2910574"/>
            <a:ext cx="1084350" cy="1036851"/>
            <a:chOff x="5768319" y="2437935"/>
            <a:chExt cx="1489604" cy="1424353"/>
          </a:xfrm>
          <a:solidFill>
            <a:srgbClr val="C53A71"/>
          </a:solidFill>
        </p:grpSpPr>
        <p:sp>
          <p:nvSpPr>
            <p:cNvPr id="17" name="Rounded Rectangle 18">
              <a:extLst>
                <a:ext uri="{FF2B5EF4-FFF2-40B4-BE49-F238E27FC236}">
                  <a16:creationId xmlns:a16="http://schemas.microsoft.com/office/drawing/2014/main" id="{B4D039E9-EBEE-76FB-D464-60D8F2505D4C}"/>
                </a:ext>
              </a:extLst>
            </p:cNvPr>
            <p:cNvSpPr/>
            <p:nvPr/>
          </p:nvSpPr>
          <p:spPr>
            <a:xfrm>
              <a:off x="5768319" y="2437935"/>
              <a:ext cx="1489604" cy="1424353"/>
            </a:xfrm>
            <a:prstGeom prst="roundRect">
              <a:avLst/>
            </a:prstGeom>
            <a:solidFill>
              <a:srgbClr val="011E4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9233E"/>
                </a:solidFill>
              </a:endParaRPr>
            </a:p>
          </p:txBody>
        </p:sp>
        <p:sp>
          <p:nvSpPr>
            <p:cNvPr id="18" name="Rectangle 17">
              <a:extLst>
                <a:ext uri="{FF2B5EF4-FFF2-40B4-BE49-F238E27FC236}">
                  <a16:creationId xmlns:a16="http://schemas.microsoft.com/office/drawing/2014/main" id="{DA4647B1-8EBD-C686-8FAF-27C9743487DC}"/>
                </a:ext>
              </a:extLst>
            </p:cNvPr>
            <p:cNvSpPr/>
            <p:nvPr/>
          </p:nvSpPr>
          <p:spPr>
            <a:xfrm>
              <a:off x="6344285" y="2675327"/>
              <a:ext cx="337670" cy="949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9233E"/>
                </a:solidFill>
              </a:endParaRPr>
            </a:p>
          </p:txBody>
        </p:sp>
        <p:sp>
          <p:nvSpPr>
            <p:cNvPr id="19" name="Rectangle 18">
              <a:extLst>
                <a:ext uri="{FF2B5EF4-FFF2-40B4-BE49-F238E27FC236}">
                  <a16:creationId xmlns:a16="http://schemas.microsoft.com/office/drawing/2014/main" id="{5DB18015-32FD-216D-65B2-6B1A515B93D1}"/>
                </a:ext>
              </a:extLst>
            </p:cNvPr>
            <p:cNvSpPr/>
            <p:nvPr/>
          </p:nvSpPr>
          <p:spPr>
            <a:xfrm rot="5400000">
              <a:off x="6344285" y="2675326"/>
              <a:ext cx="337670" cy="949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9233E"/>
                </a:solidFill>
              </a:endParaRPr>
            </a:p>
          </p:txBody>
        </p:sp>
      </p:grpSp>
      <p:pic>
        <p:nvPicPr>
          <p:cNvPr id="41" name="Picture 40">
            <a:extLst>
              <a:ext uri="{FF2B5EF4-FFF2-40B4-BE49-F238E27FC236}">
                <a16:creationId xmlns:a16="http://schemas.microsoft.com/office/drawing/2014/main" id="{58043C70-3958-31F0-BC2F-AF8C4A426A3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855620" y="895994"/>
            <a:ext cx="2480756" cy="845459"/>
          </a:xfrm>
          <a:prstGeom prst="rect">
            <a:avLst/>
          </a:prstGeom>
        </p:spPr>
      </p:pic>
      <p:pic>
        <p:nvPicPr>
          <p:cNvPr id="42" name="Picture 41">
            <a:extLst>
              <a:ext uri="{FF2B5EF4-FFF2-40B4-BE49-F238E27FC236}">
                <a16:creationId xmlns:a16="http://schemas.microsoft.com/office/drawing/2014/main" id="{93529471-2D94-0861-C5CA-EF4FE14B98A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10800000">
            <a:off x="5393836" y="5339185"/>
            <a:ext cx="1404326" cy="478604"/>
          </a:xfrm>
          <a:prstGeom prst="rect">
            <a:avLst/>
          </a:prstGeom>
        </p:spPr>
      </p:pic>
      <p:pic>
        <p:nvPicPr>
          <p:cNvPr id="3" name="Picture 2">
            <a:extLst>
              <a:ext uri="{FF2B5EF4-FFF2-40B4-BE49-F238E27FC236}">
                <a16:creationId xmlns:a16="http://schemas.microsoft.com/office/drawing/2014/main" id="{91B9C70D-82E4-C7C0-DFB7-7BBDAE22DD8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336655" y="2509579"/>
            <a:ext cx="2806846" cy="1627971"/>
          </a:xfrm>
          <a:prstGeom prst="rect">
            <a:avLst/>
          </a:prstGeom>
        </p:spPr>
      </p:pic>
      <p:grpSp>
        <p:nvGrpSpPr>
          <p:cNvPr id="2" name="Group 1">
            <a:extLst>
              <a:ext uri="{FF2B5EF4-FFF2-40B4-BE49-F238E27FC236}">
                <a16:creationId xmlns:a16="http://schemas.microsoft.com/office/drawing/2014/main" id="{F073B413-6079-9C4C-AE5F-AD8893A80A97}"/>
              </a:ext>
            </a:extLst>
          </p:cNvPr>
          <p:cNvGrpSpPr/>
          <p:nvPr/>
        </p:nvGrpSpPr>
        <p:grpSpPr>
          <a:xfrm>
            <a:off x="5806705" y="2041097"/>
            <a:ext cx="578589" cy="2775806"/>
            <a:chOff x="5260367" y="1047963"/>
            <a:chExt cx="636998" cy="1962364"/>
          </a:xfrm>
          <a:solidFill>
            <a:schemeClr val="bg1"/>
          </a:solidFill>
        </p:grpSpPr>
        <p:sp>
          <p:nvSpPr>
            <p:cNvPr id="4" name="Rectangle 3">
              <a:extLst>
                <a:ext uri="{FF2B5EF4-FFF2-40B4-BE49-F238E27FC236}">
                  <a16:creationId xmlns:a16="http://schemas.microsoft.com/office/drawing/2014/main" id="{64FC6A32-8728-53F8-01EA-F9421EFF7592}"/>
                </a:ext>
              </a:extLst>
            </p:cNvPr>
            <p:cNvSpPr/>
            <p:nvPr/>
          </p:nvSpPr>
          <p:spPr>
            <a:xfrm>
              <a:off x="5260367" y="1047963"/>
              <a:ext cx="636998" cy="1962364"/>
            </a:xfrm>
            <a:prstGeom prst="rect">
              <a:avLst/>
            </a:prstGeom>
            <a:grpFill/>
            <a:ln w="57150">
              <a:solidFill>
                <a:srgbClr val="011E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5" name="Straight Connector 4">
              <a:extLst>
                <a:ext uri="{FF2B5EF4-FFF2-40B4-BE49-F238E27FC236}">
                  <a16:creationId xmlns:a16="http://schemas.microsoft.com/office/drawing/2014/main" id="{3752B559-2F3B-A3D1-20DB-9EE29DA29626}"/>
                </a:ext>
              </a:extLst>
            </p:cNvPr>
            <p:cNvCxnSpPr/>
            <p:nvPr/>
          </p:nvCxnSpPr>
          <p:spPr>
            <a:xfrm>
              <a:off x="5260367" y="2740175"/>
              <a:ext cx="636998" cy="0"/>
            </a:xfrm>
            <a:prstGeom prst="line">
              <a:avLst/>
            </a:prstGeom>
            <a:grpFill/>
            <a:ln w="28575">
              <a:solidFill>
                <a:srgbClr val="011E4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9E62D1A-54C1-B2CA-4FEC-7E8CAB9FCE37}"/>
                </a:ext>
              </a:extLst>
            </p:cNvPr>
            <p:cNvCxnSpPr/>
            <p:nvPr/>
          </p:nvCxnSpPr>
          <p:spPr>
            <a:xfrm>
              <a:off x="5260367" y="2502782"/>
              <a:ext cx="636998" cy="0"/>
            </a:xfrm>
            <a:prstGeom prst="line">
              <a:avLst/>
            </a:prstGeom>
            <a:grpFill/>
            <a:ln w="28575">
              <a:solidFill>
                <a:srgbClr val="011E4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CF0C0F6-891E-C9B0-8661-17B5A5A9F757}"/>
                </a:ext>
              </a:extLst>
            </p:cNvPr>
            <p:cNvCxnSpPr/>
            <p:nvPr/>
          </p:nvCxnSpPr>
          <p:spPr>
            <a:xfrm>
              <a:off x="5260367" y="2265390"/>
              <a:ext cx="636998" cy="0"/>
            </a:xfrm>
            <a:prstGeom prst="line">
              <a:avLst/>
            </a:prstGeom>
            <a:grpFill/>
            <a:ln w="28575">
              <a:solidFill>
                <a:srgbClr val="011E4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3DEF112-1756-2826-5BEF-2072FBC9AFE5}"/>
                </a:ext>
              </a:extLst>
            </p:cNvPr>
            <p:cNvCxnSpPr/>
            <p:nvPr/>
          </p:nvCxnSpPr>
          <p:spPr>
            <a:xfrm>
              <a:off x="5260367" y="2027998"/>
              <a:ext cx="636998" cy="0"/>
            </a:xfrm>
            <a:prstGeom prst="line">
              <a:avLst/>
            </a:prstGeom>
            <a:grpFill/>
            <a:ln w="28575">
              <a:solidFill>
                <a:srgbClr val="011E4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AFD28C8-ACE2-DC95-FA36-15C8B5CCB42C}"/>
                </a:ext>
              </a:extLst>
            </p:cNvPr>
            <p:cNvCxnSpPr/>
            <p:nvPr/>
          </p:nvCxnSpPr>
          <p:spPr>
            <a:xfrm>
              <a:off x="5260367" y="1790606"/>
              <a:ext cx="636998" cy="0"/>
            </a:xfrm>
            <a:prstGeom prst="line">
              <a:avLst/>
            </a:prstGeom>
            <a:grpFill/>
            <a:ln w="28575">
              <a:solidFill>
                <a:srgbClr val="011E4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3E4C7B1-8DF6-9E38-CF09-5503B5A38CF7}"/>
                </a:ext>
              </a:extLst>
            </p:cNvPr>
            <p:cNvCxnSpPr/>
            <p:nvPr/>
          </p:nvCxnSpPr>
          <p:spPr>
            <a:xfrm>
              <a:off x="5260367" y="1553214"/>
              <a:ext cx="636998" cy="0"/>
            </a:xfrm>
            <a:prstGeom prst="line">
              <a:avLst/>
            </a:prstGeom>
            <a:grpFill/>
            <a:ln w="28575">
              <a:solidFill>
                <a:srgbClr val="011E4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2E41C01-36E3-FC53-6798-04C3752B0509}"/>
                </a:ext>
              </a:extLst>
            </p:cNvPr>
            <p:cNvCxnSpPr/>
            <p:nvPr/>
          </p:nvCxnSpPr>
          <p:spPr>
            <a:xfrm>
              <a:off x="5260367" y="1315822"/>
              <a:ext cx="636998" cy="0"/>
            </a:xfrm>
            <a:prstGeom prst="line">
              <a:avLst/>
            </a:prstGeom>
            <a:grpFill/>
            <a:ln w="28575">
              <a:solidFill>
                <a:srgbClr val="011E4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F8368F3-8648-346E-9259-011EBB81543E}"/>
                </a:ext>
              </a:extLst>
            </p:cNvPr>
            <p:cNvCxnSpPr/>
            <p:nvPr/>
          </p:nvCxnSpPr>
          <p:spPr>
            <a:xfrm>
              <a:off x="5578866" y="1315822"/>
              <a:ext cx="0" cy="237392"/>
            </a:xfrm>
            <a:prstGeom prst="line">
              <a:avLst/>
            </a:prstGeom>
            <a:grpFill/>
            <a:ln w="28575">
              <a:solidFill>
                <a:srgbClr val="011E4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69CBAFB-B249-43CE-D6B6-CAD4A38BFFA3}"/>
                </a:ext>
              </a:extLst>
            </p:cNvPr>
            <p:cNvCxnSpPr/>
            <p:nvPr/>
          </p:nvCxnSpPr>
          <p:spPr>
            <a:xfrm>
              <a:off x="5578866" y="1790606"/>
              <a:ext cx="0" cy="237392"/>
            </a:xfrm>
            <a:prstGeom prst="line">
              <a:avLst/>
            </a:prstGeom>
            <a:grpFill/>
            <a:ln w="28575">
              <a:solidFill>
                <a:srgbClr val="011E4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098B129-441C-723F-E120-4599C028E6B7}"/>
                </a:ext>
              </a:extLst>
            </p:cNvPr>
            <p:cNvCxnSpPr/>
            <p:nvPr/>
          </p:nvCxnSpPr>
          <p:spPr>
            <a:xfrm>
              <a:off x="5578866" y="2265390"/>
              <a:ext cx="0" cy="237392"/>
            </a:xfrm>
            <a:prstGeom prst="line">
              <a:avLst/>
            </a:prstGeom>
            <a:grpFill/>
            <a:ln w="28575">
              <a:solidFill>
                <a:srgbClr val="011E4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7EC6123-8501-7830-5CBB-9EDA789E2D4D}"/>
                </a:ext>
              </a:extLst>
            </p:cNvPr>
            <p:cNvCxnSpPr/>
            <p:nvPr/>
          </p:nvCxnSpPr>
          <p:spPr>
            <a:xfrm>
              <a:off x="5578866" y="2746037"/>
              <a:ext cx="0" cy="237392"/>
            </a:xfrm>
            <a:prstGeom prst="line">
              <a:avLst/>
            </a:prstGeom>
            <a:grpFill/>
            <a:ln w="28575">
              <a:solidFill>
                <a:srgbClr val="011E4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70240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0E6717-CFF7-C032-2FC1-DFC500D67B4B}"/>
              </a:ext>
            </a:extLst>
          </p:cNvPr>
          <p:cNvSpPr/>
          <p:nvPr/>
        </p:nvSpPr>
        <p:spPr>
          <a:xfrm>
            <a:off x="0" y="0"/>
            <a:ext cx="12192000" cy="6858000"/>
          </a:xfrm>
          <a:prstGeom prst="rect">
            <a:avLst/>
          </a:prstGeom>
          <a:solidFill>
            <a:srgbClr val="FCF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Hexagon 96">
            <a:extLst>
              <a:ext uri="{FF2B5EF4-FFF2-40B4-BE49-F238E27FC236}">
                <a16:creationId xmlns:a16="http://schemas.microsoft.com/office/drawing/2014/main" id="{0937F0C7-B569-76DA-81FE-B5AE32270C83}"/>
              </a:ext>
            </a:extLst>
          </p:cNvPr>
          <p:cNvSpPr/>
          <p:nvPr/>
        </p:nvSpPr>
        <p:spPr>
          <a:xfrm>
            <a:off x="4447836" y="1768713"/>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76685" y="304832"/>
                  <a:pt x="218714" y="198882"/>
                  <a:pt x="260942" y="0"/>
                </a:cubicBezTo>
                <a:cubicBezTo>
                  <a:pt x="434552" y="44100"/>
                  <a:pt x="868423" y="1391"/>
                  <a:pt x="949828" y="0"/>
                </a:cubicBezTo>
                <a:cubicBezTo>
                  <a:pt x="981573" y="166974"/>
                  <a:pt x="1170337" y="398133"/>
                  <a:pt x="1210770" y="521884"/>
                </a:cubicBezTo>
                <a:cubicBezTo>
                  <a:pt x="1158107" y="644669"/>
                  <a:pt x="1054840" y="772104"/>
                  <a:pt x="949828" y="1043767"/>
                </a:cubicBezTo>
                <a:cubicBezTo>
                  <a:pt x="791159" y="1023405"/>
                  <a:pt x="343097" y="1105360"/>
                  <a:pt x="260942" y="1043767"/>
                </a:cubicBezTo>
                <a:cubicBezTo>
                  <a:pt x="202440" y="920189"/>
                  <a:pt x="68807" y="703469"/>
                  <a:pt x="0" y="521884"/>
                </a:cubicBezTo>
                <a:close/>
              </a:path>
              <a:path w="1210770" h="1043767" stroke="0" extrusionOk="0">
                <a:moveTo>
                  <a:pt x="0" y="521884"/>
                </a:moveTo>
                <a:cubicBezTo>
                  <a:pt x="104698" y="409192"/>
                  <a:pt x="258213" y="104035"/>
                  <a:pt x="260942" y="0"/>
                </a:cubicBezTo>
                <a:cubicBezTo>
                  <a:pt x="370457" y="51755"/>
                  <a:pt x="750378" y="29070"/>
                  <a:pt x="949828" y="0"/>
                </a:cubicBezTo>
                <a:cubicBezTo>
                  <a:pt x="1044475" y="178680"/>
                  <a:pt x="1183860" y="354176"/>
                  <a:pt x="1210770" y="521884"/>
                </a:cubicBezTo>
                <a:cubicBezTo>
                  <a:pt x="1062949" y="731216"/>
                  <a:pt x="1001648" y="970112"/>
                  <a:pt x="949828" y="1043767"/>
                </a:cubicBezTo>
                <a:cubicBezTo>
                  <a:pt x="739515" y="1046479"/>
                  <a:pt x="475540" y="1039796"/>
                  <a:pt x="260942" y="1043767"/>
                </a:cubicBezTo>
                <a:cubicBezTo>
                  <a:pt x="163413" y="805174"/>
                  <a:pt x="30263" y="634836"/>
                  <a:pt x="0" y="521884"/>
                </a:cubicBezTo>
                <a:close/>
              </a:path>
            </a:pathLst>
          </a:custGeom>
          <a:solidFill>
            <a:srgbClr val="427BBF"/>
          </a:solidFill>
          <a:ln w="9525">
            <a:solidFill>
              <a:schemeClr val="tx1"/>
            </a:solidFill>
            <a:extLst>
              <a:ext uri="{C807C97D-BFC1-408E-A445-0C87EB9F89A2}">
                <ask:lineSketchStyleProps xmlns:ask="http://schemas.microsoft.com/office/drawing/2018/sketchyshapes" sd="3044131738">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Library</a:t>
            </a:r>
          </a:p>
        </p:txBody>
      </p:sp>
      <p:sp>
        <p:nvSpPr>
          <p:cNvPr id="98" name="Hexagon 97">
            <a:extLst>
              <a:ext uri="{FF2B5EF4-FFF2-40B4-BE49-F238E27FC236}">
                <a16:creationId xmlns:a16="http://schemas.microsoft.com/office/drawing/2014/main" id="{BD9C62DC-8240-BEB2-9949-F67A79F16A68}"/>
              </a:ext>
            </a:extLst>
          </p:cNvPr>
          <p:cNvSpPr/>
          <p:nvPr/>
        </p:nvSpPr>
        <p:spPr>
          <a:xfrm>
            <a:off x="1393253" y="3451894"/>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123735" y="390698"/>
                  <a:pt x="216681" y="172853"/>
                  <a:pt x="261296" y="0"/>
                </a:cubicBezTo>
                <a:cubicBezTo>
                  <a:pt x="459789" y="19207"/>
                  <a:pt x="632711" y="58453"/>
                  <a:pt x="949475" y="0"/>
                </a:cubicBezTo>
                <a:cubicBezTo>
                  <a:pt x="1104136" y="216092"/>
                  <a:pt x="1077071" y="286247"/>
                  <a:pt x="1210770" y="522591"/>
                </a:cubicBezTo>
                <a:cubicBezTo>
                  <a:pt x="1178549" y="646370"/>
                  <a:pt x="968414" y="927259"/>
                  <a:pt x="949475" y="1045182"/>
                </a:cubicBezTo>
                <a:cubicBezTo>
                  <a:pt x="683539" y="1077494"/>
                  <a:pt x="401315" y="1016432"/>
                  <a:pt x="261296" y="1045182"/>
                </a:cubicBezTo>
                <a:cubicBezTo>
                  <a:pt x="209656" y="858071"/>
                  <a:pt x="118191" y="665584"/>
                  <a:pt x="0" y="522591"/>
                </a:cubicBezTo>
                <a:close/>
              </a:path>
              <a:path w="1210770" h="1045182" stroke="0" extrusionOk="0">
                <a:moveTo>
                  <a:pt x="0" y="522591"/>
                </a:moveTo>
                <a:cubicBezTo>
                  <a:pt x="35374" y="430658"/>
                  <a:pt x="192470" y="71860"/>
                  <a:pt x="261296" y="0"/>
                </a:cubicBezTo>
                <a:cubicBezTo>
                  <a:pt x="473791" y="41355"/>
                  <a:pt x="813199" y="13259"/>
                  <a:pt x="949475" y="0"/>
                </a:cubicBezTo>
                <a:cubicBezTo>
                  <a:pt x="1066050" y="181338"/>
                  <a:pt x="1174551" y="348504"/>
                  <a:pt x="1210770" y="522591"/>
                </a:cubicBezTo>
                <a:cubicBezTo>
                  <a:pt x="1093685" y="647925"/>
                  <a:pt x="993676" y="939881"/>
                  <a:pt x="949475" y="1045182"/>
                </a:cubicBezTo>
                <a:cubicBezTo>
                  <a:pt x="768205" y="1003783"/>
                  <a:pt x="401544" y="1043451"/>
                  <a:pt x="261296" y="1045182"/>
                </a:cubicBezTo>
                <a:cubicBezTo>
                  <a:pt x="181394" y="838894"/>
                  <a:pt x="104972" y="710644"/>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3821155033">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Youth Justice</a:t>
            </a:r>
          </a:p>
        </p:txBody>
      </p:sp>
      <p:sp>
        <p:nvSpPr>
          <p:cNvPr id="99" name="Hexagon 98">
            <a:extLst>
              <a:ext uri="{FF2B5EF4-FFF2-40B4-BE49-F238E27FC236}">
                <a16:creationId xmlns:a16="http://schemas.microsoft.com/office/drawing/2014/main" id="{B7039BED-7107-1637-1420-8F9D7AFA5745}"/>
              </a:ext>
            </a:extLst>
          </p:cNvPr>
          <p:cNvSpPr/>
          <p:nvPr/>
        </p:nvSpPr>
        <p:spPr>
          <a:xfrm>
            <a:off x="5470306" y="2321460"/>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98016" y="384419"/>
                  <a:pt x="201468" y="215089"/>
                  <a:pt x="260942" y="0"/>
                </a:cubicBezTo>
                <a:cubicBezTo>
                  <a:pt x="491004" y="-50963"/>
                  <a:pt x="776124" y="-50794"/>
                  <a:pt x="949828" y="0"/>
                </a:cubicBezTo>
                <a:cubicBezTo>
                  <a:pt x="955984" y="92183"/>
                  <a:pt x="1109456" y="346551"/>
                  <a:pt x="1210770" y="521884"/>
                </a:cubicBezTo>
                <a:cubicBezTo>
                  <a:pt x="1164928" y="647107"/>
                  <a:pt x="1033545" y="857588"/>
                  <a:pt x="949828" y="1043767"/>
                </a:cubicBezTo>
                <a:cubicBezTo>
                  <a:pt x="868894" y="1089198"/>
                  <a:pt x="590928" y="1030598"/>
                  <a:pt x="260942" y="1043767"/>
                </a:cubicBezTo>
                <a:cubicBezTo>
                  <a:pt x="132357" y="884340"/>
                  <a:pt x="74961" y="563109"/>
                  <a:pt x="0" y="521884"/>
                </a:cubicBezTo>
                <a:close/>
              </a:path>
              <a:path w="1210770" h="1043767" stroke="0" extrusionOk="0">
                <a:moveTo>
                  <a:pt x="0" y="521884"/>
                </a:moveTo>
                <a:cubicBezTo>
                  <a:pt x="37178" y="454367"/>
                  <a:pt x="187735" y="92225"/>
                  <a:pt x="260942" y="0"/>
                </a:cubicBezTo>
                <a:cubicBezTo>
                  <a:pt x="451140" y="-15117"/>
                  <a:pt x="774443" y="-41523"/>
                  <a:pt x="949828" y="0"/>
                </a:cubicBezTo>
                <a:cubicBezTo>
                  <a:pt x="1040065" y="86931"/>
                  <a:pt x="1109703" y="401013"/>
                  <a:pt x="1210770" y="521884"/>
                </a:cubicBezTo>
                <a:cubicBezTo>
                  <a:pt x="1098108" y="653296"/>
                  <a:pt x="1007107" y="834033"/>
                  <a:pt x="949828" y="1043767"/>
                </a:cubicBezTo>
                <a:cubicBezTo>
                  <a:pt x="610010" y="1039500"/>
                  <a:pt x="364625" y="1044329"/>
                  <a:pt x="260942" y="1043767"/>
                </a:cubicBezTo>
                <a:cubicBezTo>
                  <a:pt x="152994" y="883275"/>
                  <a:pt x="82380" y="773199"/>
                  <a:pt x="0" y="521884"/>
                </a:cubicBezTo>
                <a:close/>
              </a:path>
            </a:pathLst>
          </a:custGeom>
          <a:solidFill>
            <a:srgbClr val="CD6543"/>
          </a:solidFill>
          <a:ln w="9525">
            <a:solidFill>
              <a:schemeClr val="tx1"/>
            </a:solidFill>
            <a:extLst>
              <a:ext uri="{C807C97D-BFC1-408E-A445-0C87EB9F89A2}">
                <ask:lineSketchStyleProps xmlns:ask="http://schemas.microsoft.com/office/drawing/2018/sketchyshapes" sd="3161584362">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100" b="1">
                <a:solidFill>
                  <a:schemeClr val="bg1"/>
                </a:solidFill>
                <a:latin typeface="Segoe UI" panose="020B0502040204020203" pitchFamily="34" charset="0"/>
                <a:cs typeface="Segoe UI" panose="020B0502040204020203" pitchFamily="34" charset="0"/>
              </a:rPr>
              <a:t>Community</a:t>
            </a:r>
          </a:p>
        </p:txBody>
      </p:sp>
      <p:sp>
        <p:nvSpPr>
          <p:cNvPr id="100" name="Hexagon 99">
            <a:extLst>
              <a:ext uri="{FF2B5EF4-FFF2-40B4-BE49-F238E27FC236}">
                <a16:creationId xmlns:a16="http://schemas.microsoft.com/office/drawing/2014/main" id="{7BFA8FC1-A4A3-691B-5EBE-60347DA1DDD2}"/>
              </a:ext>
            </a:extLst>
          </p:cNvPr>
          <p:cNvSpPr/>
          <p:nvPr/>
        </p:nvSpPr>
        <p:spPr>
          <a:xfrm>
            <a:off x="2416911" y="1768005"/>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66871" y="483378"/>
                  <a:pt x="114626" y="245049"/>
                  <a:pt x="261296" y="0"/>
                </a:cubicBezTo>
                <a:cubicBezTo>
                  <a:pt x="512644" y="19020"/>
                  <a:pt x="636617" y="53471"/>
                  <a:pt x="949475" y="0"/>
                </a:cubicBezTo>
                <a:cubicBezTo>
                  <a:pt x="945986" y="105520"/>
                  <a:pt x="1050532" y="292652"/>
                  <a:pt x="1210770" y="522591"/>
                </a:cubicBezTo>
                <a:cubicBezTo>
                  <a:pt x="1125695" y="754513"/>
                  <a:pt x="1042665" y="768005"/>
                  <a:pt x="949475" y="1045182"/>
                </a:cubicBezTo>
                <a:cubicBezTo>
                  <a:pt x="818791" y="989835"/>
                  <a:pt x="445346" y="1072427"/>
                  <a:pt x="261296" y="1045182"/>
                </a:cubicBezTo>
                <a:cubicBezTo>
                  <a:pt x="148564" y="793312"/>
                  <a:pt x="76782" y="734303"/>
                  <a:pt x="0" y="522591"/>
                </a:cubicBezTo>
                <a:close/>
              </a:path>
              <a:path w="1210770" h="1045182" stroke="0" extrusionOk="0">
                <a:moveTo>
                  <a:pt x="0" y="522591"/>
                </a:moveTo>
                <a:cubicBezTo>
                  <a:pt x="125544" y="346041"/>
                  <a:pt x="190351" y="41175"/>
                  <a:pt x="261296" y="0"/>
                </a:cubicBezTo>
                <a:cubicBezTo>
                  <a:pt x="363491" y="-40448"/>
                  <a:pt x="659833" y="-42072"/>
                  <a:pt x="949475" y="0"/>
                </a:cubicBezTo>
                <a:cubicBezTo>
                  <a:pt x="975456" y="96701"/>
                  <a:pt x="1126767" y="420223"/>
                  <a:pt x="1210770" y="522591"/>
                </a:cubicBezTo>
                <a:cubicBezTo>
                  <a:pt x="1126073" y="764262"/>
                  <a:pt x="957552" y="940084"/>
                  <a:pt x="949475" y="1045182"/>
                </a:cubicBezTo>
                <a:cubicBezTo>
                  <a:pt x="760579" y="1015036"/>
                  <a:pt x="583810" y="1019150"/>
                  <a:pt x="261296" y="1045182"/>
                </a:cubicBezTo>
                <a:cubicBezTo>
                  <a:pt x="187108" y="800661"/>
                  <a:pt x="104509" y="649756"/>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383983512">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Social Care &amp; FIS</a:t>
            </a:r>
          </a:p>
        </p:txBody>
      </p:sp>
      <p:sp>
        <p:nvSpPr>
          <p:cNvPr id="101" name="Hexagon 100">
            <a:extLst>
              <a:ext uri="{FF2B5EF4-FFF2-40B4-BE49-F238E27FC236}">
                <a16:creationId xmlns:a16="http://schemas.microsoft.com/office/drawing/2014/main" id="{FDCDEA46-A920-6A02-964F-D956C2C4608D}"/>
              </a:ext>
            </a:extLst>
          </p:cNvPr>
          <p:cNvSpPr/>
          <p:nvPr/>
        </p:nvSpPr>
        <p:spPr>
          <a:xfrm>
            <a:off x="3429280" y="2332584"/>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4921" y="420207"/>
                  <a:pt x="191104" y="233040"/>
                  <a:pt x="260942" y="0"/>
                </a:cubicBezTo>
                <a:cubicBezTo>
                  <a:pt x="512076" y="-31210"/>
                  <a:pt x="824907" y="-23374"/>
                  <a:pt x="949828" y="0"/>
                </a:cubicBezTo>
                <a:cubicBezTo>
                  <a:pt x="1003180" y="49065"/>
                  <a:pt x="1131547" y="314680"/>
                  <a:pt x="1210770" y="521884"/>
                </a:cubicBezTo>
                <a:cubicBezTo>
                  <a:pt x="1079248" y="756757"/>
                  <a:pt x="1012829" y="907018"/>
                  <a:pt x="949828" y="1043767"/>
                </a:cubicBezTo>
                <a:cubicBezTo>
                  <a:pt x="811577" y="1021093"/>
                  <a:pt x="499035" y="1002864"/>
                  <a:pt x="260942" y="1043767"/>
                </a:cubicBezTo>
                <a:cubicBezTo>
                  <a:pt x="146768" y="838562"/>
                  <a:pt x="137155" y="768821"/>
                  <a:pt x="0" y="521884"/>
                </a:cubicBezTo>
                <a:close/>
              </a:path>
              <a:path w="1210770" h="1043767" stroke="0" extrusionOk="0">
                <a:moveTo>
                  <a:pt x="0" y="521884"/>
                </a:moveTo>
                <a:cubicBezTo>
                  <a:pt x="139138" y="300491"/>
                  <a:pt x="168232" y="81163"/>
                  <a:pt x="260942" y="0"/>
                </a:cubicBezTo>
                <a:cubicBezTo>
                  <a:pt x="356832" y="-16086"/>
                  <a:pt x="702156" y="-35600"/>
                  <a:pt x="949828" y="0"/>
                </a:cubicBezTo>
                <a:cubicBezTo>
                  <a:pt x="1078827" y="217096"/>
                  <a:pt x="1091984" y="297823"/>
                  <a:pt x="1210770" y="521884"/>
                </a:cubicBezTo>
                <a:cubicBezTo>
                  <a:pt x="1112894" y="775777"/>
                  <a:pt x="1042623" y="782269"/>
                  <a:pt x="949828" y="1043767"/>
                </a:cubicBezTo>
                <a:cubicBezTo>
                  <a:pt x="666258" y="1055588"/>
                  <a:pt x="568910" y="1094205"/>
                  <a:pt x="260942" y="1043767"/>
                </a:cubicBezTo>
                <a:cubicBezTo>
                  <a:pt x="184659" y="930531"/>
                  <a:pt x="41274" y="668667"/>
                  <a:pt x="0" y="521884"/>
                </a:cubicBezTo>
                <a:close/>
              </a:path>
            </a:pathLst>
          </a:custGeom>
          <a:solidFill>
            <a:srgbClr val="427BBF"/>
          </a:solidFill>
          <a:ln w="9525">
            <a:solidFill>
              <a:schemeClr val="tx1"/>
            </a:solidFill>
            <a:extLst>
              <a:ext uri="{C807C97D-BFC1-408E-A445-0C87EB9F89A2}">
                <ask:lineSketchStyleProps xmlns:ask="http://schemas.microsoft.com/office/drawing/2018/sketchyshapes" sd="1147451682">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Health Visitor</a:t>
            </a:r>
          </a:p>
        </p:txBody>
      </p:sp>
      <p:sp>
        <p:nvSpPr>
          <p:cNvPr id="102" name="Hexagon 101">
            <a:extLst>
              <a:ext uri="{FF2B5EF4-FFF2-40B4-BE49-F238E27FC236}">
                <a16:creationId xmlns:a16="http://schemas.microsoft.com/office/drawing/2014/main" id="{0B941236-A8A3-35D1-FE41-FEFBA7E5B1FD}"/>
              </a:ext>
            </a:extLst>
          </p:cNvPr>
          <p:cNvSpPr/>
          <p:nvPr/>
        </p:nvSpPr>
        <p:spPr>
          <a:xfrm>
            <a:off x="1393253" y="2320752"/>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36513" y="466584"/>
                  <a:pt x="232458" y="135788"/>
                  <a:pt x="261296" y="0"/>
                </a:cubicBezTo>
                <a:cubicBezTo>
                  <a:pt x="567421" y="29155"/>
                  <a:pt x="717541" y="7486"/>
                  <a:pt x="949475" y="0"/>
                </a:cubicBezTo>
                <a:cubicBezTo>
                  <a:pt x="1040459" y="159335"/>
                  <a:pt x="1104290" y="348937"/>
                  <a:pt x="1210770" y="522591"/>
                </a:cubicBezTo>
                <a:cubicBezTo>
                  <a:pt x="1173639" y="662942"/>
                  <a:pt x="1023206" y="897747"/>
                  <a:pt x="949475" y="1045182"/>
                </a:cubicBezTo>
                <a:cubicBezTo>
                  <a:pt x="814867" y="1083335"/>
                  <a:pt x="334548" y="1059799"/>
                  <a:pt x="261296" y="1045182"/>
                </a:cubicBezTo>
                <a:cubicBezTo>
                  <a:pt x="144085" y="798004"/>
                  <a:pt x="41752" y="710739"/>
                  <a:pt x="0" y="522591"/>
                </a:cubicBezTo>
                <a:close/>
              </a:path>
              <a:path w="1210770" h="1045182" stroke="0" extrusionOk="0">
                <a:moveTo>
                  <a:pt x="0" y="522591"/>
                </a:moveTo>
                <a:cubicBezTo>
                  <a:pt x="19834" y="408244"/>
                  <a:pt x="244186" y="112314"/>
                  <a:pt x="261296" y="0"/>
                </a:cubicBezTo>
                <a:cubicBezTo>
                  <a:pt x="561942" y="37618"/>
                  <a:pt x="745046" y="9385"/>
                  <a:pt x="949475" y="0"/>
                </a:cubicBezTo>
                <a:cubicBezTo>
                  <a:pt x="1066653" y="244380"/>
                  <a:pt x="1170900" y="358930"/>
                  <a:pt x="1210770" y="522591"/>
                </a:cubicBezTo>
                <a:cubicBezTo>
                  <a:pt x="1136414" y="558105"/>
                  <a:pt x="1042903" y="910686"/>
                  <a:pt x="949475" y="1045182"/>
                </a:cubicBezTo>
                <a:cubicBezTo>
                  <a:pt x="871637" y="1081026"/>
                  <a:pt x="462713" y="1009713"/>
                  <a:pt x="261296" y="1045182"/>
                </a:cubicBezTo>
                <a:cubicBezTo>
                  <a:pt x="144891" y="913816"/>
                  <a:pt x="65046" y="597273"/>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2271494487">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A&amp;E</a:t>
            </a:r>
          </a:p>
        </p:txBody>
      </p:sp>
      <p:sp>
        <p:nvSpPr>
          <p:cNvPr id="103" name="Hexagon 102">
            <a:extLst>
              <a:ext uri="{FF2B5EF4-FFF2-40B4-BE49-F238E27FC236}">
                <a16:creationId xmlns:a16="http://schemas.microsoft.com/office/drawing/2014/main" id="{9CB36EBE-084C-E3C3-BDAE-11029971C2EF}"/>
              </a:ext>
            </a:extLst>
          </p:cNvPr>
          <p:cNvSpPr/>
          <p:nvPr/>
        </p:nvSpPr>
        <p:spPr>
          <a:xfrm>
            <a:off x="2416911" y="2882779"/>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110959" y="308274"/>
                  <a:pt x="204304" y="96064"/>
                  <a:pt x="261296" y="0"/>
                </a:cubicBezTo>
                <a:cubicBezTo>
                  <a:pt x="482591" y="-42358"/>
                  <a:pt x="736909" y="48558"/>
                  <a:pt x="949475" y="0"/>
                </a:cubicBezTo>
                <a:cubicBezTo>
                  <a:pt x="1033726" y="111968"/>
                  <a:pt x="1135577" y="361339"/>
                  <a:pt x="1210770" y="522591"/>
                </a:cubicBezTo>
                <a:cubicBezTo>
                  <a:pt x="1115764" y="778072"/>
                  <a:pt x="1050876" y="855812"/>
                  <a:pt x="949475" y="1045182"/>
                </a:cubicBezTo>
                <a:cubicBezTo>
                  <a:pt x="751142" y="1091921"/>
                  <a:pt x="476613" y="1081264"/>
                  <a:pt x="261296" y="1045182"/>
                </a:cubicBezTo>
                <a:cubicBezTo>
                  <a:pt x="253098" y="930748"/>
                  <a:pt x="106992" y="769226"/>
                  <a:pt x="0" y="522591"/>
                </a:cubicBezTo>
                <a:close/>
              </a:path>
              <a:path w="1210770" h="1045182" stroke="0" extrusionOk="0">
                <a:moveTo>
                  <a:pt x="0" y="522591"/>
                </a:moveTo>
                <a:cubicBezTo>
                  <a:pt x="85411" y="335523"/>
                  <a:pt x="213303" y="59289"/>
                  <a:pt x="261296" y="0"/>
                </a:cubicBezTo>
                <a:cubicBezTo>
                  <a:pt x="478063" y="10432"/>
                  <a:pt x="717985" y="20196"/>
                  <a:pt x="949475" y="0"/>
                </a:cubicBezTo>
                <a:cubicBezTo>
                  <a:pt x="995166" y="58789"/>
                  <a:pt x="1127907" y="251504"/>
                  <a:pt x="1210770" y="522591"/>
                </a:cubicBezTo>
                <a:cubicBezTo>
                  <a:pt x="1181120" y="622692"/>
                  <a:pt x="984320" y="860520"/>
                  <a:pt x="949475" y="1045182"/>
                </a:cubicBezTo>
                <a:cubicBezTo>
                  <a:pt x="701198" y="1076650"/>
                  <a:pt x="556192" y="998687"/>
                  <a:pt x="261296" y="1045182"/>
                </a:cubicBezTo>
                <a:cubicBezTo>
                  <a:pt x="190816" y="790970"/>
                  <a:pt x="158737" y="727405"/>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4133210381">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Mental Health</a:t>
            </a:r>
          </a:p>
        </p:txBody>
      </p:sp>
      <p:sp>
        <p:nvSpPr>
          <p:cNvPr id="104" name="Hexagon 103">
            <a:extLst>
              <a:ext uri="{FF2B5EF4-FFF2-40B4-BE49-F238E27FC236}">
                <a16:creationId xmlns:a16="http://schemas.microsoft.com/office/drawing/2014/main" id="{020D239E-8FCE-BD9A-29A7-D2032145A446}"/>
              </a:ext>
            </a:extLst>
          </p:cNvPr>
          <p:cNvSpPr/>
          <p:nvPr/>
        </p:nvSpPr>
        <p:spPr>
          <a:xfrm>
            <a:off x="3431780" y="1208474"/>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118199" y="322789"/>
                  <a:pt x="247550" y="91014"/>
                  <a:pt x="261296" y="0"/>
                </a:cubicBezTo>
                <a:cubicBezTo>
                  <a:pt x="514042" y="-8165"/>
                  <a:pt x="669435" y="-41701"/>
                  <a:pt x="949475" y="0"/>
                </a:cubicBezTo>
                <a:cubicBezTo>
                  <a:pt x="1036301" y="57769"/>
                  <a:pt x="1096019" y="300944"/>
                  <a:pt x="1210770" y="522591"/>
                </a:cubicBezTo>
                <a:cubicBezTo>
                  <a:pt x="1166281" y="604929"/>
                  <a:pt x="1055554" y="894330"/>
                  <a:pt x="949475" y="1045182"/>
                </a:cubicBezTo>
                <a:cubicBezTo>
                  <a:pt x="656331" y="1018114"/>
                  <a:pt x="431646" y="1046356"/>
                  <a:pt x="261296" y="1045182"/>
                </a:cubicBezTo>
                <a:cubicBezTo>
                  <a:pt x="195680" y="899854"/>
                  <a:pt x="75713" y="574169"/>
                  <a:pt x="0" y="522591"/>
                </a:cubicBezTo>
                <a:close/>
              </a:path>
              <a:path w="1210770" h="1045182" stroke="0" extrusionOk="0">
                <a:moveTo>
                  <a:pt x="0" y="522591"/>
                </a:moveTo>
                <a:cubicBezTo>
                  <a:pt x="97350" y="250721"/>
                  <a:pt x="129942" y="240796"/>
                  <a:pt x="261296" y="0"/>
                </a:cubicBezTo>
                <a:cubicBezTo>
                  <a:pt x="405072" y="47485"/>
                  <a:pt x="633740" y="-20885"/>
                  <a:pt x="949475" y="0"/>
                </a:cubicBezTo>
                <a:cubicBezTo>
                  <a:pt x="1104435" y="213093"/>
                  <a:pt x="1046909" y="295779"/>
                  <a:pt x="1210770" y="522591"/>
                </a:cubicBezTo>
                <a:cubicBezTo>
                  <a:pt x="1074119" y="725698"/>
                  <a:pt x="960328" y="952993"/>
                  <a:pt x="949475" y="1045182"/>
                </a:cubicBezTo>
                <a:cubicBezTo>
                  <a:pt x="864079" y="1040974"/>
                  <a:pt x="440968" y="1020596"/>
                  <a:pt x="261296" y="1045182"/>
                </a:cubicBezTo>
                <a:cubicBezTo>
                  <a:pt x="249622" y="975289"/>
                  <a:pt x="71157" y="600914"/>
                  <a:pt x="0" y="522591"/>
                </a:cubicBezTo>
                <a:close/>
              </a:path>
            </a:pathLst>
          </a:custGeom>
          <a:solidFill>
            <a:srgbClr val="427BBF"/>
          </a:solidFill>
          <a:ln w="9525">
            <a:solidFill>
              <a:schemeClr val="tx1"/>
            </a:solidFill>
            <a:extLst>
              <a:ext uri="{C807C97D-BFC1-408E-A445-0C87EB9F89A2}">
                <ask:lineSketchStyleProps xmlns:ask="http://schemas.microsoft.com/office/drawing/2018/sketchyshapes" sd="381814428">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b="1">
                <a:latin typeface="Segoe UI" panose="020B0502040204020203" pitchFamily="34" charset="0"/>
                <a:cs typeface="Segoe UI" panose="020B0502040204020203" pitchFamily="34" charset="0"/>
              </a:rPr>
              <a:t>Maternity services</a:t>
            </a:r>
          </a:p>
        </p:txBody>
      </p:sp>
      <p:sp>
        <p:nvSpPr>
          <p:cNvPr id="105" name="Hexagon 104">
            <a:extLst>
              <a:ext uri="{FF2B5EF4-FFF2-40B4-BE49-F238E27FC236}">
                <a16:creationId xmlns:a16="http://schemas.microsoft.com/office/drawing/2014/main" id="{5CB5FC32-62FB-4B5F-2375-FBE110953EDB}"/>
              </a:ext>
            </a:extLst>
          </p:cNvPr>
          <p:cNvSpPr/>
          <p:nvPr/>
        </p:nvSpPr>
        <p:spPr>
          <a:xfrm>
            <a:off x="1393253" y="4577266"/>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74548" y="410474"/>
                  <a:pt x="129159" y="187156"/>
                  <a:pt x="261296" y="0"/>
                </a:cubicBezTo>
                <a:cubicBezTo>
                  <a:pt x="394407" y="16393"/>
                  <a:pt x="721199" y="40861"/>
                  <a:pt x="949475" y="0"/>
                </a:cubicBezTo>
                <a:cubicBezTo>
                  <a:pt x="1018248" y="196759"/>
                  <a:pt x="1116206" y="384452"/>
                  <a:pt x="1210770" y="522591"/>
                </a:cubicBezTo>
                <a:cubicBezTo>
                  <a:pt x="1050246" y="763117"/>
                  <a:pt x="1082396" y="879182"/>
                  <a:pt x="949475" y="1045182"/>
                </a:cubicBezTo>
                <a:cubicBezTo>
                  <a:pt x="815289" y="1090696"/>
                  <a:pt x="510318" y="993453"/>
                  <a:pt x="261296" y="1045182"/>
                </a:cubicBezTo>
                <a:cubicBezTo>
                  <a:pt x="225725" y="927872"/>
                  <a:pt x="110266" y="689296"/>
                  <a:pt x="0" y="522591"/>
                </a:cubicBezTo>
                <a:close/>
              </a:path>
              <a:path w="1210770" h="1045182" stroke="0" extrusionOk="0">
                <a:moveTo>
                  <a:pt x="0" y="522591"/>
                </a:moveTo>
                <a:cubicBezTo>
                  <a:pt x="58808" y="472979"/>
                  <a:pt x="124852" y="184659"/>
                  <a:pt x="261296" y="0"/>
                </a:cubicBezTo>
                <a:cubicBezTo>
                  <a:pt x="374488" y="-54328"/>
                  <a:pt x="676672" y="-57257"/>
                  <a:pt x="949475" y="0"/>
                </a:cubicBezTo>
                <a:cubicBezTo>
                  <a:pt x="983556" y="177941"/>
                  <a:pt x="1109474" y="425811"/>
                  <a:pt x="1210770" y="522591"/>
                </a:cubicBezTo>
                <a:cubicBezTo>
                  <a:pt x="1107298" y="720840"/>
                  <a:pt x="968366" y="965483"/>
                  <a:pt x="949475" y="1045182"/>
                </a:cubicBezTo>
                <a:cubicBezTo>
                  <a:pt x="610855" y="1046852"/>
                  <a:pt x="435171" y="1096787"/>
                  <a:pt x="261296" y="1045182"/>
                </a:cubicBezTo>
                <a:cubicBezTo>
                  <a:pt x="233321" y="959255"/>
                  <a:pt x="107782" y="756749"/>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3757635343">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b="1">
                <a:latin typeface="Segoe UI" panose="020B0502040204020203" pitchFamily="34" charset="0"/>
                <a:cs typeface="Segoe UI" panose="020B0502040204020203" pitchFamily="34" charset="0"/>
              </a:rPr>
              <a:t>Jobcentre Plus</a:t>
            </a:r>
          </a:p>
        </p:txBody>
      </p:sp>
      <p:sp>
        <p:nvSpPr>
          <p:cNvPr id="106" name="Hexagon 105">
            <a:extLst>
              <a:ext uri="{FF2B5EF4-FFF2-40B4-BE49-F238E27FC236}">
                <a16:creationId xmlns:a16="http://schemas.microsoft.com/office/drawing/2014/main" id="{4EE0ED9E-20A2-9C4A-ACEA-5AEF40201FF9}"/>
              </a:ext>
            </a:extLst>
          </p:cNvPr>
          <p:cNvSpPr/>
          <p:nvPr/>
        </p:nvSpPr>
        <p:spPr>
          <a:xfrm>
            <a:off x="2416911" y="4011245"/>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131457" y="330602"/>
                  <a:pt x="189022" y="113734"/>
                  <a:pt x="261296" y="0"/>
                </a:cubicBezTo>
                <a:cubicBezTo>
                  <a:pt x="336249" y="36271"/>
                  <a:pt x="850163" y="44441"/>
                  <a:pt x="949475" y="0"/>
                </a:cubicBezTo>
                <a:cubicBezTo>
                  <a:pt x="1018445" y="47512"/>
                  <a:pt x="1060760" y="277457"/>
                  <a:pt x="1210770" y="522591"/>
                </a:cubicBezTo>
                <a:cubicBezTo>
                  <a:pt x="1103278" y="642023"/>
                  <a:pt x="1042160" y="951498"/>
                  <a:pt x="949475" y="1045182"/>
                </a:cubicBezTo>
                <a:cubicBezTo>
                  <a:pt x="767189" y="1099729"/>
                  <a:pt x="439494" y="1027242"/>
                  <a:pt x="261296" y="1045182"/>
                </a:cubicBezTo>
                <a:cubicBezTo>
                  <a:pt x="198319" y="856222"/>
                  <a:pt x="121097" y="755731"/>
                  <a:pt x="0" y="522591"/>
                </a:cubicBezTo>
                <a:close/>
              </a:path>
              <a:path w="1210770" h="1045182" stroke="0" extrusionOk="0">
                <a:moveTo>
                  <a:pt x="0" y="522591"/>
                </a:moveTo>
                <a:cubicBezTo>
                  <a:pt x="39030" y="328663"/>
                  <a:pt x="161374" y="250430"/>
                  <a:pt x="261296" y="0"/>
                </a:cubicBezTo>
                <a:cubicBezTo>
                  <a:pt x="604882" y="-6493"/>
                  <a:pt x="737388" y="-24537"/>
                  <a:pt x="949475" y="0"/>
                </a:cubicBezTo>
                <a:cubicBezTo>
                  <a:pt x="1063594" y="149408"/>
                  <a:pt x="1152940" y="458696"/>
                  <a:pt x="1210770" y="522591"/>
                </a:cubicBezTo>
                <a:cubicBezTo>
                  <a:pt x="1179702" y="694161"/>
                  <a:pt x="1006058" y="951654"/>
                  <a:pt x="949475" y="1045182"/>
                </a:cubicBezTo>
                <a:cubicBezTo>
                  <a:pt x="732136" y="1087114"/>
                  <a:pt x="472959" y="1035542"/>
                  <a:pt x="261296" y="1045182"/>
                </a:cubicBezTo>
                <a:cubicBezTo>
                  <a:pt x="131413" y="849096"/>
                  <a:pt x="85355" y="636404"/>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1883769979">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100" b="1">
                <a:latin typeface="Segoe UI" panose="020B0502040204020203" pitchFamily="34" charset="0"/>
                <a:cs typeface="Segoe UI" panose="020B0502040204020203" pitchFamily="34" charset="0"/>
              </a:rPr>
              <a:t>Special Educational Needs</a:t>
            </a:r>
          </a:p>
        </p:txBody>
      </p:sp>
      <p:sp>
        <p:nvSpPr>
          <p:cNvPr id="107" name="Hexagon 106">
            <a:extLst>
              <a:ext uri="{FF2B5EF4-FFF2-40B4-BE49-F238E27FC236}">
                <a16:creationId xmlns:a16="http://schemas.microsoft.com/office/drawing/2014/main" id="{7A43BFF8-EEA1-357F-31FF-3258A4BB0034}"/>
              </a:ext>
            </a:extLst>
          </p:cNvPr>
          <p:cNvSpPr/>
          <p:nvPr/>
        </p:nvSpPr>
        <p:spPr>
          <a:xfrm>
            <a:off x="2416911" y="5135662"/>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25881" y="421956"/>
                  <a:pt x="137505" y="210637"/>
                  <a:pt x="261296" y="0"/>
                </a:cubicBezTo>
                <a:cubicBezTo>
                  <a:pt x="339371" y="-20776"/>
                  <a:pt x="702749" y="52404"/>
                  <a:pt x="949475" y="0"/>
                </a:cubicBezTo>
                <a:cubicBezTo>
                  <a:pt x="1021066" y="178941"/>
                  <a:pt x="1139923" y="317561"/>
                  <a:pt x="1210770" y="522591"/>
                </a:cubicBezTo>
                <a:cubicBezTo>
                  <a:pt x="1152745" y="677641"/>
                  <a:pt x="1110858" y="832600"/>
                  <a:pt x="949475" y="1045182"/>
                </a:cubicBezTo>
                <a:cubicBezTo>
                  <a:pt x="799998" y="1094925"/>
                  <a:pt x="412122" y="1013271"/>
                  <a:pt x="261296" y="1045182"/>
                </a:cubicBezTo>
                <a:cubicBezTo>
                  <a:pt x="190172" y="826607"/>
                  <a:pt x="36149" y="690722"/>
                  <a:pt x="0" y="522591"/>
                </a:cubicBezTo>
                <a:close/>
              </a:path>
              <a:path w="1210770" h="1045182" stroke="0" extrusionOk="0">
                <a:moveTo>
                  <a:pt x="0" y="522591"/>
                </a:moveTo>
                <a:cubicBezTo>
                  <a:pt x="22990" y="388714"/>
                  <a:pt x="165433" y="199680"/>
                  <a:pt x="261296" y="0"/>
                </a:cubicBezTo>
                <a:cubicBezTo>
                  <a:pt x="397406" y="35526"/>
                  <a:pt x="759102" y="-22855"/>
                  <a:pt x="949475" y="0"/>
                </a:cubicBezTo>
                <a:cubicBezTo>
                  <a:pt x="935666" y="79648"/>
                  <a:pt x="1129298" y="439012"/>
                  <a:pt x="1210770" y="522591"/>
                </a:cubicBezTo>
                <a:cubicBezTo>
                  <a:pt x="1180689" y="626363"/>
                  <a:pt x="1018234" y="793040"/>
                  <a:pt x="949475" y="1045182"/>
                </a:cubicBezTo>
                <a:cubicBezTo>
                  <a:pt x="652646" y="1068023"/>
                  <a:pt x="393611" y="1096090"/>
                  <a:pt x="261296" y="1045182"/>
                </a:cubicBezTo>
                <a:cubicBezTo>
                  <a:pt x="160634" y="881857"/>
                  <a:pt x="88254" y="661394"/>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3472877358">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b="1">
                <a:latin typeface="Segoe UI" panose="020B0502040204020203" pitchFamily="34" charset="0"/>
                <a:cs typeface="Segoe UI" panose="020B0502040204020203" pitchFamily="34" charset="0"/>
              </a:rPr>
              <a:t>Speech &amp; Language</a:t>
            </a:r>
          </a:p>
        </p:txBody>
      </p:sp>
      <p:sp>
        <p:nvSpPr>
          <p:cNvPr id="108" name="Hexagon 107">
            <a:extLst>
              <a:ext uri="{FF2B5EF4-FFF2-40B4-BE49-F238E27FC236}">
                <a16:creationId xmlns:a16="http://schemas.microsoft.com/office/drawing/2014/main" id="{9A9648F2-4689-6766-3DE9-3089F8E8DCBD}"/>
              </a:ext>
            </a:extLst>
          </p:cNvPr>
          <p:cNvSpPr/>
          <p:nvPr/>
        </p:nvSpPr>
        <p:spPr>
          <a:xfrm>
            <a:off x="3429280" y="3455279"/>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86073" y="241313"/>
                  <a:pt x="251065" y="65530"/>
                  <a:pt x="260942" y="0"/>
                </a:cubicBezTo>
                <a:cubicBezTo>
                  <a:pt x="536930" y="-11515"/>
                  <a:pt x="668969" y="19817"/>
                  <a:pt x="949828" y="0"/>
                </a:cubicBezTo>
                <a:cubicBezTo>
                  <a:pt x="1062040" y="124948"/>
                  <a:pt x="1073096" y="270602"/>
                  <a:pt x="1210770" y="521884"/>
                </a:cubicBezTo>
                <a:cubicBezTo>
                  <a:pt x="1090881" y="707573"/>
                  <a:pt x="968553" y="985437"/>
                  <a:pt x="949828" y="1043767"/>
                </a:cubicBezTo>
                <a:cubicBezTo>
                  <a:pt x="647711" y="1039112"/>
                  <a:pt x="581052" y="1041904"/>
                  <a:pt x="260942" y="1043767"/>
                </a:cubicBezTo>
                <a:cubicBezTo>
                  <a:pt x="200264" y="915996"/>
                  <a:pt x="128311" y="662601"/>
                  <a:pt x="0" y="521884"/>
                </a:cubicBezTo>
                <a:close/>
              </a:path>
              <a:path w="1210770" h="1043767" stroke="0" extrusionOk="0">
                <a:moveTo>
                  <a:pt x="0" y="521884"/>
                </a:moveTo>
                <a:cubicBezTo>
                  <a:pt x="51134" y="447017"/>
                  <a:pt x="250465" y="90598"/>
                  <a:pt x="260942" y="0"/>
                </a:cubicBezTo>
                <a:cubicBezTo>
                  <a:pt x="600434" y="-56683"/>
                  <a:pt x="679294" y="20497"/>
                  <a:pt x="949828" y="0"/>
                </a:cubicBezTo>
                <a:cubicBezTo>
                  <a:pt x="1112176" y="213054"/>
                  <a:pt x="1124249" y="299075"/>
                  <a:pt x="1210770" y="521884"/>
                </a:cubicBezTo>
                <a:cubicBezTo>
                  <a:pt x="1075830" y="777486"/>
                  <a:pt x="1012313" y="929687"/>
                  <a:pt x="949828" y="1043767"/>
                </a:cubicBezTo>
                <a:cubicBezTo>
                  <a:pt x="633528" y="1080785"/>
                  <a:pt x="361544" y="1091430"/>
                  <a:pt x="260942" y="1043767"/>
                </a:cubicBezTo>
                <a:cubicBezTo>
                  <a:pt x="224648" y="855269"/>
                  <a:pt x="5665" y="618659"/>
                  <a:pt x="0" y="521884"/>
                </a:cubicBezTo>
                <a:close/>
              </a:path>
            </a:pathLst>
          </a:custGeom>
          <a:solidFill>
            <a:srgbClr val="427BBF"/>
          </a:solidFill>
          <a:ln w="9525">
            <a:solidFill>
              <a:schemeClr val="tx1"/>
            </a:solidFill>
            <a:extLst>
              <a:ext uri="{C807C97D-BFC1-408E-A445-0C87EB9F89A2}">
                <ask:lineSketchStyleProps xmlns:ask="http://schemas.microsoft.com/office/drawing/2018/sketchyshapes" sd="697906325">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100" b="1">
                <a:latin typeface="Segoe UI" panose="020B0502040204020203" pitchFamily="34" charset="0"/>
                <a:cs typeface="Segoe UI" panose="020B0502040204020203" pitchFamily="34" charset="0"/>
              </a:rPr>
              <a:t>Community Nursing</a:t>
            </a:r>
          </a:p>
        </p:txBody>
      </p:sp>
      <p:sp>
        <p:nvSpPr>
          <p:cNvPr id="109" name="Hexagon 108">
            <a:extLst>
              <a:ext uri="{FF2B5EF4-FFF2-40B4-BE49-F238E27FC236}">
                <a16:creationId xmlns:a16="http://schemas.microsoft.com/office/drawing/2014/main" id="{7A51B914-39A7-9296-0DC3-6E2B0F984DBB}"/>
              </a:ext>
            </a:extLst>
          </p:cNvPr>
          <p:cNvSpPr/>
          <p:nvPr/>
        </p:nvSpPr>
        <p:spPr>
          <a:xfrm>
            <a:off x="3429280" y="4577974"/>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115815" y="388719"/>
                  <a:pt x="230676" y="87791"/>
                  <a:pt x="260942" y="0"/>
                </a:cubicBezTo>
                <a:cubicBezTo>
                  <a:pt x="455135" y="-33204"/>
                  <a:pt x="642741" y="16775"/>
                  <a:pt x="949828" y="0"/>
                </a:cubicBezTo>
                <a:cubicBezTo>
                  <a:pt x="994316" y="175320"/>
                  <a:pt x="1109178" y="352577"/>
                  <a:pt x="1210770" y="521884"/>
                </a:cubicBezTo>
                <a:cubicBezTo>
                  <a:pt x="1142109" y="656418"/>
                  <a:pt x="1070947" y="830454"/>
                  <a:pt x="949828" y="1043767"/>
                </a:cubicBezTo>
                <a:cubicBezTo>
                  <a:pt x="797319" y="1055824"/>
                  <a:pt x="359419" y="1089721"/>
                  <a:pt x="260942" y="1043767"/>
                </a:cubicBezTo>
                <a:cubicBezTo>
                  <a:pt x="150616" y="864264"/>
                  <a:pt x="28944" y="578941"/>
                  <a:pt x="0" y="521884"/>
                </a:cubicBezTo>
                <a:close/>
              </a:path>
              <a:path w="1210770" h="1043767" stroke="0" extrusionOk="0">
                <a:moveTo>
                  <a:pt x="0" y="521884"/>
                </a:moveTo>
                <a:cubicBezTo>
                  <a:pt x="100180" y="401921"/>
                  <a:pt x="145637" y="232055"/>
                  <a:pt x="260942" y="0"/>
                </a:cubicBezTo>
                <a:cubicBezTo>
                  <a:pt x="404775" y="25755"/>
                  <a:pt x="726369" y="5701"/>
                  <a:pt x="949828" y="0"/>
                </a:cubicBezTo>
                <a:cubicBezTo>
                  <a:pt x="1013406" y="154763"/>
                  <a:pt x="1119844" y="331294"/>
                  <a:pt x="1210770" y="521884"/>
                </a:cubicBezTo>
                <a:cubicBezTo>
                  <a:pt x="1189578" y="589829"/>
                  <a:pt x="994904" y="980515"/>
                  <a:pt x="949828" y="1043767"/>
                </a:cubicBezTo>
                <a:cubicBezTo>
                  <a:pt x="741867" y="1047853"/>
                  <a:pt x="470516" y="1049411"/>
                  <a:pt x="260942" y="1043767"/>
                </a:cubicBezTo>
                <a:cubicBezTo>
                  <a:pt x="190071" y="1005321"/>
                  <a:pt x="69853" y="646124"/>
                  <a:pt x="0" y="521884"/>
                </a:cubicBezTo>
                <a:close/>
              </a:path>
            </a:pathLst>
          </a:custGeom>
          <a:solidFill>
            <a:srgbClr val="427BBF"/>
          </a:solidFill>
          <a:ln w="9525">
            <a:solidFill>
              <a:schemeClr val="tx1"/>
            </a:solidFill>
            <a:extLst>
              <a:ext uri="{C807C97D-BFC1-408E-A445-0C87EB9F89A2}">
                <ask:lineSketchStyleProps xmlns:ask="http://schemas.microsoft.com/office/drawing/2018/sketchyshapes" sd="4237114988">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School Nurse</a:t>
            </a:r>
          </a:p>
        </p:txBody>
      </p:sp>
      <p:sp>
        <p:nvSpPr>
          <p:cNvPr id="110" name="Hexagon 109">
            <a:extLst>
              <a:ext uri="{FF2B5EF4-FFF2-40B4-BE49-F238E27FC236}">
                <a16:creationId xmlns:a16="http://schemas.microsoft.com/office/drawing/2014/main" id="{EF1B0BD1-2A7E-0272-871F-C1DDB92201D5}"/>
              </a:ext>
            </a:extLst>
          </p:cNvPr>
          <p:cNvSpPr/>
          <p:nvPr/>
        </p:nvSpPr>
        <p:spPr>
          <a:xfrm>
            <a:off x="365519" y="4011245"/>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100962" y="430762"/>
                  <a:pt x="169972" y="108818"/>
                  <a:pt x="261296" y="0"/>
                </a:cubicBezTo>
                <a:cubicBezTo>
                  <a:pt x="375361" y="25854"/>
                  <a:pt x="733534" y="54489"/>
                  <a:pt x="949475" y="0"/>
                </a:cubicBezTo>
                <a:cubicBezTo>
                  <a:pt x="1037525" y="270226"/>
                  <a:pt x="1073485" y="270370"/>
                  <a:pt x="1210770" y="522591"/>
                </a:cubicBezTo>
                <a:cubicBezTo>
                  <a:pt x="1180531" y="658774"/>
                  <a:pt x="1086219" y="881465"/>
                  <a:pt x="949475" y="1045182"/>
                </a:cubicBezTo>
                <a:cubicBezTo>
                  <a:pt x="823897" y="1022377"/>
                  <a:pt x="359400" y="995603"/>
                  <a:pt x="261296" y="1045182"/>
                </a:cubicBezTo>
                <a:cubicBezTo>
                  <a:pt x="159888" y="887986"/>
                  <a:pt x="150028" y="733731"/>
                  <a:pt x="0" y="522591"/>
                </a:cubicBezTo>
                <a:close/>
              </a:path>
              <a:path w="1210770" h="1045182" stroke="0" extrusionOk="0">
                <a:moveTo>
                  <a:pt x="0" y="522591"/>
                </a:moveTo>
                <a:cubicBezTo>
                  <a:pt x="42056" y="428126"/>
                  <a:pt x="179734" y="167433"/>
                  <a:pt x="261296" y="0"/>
                </a:cubicBezTo>
                <a:cubicBezTo>
                  <a:pt x="543834" y="5301"/>
                  <a:pt x="619355" y="37441"/>
                  <a:pt x="949475" y="0"/>
                </a:cubicBezTo>
                <a:cubicBezTo>
                  <a:pt x="1043352" y="122099"/>
                  <a:pt x="1086592" y="373747"/>
                  <a:pt x="1210770" y="522591"/>
                </a:cubicBezTo>
                <a:cubicBezTo>
                  <a:pt x="1111174" y="774777"/>
                  <a:pt x="1071998" y="797528"/>
                  <a:pt x="949475" y="1045182"/>
                </a:cubicBezTo>
                <a:cubicBezTo>
                  <a:pt x="828995" y="1085316"/>
                  <a:pt x="486228" y="1036823"/>
                  <a:pt x="261296" y="1045182"/>
                </a:cubicBezTo>
                <a:cubicBezTo>
                  <a:pt x="259565" y="964742"/>
                  <a:pt x="88738" y="685264"/>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3937734468">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Benefits</a:t>
            </a:r>
          </a:p>
        </p:txBody>
      </p:sp>
      <p:sp>
        <p:nvSpPr>
          <p:cNvPr id="111" name="Hexagon 110">
            <a:extLst>
              <a:ext uri="{FF2B5EF4-FFF2-40B4-BE49-F238E27FC236}">
                <a16:creationId xmlns:a16="http://schemas.microsoft.com/office/drawing/2014/main" id="{4B0CF294-A970-117C-A999-6066F517CD35}"/>
              </a:ext>
            </a:extLst>
          </p:cNvPr>
          <p:cNvSpPr/>
          <p:nvPr/>
        </p:nvSpPr>
        <p:spPr>
          <a:xfrm>
            <a:off x="4447836" y="2891265"/>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40221" y="454663"/>
                  <a:pt x="198018" y="195476"/>
                  <a:pt x="260942" y="0"/>
                </a:cubicBezTo>
                <a:cubicBezTo>
                  <a:pt x="363830" y="-48783"/>
                  <a:pt x="802961" y="6976"/>
                  <a:pt x="949828" y="0"/>
                </a:cubicBezTo>
                <a:cubicBezTo>
                  <a:pt x="996955" y="71501"/>
                  <a:pt x="1130306" y="452295"/>
                  <a:pt x="1210770" y="521884"/>
                </a:cubicBezTo>
                <a:cubicBezTo>
                  <a:pt x="1173796" y="699661"/>
                  <a:pt x="979996" y="886127"/>
                  <a:pt x="949828" y="1043767"/>
                </a:cubicBezTo>
                <a:cubicBezTo>
                  <a:pt x="700762" y="1049285"/>
                  <a:pt x="382824" y="1086991"/>
                  <a:pt x="260942" y="1043767"/>
                </a:cubicBezTo>
                <a:cubicBezTo>
                  <a:pt x="224255" y="857023"/>
                  <a:pt x="107514" y="710258"/>
                  <a:pt x="0" y="521884"/>
                </a:cubicBezTo>
                <a:close/>
              </a:path>
              <a:path w="1210770" h="1043767" stroke="0" extrusionOk="0">
                <a:moveTo>
                  <a:pt x="0" y="521884"/>
                </a:moveTo>
                <a:cubicBezTo>
                  <a:pt x="16462" y="407458"/>
                  <a:pt x="224995" y="138082"/>
                  <a:pt x="260942" y="0"/>
                </a:cubicBezTo>
                <a:cubicBezTo>
                  <a:pt x="493613" y="23283"/>
                  <a:pt x="758285" y="-26461"/>
                  <a:pt x="949828" y="0"/>
                </a:cubicBezTo>
                <a:cubicBezTo>
                  <a:pt x="994091" y="137720"/>
                  <a:pt x="1122234" y="354879"/>
                  <a:pt x="1210770" y="521884"/>
                </a:cubicBezTo>
                <a:cubicBezTo>
                  <a:pt x="1135033" y="742654"/>
                  <a:pt x="1015730" y="899026"/>
                  <a:pt x="949828" y="1043767"/>
                </a:cubicBezTo>
                <a:cubicBezTo>
                  <a:pt x="741816" y="1003692"/>
                  <a:pt x="425246" y="1058095"/>
                  <a:pt x="260942" y="1043767"/>
                </a:cubicBezTo>
                <a:cubicBezTo>
                  <a:pt x="197694" y="958975"/>
                  <a:pt x="104704" y="632894"/>
                  <a:pt x="0" y="521884"/>
                </a:cubicBezTo>
                <a:close/>
              </a:path>
            </a:pathLst>
          </a:custGeom>
          <a:solidFill>
            <a:srgbClr val="CD6543"/>
          </a:solidFill>
          <a:ln w="9525">
            <a:solidFill>
              <a:schemeClr val="tx1"/>
            </a:solidFill>
            <a:extLst>
              <a:ext uri="{C807C97D-BFC1-408E-A445-0C87EB9F89A2}">
                <ask:lineSketchStyleProps xmlns:ask="http://schemas.microsoft.com/office/drawing/2018/sketchyshapes" sd="2949402359">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100" b="1">
                <a:solidFill>
                  <a:schemeClr val="bg1"/>
                </a:solidFill>
                <a:latin typeface="Segoe UI" panose="020B0502040204020203" pitchFamily="34" charset="0"/>
                <a:cs typeface="Segoe UI" panose="020B0502040204020203" pitchFamily="34" charset="0"/>
              </a:rPr>
              <a:t>Local Business</a:t>
            </a:r>
          </a:p>
        </p:txBody>
      </p:sp>
      <p:sp>
        <p:nvSpPr>
          <p:cNvPr id="112" name="Hexagon 111">
            <a:extLst>
              <a:ext uri="{FF2B5EF4-FFF2-40B4-BE49-F238E27FC236}">
                <a16:creationId xmlns:a16="http://schemas.microsoft.com/office/drawing/2014/main" id="{CED51558-CB80-D2A8-0685-DC0D1BE2ACA8}"/>
              </a:ext>
            </a:extLst>
          </p:cNvPr>
          <p:cNvSpPr/>
          <p:nvPr/>
        </p:nvSpPr>
        <p:spPr>
          <a:xfrm>
            <a:off x="4447836" y="4013817"/>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17315" y="453937"/>
                  <a:pt x="167911" y="143996"/>
                  <a:pt x="260942" y="0"/>
                </a:cubicBezTo>
                <a:cubicBezTo>
                  <a:pt x="472005" y="44065"/>
                  <a:pt x="614666" y="-4990"/>
                  <a:pt x="949828" y="0"/>
                </a:cubicBezTo>
                <a:cubicBezTo>
                  <a:pt x="1027386" y="77316"/>
                  <a:pt x="1122876" y="447880"/>
                  <a:pt x="1210770" y="521884"/>
                </a:cubicBezTo>
                <a:cubicBezTo>
                  <a:pt x="1068191" y="704162"/>
                  <a:pt x="937125" y="964921"/>
                  <a:pt x="949828" y="1043767"/>
                </a:cubicBezTo>
                <a:cubicBezTo>
                  <a:pt x="780122" y="1008775"/>
                  <a:pt x="423249" y="1068854"/>
                  <a:pt x="260942" y="1043767"/>
                </a:cubicBezTo>
                <a:cubicBezTo>
                  <a:pt x="228526" y="946444"/>
                  <a:pt x="332" y="593182"/>
                  <a:pt x="0" y="521884"/>
                </a:cubicBezTo>
                <a:close/>
              </a:path>
              <a:path w="1210770" h="1043767" stroke="0" extrusionOk="0">
                <a:moveTo>
                  <a:pt x="0" y="521884"/>
                </a:moveTo>
                <a:cubicBezTo>
                  <a:pt x="86747" y="373725"/>
                  <a:pt x="213909" y="112009"/>
                  <a:pt x="260942" y="0"/>
                </a:cubicBezTo>
                <a:cubicBezTo>
                  <a:pt x="575386" y="38131"/>
                  <a:pt x="791562" y="-26941"/>
                  <a:pt x="949828" y="0"/>
                </a:cubicBezTo>
                <a:cubicBezTo>
                  <a:pt x="1051286" y="124768"/>
                  <a:pt x="1157063" y="468579"/>
                  <a:pt x="1210770" y="521884"/>
                </a:cubicBezTo>
                <a:cubicBezTo>
                  <a:pt x="1125991" y="732422"/>
                  <a:pt x="968725" y="973306"/>
                  <a:pt x="949828" y="1043767"/>
                </a:cubicBezTo>
                <a:cubicBezTo>
                  <a:pt x="685372" y="1027438"/>
                  <a:pt x="464494" y="1039466"/>
                  <a:pt x="260942" y="1043767"/>
                </a:cubicBezTo>
                <a:cubicBezTo>
                  <a:pt x="245355" y="941195"/>
                  <a:pt x="72612" y="616445"/>
                  <a:pt x="0" y="521884"/>
                </a:cubicBezTo>
                <a:close/>
              </a:path>
            </a:pathLst>
          </a:custGeom>
          <a:solidFill>
            <a:srgbClr val="CD6543"/>
          </a:solidFill>
          <a:ln w="9525">
            <a:solidFill>
              <a:schemeClr val="tx1"/>
            </a:solidFill>
            <a:extLst>
              <a:ext uri="{C807C97D-BFC1-408E-A445-0C87EB9F89A2}">
                <ask:lineSketchStyleProps xmlns:ask="http://schemas.microsoft.com/office/drawing/2018/sketchyshapes" sd="748614166">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solidFill>
                  <a:schemeClr val="bg1"/>
                </a:solidFill>
                <a:latin typeface="Segoe UI" panose="020B0502040204020203" pitchFamily="34" charset="0"/>
                <a:cs typeface="Segoe UI" panose="020B0502040204020203" pitchFamily="34" charset="0"/>
              </a:rPr>
              <a:t>Family &amp; Friends</a:t>
            </a:r>
          </a:p>
        </p:txBody>
      </p:sp>
      <p:sp>
        <p:nvSpPr>
          <p:cNvPr id="113" name="Hexagon 112">
            <a:extLst>
              <a:ext uri="{FF2B5EF4-FFF2-40B4-BE49-F238E27FC236}">
                <a16:creationId xmlns:a16="http://schemas.microsoft.com/office/drawing/2014/main" id="{866D28F0-4654-FE4C-4B90-08A6F5D77E53}"/>
              </a:ext>
            </a:extLst>
          </p:cNvPr>
          <p:cNvSpPr/>
          <p:nvPr/>
        </p:nvSpPr>
        <p:spPr>
          <a:xfrm>
            <a:off x="4447836" y="644085"/>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153911" y="298970"/>
                  <a:pt x="200366" y="137858"/>
                  <a:pt x="260942" y="0"/>
                </a:cubicBezTo>
                <a:cubicBezTo>
                  <a:pt x="492454" y="-11933"/>
                  <a:pt x="629329" y="-58472"/>
                  <a:pt x="949828" y="0"/>
                </a:cubicBezTo>
                <a:cubicBezTo>
                  <a:pt x="1042823" y="177672"/>
                  <a:pt x="1059871" y="289151"/>
                  <a:pt x="1210770" y="521884"/>
                </a:cubicBezTo>
                <a:cubicBezTo>
                  <a:pt x="1108938" y="782278"/>
                  <a:pt x="973336" y="972887"/>
                  <a:pt x="949828" y="1043767"/>
                </a:cubicBezTo>
                <a:cubicBezTo>
                  <a:pt x="868778" y="1038813"/>
                  <a:pt x="586340" y="1064026"/>
                  <a:pt x="260942" y="1043767"/>
                </a:cubicBezTo>
                <a:cubicBezTo>
                  <a:pt x="197857" y="924988"/>
                  <a:pt x="84663" y="608079"/>
                  <a:pt x="0" y="521884"/>
                </a:cubicBezTo>
                <a:close/>
              </a:path>
              <a:path w="1210770" h="1043767" stroke="0" extrusionOk="0">
                <a:moveTo>
                  <a:pt x="0" y="521884"/>
                </a:moveTo>
                <a:cubicBezTo>
                  <a:pt x="106122" y="413776"/>
                  <a:pt x="160227" y="214049"/>
                  <a:pt x="260942" y="0"/>
                </a:cubicBezTo>
                <a:cubicBezTo>
                  <a:pt x="419718" y="-38347"/>
                  <a:pt x="777231" y="15004"/>
                  <a:pt x="949828" y="0"/>
                </a:cubicBezTo>
                <a:cubicBezTo>
                  <a:pt x="1034584" y="177808"/>
                  <a:pt x="1086443" y="324600"/>
                  <a:pt x="1210770" y="521884"/>
                </a:cubicBezTo>
                <a:cubicBezTo>
                  <a:pt x="1066645" y="692933"/>
                  <a:pt x="1030452" y="961035"/>
                  <a:pt x="949828" y="1043767"/>
                </a:cubicBezTo>
                <a:cubicBezTo>
                  <a:pt x="877993" y="1050925"/>
                  <a:pt x="501918" y="1042769"/>
                  <a:pt x="260942" y="1043767"/>
                </a:cubicBezTo>
                <a:cubicBezTo>
                  <a:pt x="188326" y="953687"/>
                  <a:pt x="71356" y="748646"/>
                  <a:pt x="0" y="521884"/>
                </a:cubicBezTo>
                <a:close/>
              </a:path>
            </a:pathLst>
          </a:custGeom>
          <a:solidFill>
            <a:srgbClr val="427BBF"/>
          </a:solidFill>
          <a:ln w="9525">
            <a:solidFill>
              <a:schemeClr val="tx1"/>
            </a:solidFill>
            <a:extLst>
              <a:ext uri="{C807C97D-BFC1-408E-A445-0C87EB9F89A2}">
                <ask:lineSketchStyleProps xmlns:ask="http://schemas.microsoft.com/office/drawing/2018/sketchyshapes" sd="3996587233">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GP &amp; Dentist</a:t>
            </a:r>
          </a:p>
        </p:txBody>
      </p:sp>
      <p:sp>
        <p:nvSpPr>
          <p:cNvPr id="114" name="Hexagon 113">
            <a:extLst>
              <a:ext uri="{FF2B5EF4-FFF2-40B4-BE49-F238E27FC236}">
                <a16:creationId xmlns:a16="http://schemas.microsoft.com/office/drawing/2014/main" id="{A2F5E196-DEF1-E2EC-3EA5-96163636470B}"/>
              </a:ext>
            </a:extLst>
          </p:cNvPr>
          <p:cNvSpPr/>
          <p:nvPr/>
        </p:nvSpPr>
        <p:spPr>
          <a:xfrm>
            <a:off x="5470306" y="4577973"/>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141189" y="340135"/>
                  <a:pt x="98066" y="239916"/>
                  <a:pt x="260942" y="0"/>
                </a:cubicBezTo>
                <a:cubicBezTo>
                  <a:pt x="552314" y="-3916"/>
                  <a:pt x="766534" y="-28659"/>
                  <a:pt x="949828" y="0"/>
                </a:cubicBezTo>
                <a:cubicBezTo>
                  <a:pt x="999238" y="108836"/>
                  <a:pt x="1153270" y="480374"/>
                  <a:pt x="1210770" y="521884"/>
                </a:cubicBezTo>
                <a:cubicBezTo>
                  <a:pt x="1178245" y="639443"/>
                  <a:pt x="1031159" y="822265"/>
                  <a:pt x="949828" y="1043767"/>
                </a:cubicBezTo>
                <a:cubicBezTo>
                  <a:pt x="613737" y="1000557"/>
                  <a:pt x="518925" y="1075560"/>
                  <a:pt x="260942" y="1043767"/>
                </a:cubicBezTo>
                <a:cubicBezTo>
                  <a:pt x="138642" y="899505"/>
                  <a:pt x="135344" y="728161"/>
                  <a:pt x="0" y="521884"/>
                </a:cubicBezTo>
                <a:close/>
              </a:path>
              <a:path w="1210770" h="1043767" stroke="0" extrusionOk="0">
                <a:moveTo>
                  <a:pt x="0" y="521884"/>
                </a:moveTo>
                <a:cubicBezTo>
                  <a:pt x="42745" y="458992"/>
                  <a:pt x="197187" y="76968"/>
                  <a:pt x="260942" y="0"/>
                </a:cubicBezTo>
                <a:cubicBezTo>
                  <a:pt x="351712" y="-4282"/>
                  <a:pt x="727747" y="28585"/>
                  <a:pt x="949828" y="0"/>
                </a:cubicBezTo>
                <a:cubicBezTo>
                  <a:pt x="1074723" y="209861"/>
                  <a:pt x="1100350" y="334734"/>
                  <a:pt x="1210770" y="521884"/>
                </a:cubicBezTo>
                <a:cubicBezTo>
                  <a:pt x="1170908" y="604046"/>
                  <a:pt x="1074964" y="783150"/>
                  <a:pt x="949828" y="1043767"/>
                </a:cubicBezTo>
                <a:cubicBezTo>
                  <a:pt x="877793" y="1006982"/>
                  <a:pt x="565217" y="1042624"/>
                  <a:pt x="260942" y="1043767"/>
                </a:cubicBezTo>
                <a:cubicBezTo>
                  <a:pt x="168661" y="866391"/>
                  <a:pt x="51356" y="716375"/>
                  <a:pt x="0" y="521884"/>
                </a:cubicBezTo>
                <a:close/>
              </a:path>
            </a:pathLst>
          </a:custGeom>
          <a:solidFill>
            <a:srgbClr val="CD6543"/>
          </a:solidFill>
          <a:ln w="9525">
            <a:solidFill>
              <a:schemeClr val="tx1"/>
            </a:solidFill>
            <a:extLst>
              <a:ext uri="{C807C97D-BFC1-408E-A445-0C87EB9F89A2}">
                <ask:lineSketchStyleProps xmlns:ask="http://schemas.microsoft.com/office/drawing/2018/sketchyshapes" sd="2468265123">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solidFill>
                  <a:schemeClr val="bg1"/>
                </a:solidFill>
                <a:latin typeface="Segoe UI" panose="020B0502040204020203" pitchFamily="34" charset="0"/>
                <a:cs typeface="Segoe UI" panose="020B0502040204020203" pitchFamily="34" charset="0"/>
              </a:rPr>
              <a:t>Place &amp;</a:t>
            </a:r>
            <a:r>
              <a:rPr lang="en-GB" sz="1050" b="1">
                <a:solidFill>
                  <a:schemeClr val="bg1"/>
                </a:solidFill>
                <a:latin typeface="Segoe UI" panose="020B0502040204020203" pitchFamily="34" charset="0"/>
                <a:cs typeface="Segoe UI" panose="020B0502040204020203" pitchFamily="34" charset="0"/>
              </a:rPr>
              <a:t> Environment</a:t>
            </a:r>
          </a:p>
        </p:txBody>
      </p:sp>
      <p:sp>
        <p:nvSpPr>
          <p:cNvPr id="115" name="Hexagon 114">
            <a:extLst>
              <a:ext uri="{FF2B5EF4-FFF2-40B4-BE49-F238E27FC236}">
                <a16:creationId xmlns:a16="http://schemas.microsoft.com/office/drawing/2014/main" id="{AE9F3775-0C7C-2271-5616-09BF5C4AB26A}"/>
              </a:ext>
            </a:extLst>
          </p:cNvPr>
          <p:cNvSpPr/>
          <p:nvPr/>
        </p:nvSpPr>
        <p:spPr>
          <a:xfrm>
            <a:off x="6487818" y="4013817"/>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81728" y="350923"/>
                  <a:pt x="224310" y="183385"/>
                  <a:pt x="260942" y="0"/>
                </a:cubicBezTo>
                <a:cubicBezTo>
                  <a:pt x="461188" y="15505"/>
                  <a:pt x="873519" y="54187"/>
                  <a:pt x="949828" y="0"/>
                </a:cubicBezTo>
                <a:cubicBezTo>
                  <a:pt x="1020651" y="140601"/>
                  <a:pt x="1105899" y="400811"/>
                  <a:pt x="1210770" y="521884"/>
                </a:cubicBezTo>
                <a:cubicBezTo>
                  <a:pt x="1151364" y="659171"/>
                  <a:pt x="1015733" y="996623"/>
                  <a:pt x="949828" y="1043767"/>
                </a:cubicBezTo>
                <a:cubicBezTo>
                  <a:pt x="836827" y="1018496"/>
                  <a:pt x="385470" y="1074952"/>
                  <a:pt x="260942" y="1043767"/>
                </a:cubicBezTo>
                <a:cubicBezTo>
                  <a:pt x="224278" y="882571"/>
                  <a:pt x="92454" y="637836"/>
                  <a:pt x="0" y="521884"/>
                </a:cubicBezTo>
                <a:close/>
              </a:path>
              <a:path w="1210770" h="1043767" stroke="0" extrusionOk="0">
                <a:moveTo>
                  <a:pt x="0" y="521884"/>
                </a:moveTo>
                <a:cubicBezTo>
                  <a:pt x="41015" y="383670"/>
                  <a:pt x="174042" y="157889"/>
                  <a:pt x="260942" y="0"/>
                </a:cubicBezTo>
                <a:cubicBezTo>
                  <a:pt x="451675" y="4947"/>
                  <a:pt x="700007" y="-47168"/>
                  <a:pt x="949828" y="0"/>
                </a:cubicBezTo>
                <a:cubicBezTo>
                  <a:pt x="1099251" y="235544"/>
                  <a:pt x="1057943" y="299412"/>
                  <a:pt x="1210770" y="521884"/>
                </a:cubicBezTo>
                <a:cubicBezTo>
                  <a:pt x="1119895" y="677612"/>
                  <a:pt x="997885" y="931692"/>
                  <a:pt x="949828" y="1043767"/>
                </a:cubicBezTo>
                <a:cubicBezTo>
                  <a:pt x="620240" y="1028725"/>
                  <a:pt x="377717" y="1009806"/>
                  <a:pt x="260942" y="1043767"/>
                </a:cubicBezTo>
                <a:cubicBezTo>
                  <a:pt x="118459" y="862891"/>
                  <a:pt x="116559" y="694133"/>
                  <a:pt x="0" y="521884"/>
                </a:cubicBezTo>
                <a:close/>
              </a:path>
            </a:pathLst>
          </a:custGeom>
          <a:solidFill>
            <a:srgbClr val="CD6543"/>
          </a:solidFill>
          <a:ln w="9525">
            <a:solidFill>
              <a:schemeClr val="tx1"/>
            </a:solidFill>
            <a:extLst>
              <a:ext uri="{C807C97D-BFC1-408E-A445-0C87EB9F89A2}">
                <ask:lineSketchStyleProps xmlns:ask="http://schemas.microsoft.com/office/drawing/2018/sketchyshapes" sd="548402060">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solidFill>
                  <a:schemeClr val="bg1"/>
                </a:solidFill>
                <a:latin typeface="Segoe UI" panose="020B0502040204020203" pitchFamily="34" charset="0"/>
                <a:cs typeface="Segoe UI" panose="020B0502040204020203" pitchFamily="34" charset="0"/>
              </a:rPr>
              <a:t>Digital Support</a:t>
            </a:r>
          </a:p>
        </p:txBody>
      </p:sp>
      <p:sp>
        <p:nvSpPr>
          <p:cNvPr id="116" name="Hexagon 115">
            <a:extLst>
              <a:ext uri="{FF2B5EF4-FFF2-40B4-BE49-F238E27FC236}">
                <a16:creationId xmlns:a16="http://schemas.microsoft.com/office/drawing/2014/main" id="{7271E990-4369-F1CA-4A64-3F9D676F2DB6}"/>
              </a:ext>
            </a:extLst>
          </p:cNvPr>
          <p:cNvSpPr/>
          <p:nvPr/>
        </p:nvSpPr>
        <p:spPr>
          <a:xfrm>
            <a:off x="6487818" y="2891265"/>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54735" y="304154"/>
                  <a:pt x="189019" y="205439"/>
                  <a:pt x="260942" y="0"/>
                </a:cubicBezTo>
                <a:cubicBezTo>
                  <a:pt x="440813" y="-6136"/>
                  <a:pt x="865736" y="5756"/>
                  <a:pt x="949828" y="0"/>
                </a:cubicBezTo>
                <a:cubicBezTo>
                  <a:pt x="1082233" y="176969"/>
                  <a:pt x="1188365" y="360602"/>
                  <a:pt x="1210770" y="521884"/>
                </a:cubicBezTo>
                <a:cubicBezTo>
                  <a:pt x="1129495" y="780857"/>
                  <a:pt x="952377" y="957727"/>
                  <a:pt x="949828" y="1043767"/>
                </a:cubicBezTo>
                <a:cubicBezTo>
                  <a:pt x="693692" y="1059103"/>
                  <a:pt x="601638" y="1064707"/>
                  <a:pt x="260942" y="1043767"/>
                </a:cubicBezTo>
                <a:cubicBezTo>
                  <a:pt x="200604" y="874233"/>
                  <a:pt x="15832" y="635593"/>
                  <a:pt x="0" y="521884"/>
                </a:cubicBezTo>
                <a:close/>
              </a:path>
              <a:path w="1210770" h="1043767" stroke="0" extrusionOk="0">
                <a:moveTo>
                  <a:pt x="0" y="521884"/>
                </a:moveTo>
                <a:cubicBezTo>
                  <a:pt x="25981" y="436947"/>
                  <a:pt x="236208" y="88092"/>
                  <a:pt x="260942" y="0"/>
                </a:cubicBezTo>
                <a:cubicBezTo>
                  <a:pt x="363406" y="19899"/>
                  <a:pt x="625070" y="-17952"/>
                  <a:pt x="949828" y="0"/>
                </a:cubicBezTo>
                <a:cubicBezTo>
                  <a:pt x="1033504" y="85187"/>
                  <a:pt x="1073941" y="314223"/>
                  <a:pt x="1210770" y="521884"/>
                </a:cubicBezTo>
                <a:cubicBezTo>
                  <a:pt x="1133058" y="652369"/>
                  <a:pt x="984105" y="967732"/>
                  <a:pt x="949828" y="1043767"/>
                </a:cubicBezTo>
                <a:cubicBezTo>
                  <a:pt x="675003" y="1027543"/>
                  <a:pt x="425868" y="1073160"/>
                  <a:pt x="260942" y="1043767"/>
                </a:cubicBezTo>
                <a:cubicBezTo>
                  <a:pt x="131225" y="826574"/>
                  <a:pt x="44349" y="572079"/>
                  <a:pt x="0" y="521884"/>
                </a:cubicBezTo>
                <a:close/>
              </a:path>
            </a:pathLst>
          </a:custGeom>
          <a:solidFill>
            <a:srgbClr val="CD6543"/>
          </a:solidFill>
          <a:ln w="9525">
            <a:solidFill>
              <a:schemeClr val="tx1"/>
            </a:solidFill>
            <a:extLst>
              <a:ext uri="{C807C97D-BFC1-408E-A445-0C87EB9F89A2}">
                <ask:lineSketchStyleProps xmlns:ask="http://schemas.microsoft.com/office/drawing/2018/sketchyshapes" sd="3915255001">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100" b="1">
                <a:solidFill>
                  <a:schemeClr val="bg1"/>
                </a:solidFill>
                <a:latin typeface="Segoe UI" panose="020B0502040204020203" pitchFamily="34" charset="0"/>
                <a:cs typeface="Segoe UI" panose="020B0502040204020203" pitchFamily="34" charset="0"/>
              </a:rPr>
              <a:t>Voluntary, Faith and Community groups</a:t>
            </a:r>
          </a:p>
        </p:txBody>
      </p:sp>
      <p:sp>
        <p:nvSpPr>
          <p:cNvPr id="117" name="Hexagon 116">
            <a:extLst>
              <a:ext uri="{FF2B5EF4-FFF2-40B4-BE49-F238E27FC236}">
                <a16:creationId xmlns:a16="http://schemas.microsoft.com/office/drawing/2014/main" id="{F120E9BD-2BF3-B1E8-3FAF-6B5AC028A164}"/>
              </a:ext>
            </a:extLst>
          </p:cNvPr>
          <p:cNvSpPr/>
          <p:nvPr/>
        </p:nvSpPr>
        <p:spPr>
          <a:xfrm>
            <a:off x="6487818" y="1768713"/>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104471" y="276956"/>
                  <a:pt x="264726" y="92683"/>
                  <a:pt x="260942" y="0"/>
                </a:cubicBezTo>
                <a:cubicBezTo>
                  <a:pt x="471332" y="57232"/>
                  <a:pt x="799343" y="18171"/>
                  <a:pt x="949828" y="0"/>
                </a:cubicBezTo>
                <a:cubicBezTo>
                  <a:pt x="1060810" y="233966"/>
                  <a:pt x="1112157" y="388546"/>
                  <a:pt x="1210770" y="521884"/>
                </a:cubicBezTo>
                <a:cubicBezTo>
                  <a:pt x="1053864" y="720899"/>
                  <a:pt x="1086193" y="801793"/>
                  <a:pt x="949828" y="1043767"/>
                </a:cubicBezTo>
                <a:cubicBezTo>
                  <a:pt x="643037" y="1001697"/>
                  <a:pt x="578985" y="1066252"/>
                  <a:pt x="260942" y="1043767"/>
                </a:cubicBezTo>
                <a:cubicBezTo>
                  <a:pt x="159238" y="892074"/>
                  <a:pt x="103560" y="794620"/>
                  <a:pt x="0" y="521884"/>
                </a:cubicBezTo>
                <a:close/>
              </a:path>
              <a:path w="1210770" h="1043767" stroke="0" extrusionOk="0">
                <a:moveTo>
                  <a:pt x="0" y="521884"/>
                </a:moveTo>
                <a:cubicBezTo>
                  <a:pt x="53164" y="431489"/>
                  <a:pt x="126723" y="233214"/>
                  <a:pt x="260942" y="0"/>
                </a:cubicBezTo>
                <a:cubicBezTo>
                  <a:pt x="405938" y="-18687"/>
                  <a:pt x="656285" y="54077"/>
                  <a:pt x="949828" y="0"/>
                </a:cubicBezTo>
                <a:cubicBezTo>
                  <a:pt x="1067471" y="216932"/>
                  <a:pt x="1146583" y="466176"/>
                  <a:pt x="1210770" y="521884"/>
                </a:cubicBezTo>
                <a:cubicBezTo>
                  <a:pt x="1086728" y="772918"/>
                  <a:pt x="1039107" y="807356"/>
                  <a:pt x="949828" y="1043767"/>
                </a:cubicBezTo>
                <a:cubicBezTo>
                  <a:pt x="877827" y="1095365"/>
                  <a:pt x="381977" y="1035255"/>
                  <a:pt x="260942" y="1043767"/>
                </a:cubicBezTo>
                <a:cubicBezTo>
                  <a:pt x="183295" y="828629"/>
                  <a:pt x="31486" y="699773"/>
                  <a:pt x="0" y="521884"/>
                </a:cubicBezTo>
                <a:close/>
              </a:path>
            </a:pathLst>
          </a:custGeom>
          <a:solidFill>
            <a:srgbClr val="427BBF"/>
          </a:solidFill>
          <a:ln w="9525">
            <a:solidFill>
              <a:schemeClr val="tx1"/>
            </a:solidFill>
            <a:extLst>
              <a:ext uri="{C807C97D-BFC1-408E-A445-0C87EB9F89A2}">
                <ask:lineSketchStyleProps xmlns:ask="http://schemas.microsoft.com/office/drawing/2018/sketchyshapes" sd="2340700233">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Youth Services</a:t>
            </a:r>
          </a:p>
        </p:txBody>
      </p:sp>
      <p:sp>
        <p:nvSpPr>
          <p:cNvPr id="118" name="Hexagon 117">
            <a:extLst>
              <a:ext uri="{FF2B5EF4-FFF2-40B4-BE49-F238E27FC236}">
                <a16:creationId xmlns:a16="http://schemas.microsoft.com/office/drawing/2014/main" id="{A97F3A53-350A-263E-4A1D-EB7EC874734E}"/>
              </a:ext>
            </a:extLst>
          </p:cNvPr>
          <p:cNvSpPr/>
          <p:nvPr/>
        </p:nvSpPr>
        <p:spPr>
          <a:xfrm>
            <a:off x="7515957" y="2328799"/>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44072" y="408496"/>
                  <a:pt x="175490" y="146346"/>
                  <a:pt x="260942" y="0"/>
                </a:cubicBezTo>
                <a:cubicBezTo>
                  <a:pt x="518087" y="-55831"/>
                  <a:pt x="769528" y="5387"/>
                  <a:pt x="949828" y="0"/>
                </a:cubicBezTo>
                <a:cubicBezTo>
                  <a:pt x="971752" y="91584"/>
                  <a:pt x="1206419" y="410377"/>
                  <a:pt x="1210770" y="521884"/>
                </a:cubicBezTo>
                <a:cubicBezTo>
                  <a:pt x="1091191" y="772524"/>
                  <a:pt x="1102660" y="812863"/>
                  <a:pt x="949828" y="1043767"/>
                </a:cubicBezTo>
                <a:cubicBezTo>
                  <a:pt x="640109" y="1047148"/>
                  <a:pt x="473944" y="1086706"/>
                  <a:pt x="260942" y="1043767"/>
                </a:cubicBezTo>
                <a:cubicBezTo>
                  <a:pt x="258810" y="963280"/>
                  <a:pt x="142178" y="735615"/>
                  <a:pt x="0" y="521884"/>
                </a:cubicBezTo>
                <a:close/>
              </a:path>
              <a:path w="1210770" h="1043767" stroke="0" extrusionOk="0">
                <a:moveTo>
                  <a:pt x="0" y="521884"/>
                </a:moveTo>
                <a:cubicBezTo>
                  <a:pt x="99202" y="409017"/>
                  <a:pt x="146788" y="150260"/>
                  <a:pt x="260942" y="0"/>
                </a:cubicBezTo>
                <a:cubicBezTo>
                  <a:pt x="336387" y="-34083"/>
                  <a:pt x="786909" y="-23899"/>
                  <a:pt x="949828" y="0"/>
                </a:cubicBezTo>
                <a:cubicBezTo>
                  <a:pt x="977654" y="57840"/>
                  <a:pt x="1129465" y="274746"/>
                  <a:pt x="1210770" y="521884"/>
                </a:cubicBezTo>
                <a:cubicBezTo>
                  <a:pt x="1092401" y="700915"/>
                  <a:pt x="1021201" y="938138"/>
                  <a:pt x="949828" y="1043767"/>
                </a:cubicBezTo>
                <a:cubicBezTo>
                  <a:pt x="631604" y="1008762"/>
                  <a:pt x="558679" y="1028548"/>
                  <a:pt x="260942" y="1043767"/>
                </a:cubicBezTo>
                <a:cubicBezTo>
                  <a:pt x="203646" y="910487"/>
                  <a:pt x="27447" y="594358"/>
                  <a:pt x="0" y="521884"/>
                </a:cubicBezTo>
                <a:close/>
              </a:path>
            </a:pathLst>
          </a:custGeom>
          <a:solidFill>
            <a:srgbClr val="427BBF"/>
          </a:solidFill>
          <a:ln w="9525">
            <a:solidFill>
              <a:schemeClr val="tx1"/>
            </a:solidFill>
            <a:extLst>
              <a:ext uri="{C807C97D-BFC1-408E-A445-0C87EB9F89A2}">
                <ask:lineSketchStyleProps xmlns:ask="http://schemas.microsoft.com/office/drawing/2018/sketchyshapes" sd="3693899304">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School &amp; Post-16 Education</a:t>
            </a:r>
          </a:p>
        </p:txBody>
      </p:sp>
      <p:sp>
        <p:nvSpPr>
          <p:cNvPr id="119" name="Hexagon 118">
            <a:extLst>
              <a:ext uri="{FF2B5EF4-FFF2-40B4-BE49-F238E27FC236}">
                <a16:creationId xmlns:a16="http://schemas.microsoft.com/office/drawing/2014/main" id="{19AC7D52-DB0F-721D-FB63-0C265A03529E}"/>
              </a:ext>
            </a:extLst>
          </p:cNvPr>
          <p:cNvSpPr/>
          <p:nvPr/>
        </p:nvSpPr>
        <p:spPr>
          <a:xfrm>
            <a:off x="7515957" y="3448416"/>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72438" y="329673"/>
                  <a:pt x="180324" y="155117"/>
                  <a:pt x="260942" y="0"/>
                </a:cubicBezTo>
                <a:cubicBezTo>
                  <a:pt x="603183" y="-12443"/>
                  <a:pt x="767477" y="13052"/>
                  <a:pt x="949828" y="0"/>
                </a:cubicBezTo>
                <a:cubicBezTo>
                  <a:pt x="1089890" y="164491"/>
                  <a:pt x="1182855" y="420151"/>
                  <a:pt x="1210770" y="521884"/>
                </a:cubicBezTo>
                <a:cubicBezTo>
                  <a:pt x="1122524" y="604699"/>
                  <a:pt x="995321" y="960371"/>
                  <a:pt x="949828" y="1043767"/>
                </a:cubicBezTo>
                <a:cubicBezTo>
                  <a:pt x="614951" y="1049608"/>
                  <a:pt x="423136" y="1042532"/>
                  <a:pt x="260942" y="1043767"/>
                </a:cubicBezTo>
                <a:cubicBezTo>
                  <a:pt x="192796" y="860391"/>
                  <a:pt x="46952" y="657133"/>
                  <a:pt x="0" y="521884"/>
                </a:cubicBezTo>
                <a:close/>
              </a:path>
              <a:path w="1210770" h="1043767" stroke="0" extrusionOk="0">
                <a:moveTo>
                  <a:pt x="0" y="521884"/>
                </a:moveTo>
                <a:cubicBezTo>
                  <a:pt x="21675" y="372403"/>
                  <a:pt x="239090" y="54701"/>
                  <a:pt x="260942" y="0"/>
                </a:cubicBezTo>
                <a:cubicBezTo>
                  <a:pt x="403312" y="-46476"/>
                  <a:pt x="868051" y="-7939"/>
                  <a:pt x="949828" y="0"/>
                </a:cubicBezTo>
                <a:cubicBezTo>
                  <a:pt x="1024334" y="147273"/>
                  <a:pt x="1161494" y="405549"/>
                  <a:pt x="1210770" y="521884"/>
                </a:cubicBezTo>
                <a:cubicBezTo>
                  <a:pt x="1128652" y="731670"/>
                  <a:pt x="1035405" y="796164"/>
                  <a:pt x="949828" y="1043767"/>
                </a:cubicBezTo>
                <a:cubicBezTo>
                  <a:pt x="611064" y="993655"/>
                  <a:pt x="509097" y="1075467"/>
                  <a:pt x="260942" y="1043767"/>
                </a:cubicBezTo>
                <a:cubicBezTo>
                  <a:pt x="202676" y="908535"/>
                  <a:pt x="101510" y="608763"/>
                  <a:pt x="0" y="521884"/>
                </a:cubicBezTo>
                <a:close/>
              </a:path>
            </a:pathLst>
          </a:custGeom>
          <a:solidFill>
            <a:srgbClr val="427BBF"/>
          </a:solidFill>
          <a:ln w="9525">
            <a:solidFill>
              <a:schemeClr val="tx1"/>
            </a:solidFill>
            <a:extLst>
              <a:ext uri="{C807C97D-BFC1-408E-A445-0C87EB9F89A2}">
                <ask:lineSketchStyleProps xmlns:ask="http://schemas.microsoft.com/office/drawing/2018/sketchyshapes" sd="1235885194">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Nursery</a:t>
            </a:r>
          </a:p>
        </p:txBody>
      </p:sp>
      <p:sp>
        <p:nvSpPr>
          <p:cNvPr id="120" name="Hexagon 119">
            <a:extLst>
              <a:ext uri="{FF2B5EF4-FFF2-40B4-BE49-F238E27FC236}">
                <a16:creationId xmlns:a16="http://schemas.microsoft.com/office/drawing/2014/main" id="{F36920E1-5484-9BCE-EB1D-636CF7D32244}"/>
              </a:ext>
            </a:extLst>
          </p:cNvPr>
          <p:cNvSpPr/>
          <p:nvPr/>
        </p:nvSpPr>
        <p:spPr>
          <a:xfrm>
            <a:off x="7515957" y="4568034"/>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88521" y="442899"/>
                  <a:pt x="232212" y="63624"/>
                  <a:pt x="260942" y="0"/>
                </a:cubicBezTo>
                <a:cubicBezTo>
                  <a:pt x="445787" y="59663"/>
                  <a:pt x="737298" y="-13476"/>
                  <a:pt x="949828" y="0"/>
                </a:cubicBezTo>
                <a:cubicBezTo>
                  <a:pt x="978441" y="91328"/>
                  <a:pt x="1078641" y="336387"/>
                  <a:pt x="1210770" y="521884"/>
                </a:cubicBezTo>
                <a:cubicBezTo>
                  <a:pt x="1048399" y="744318"/>
                  <a:pt x="956713" y="981586"/>
                  <a:pt x="949828" y="1043767"/>
                </a:cubicBezTo>
                <a:cubicBezTo>
                  <a:pt x="724772" y="1044380"/>
                  <a:pt x="443809" y="1048416"/>
                  <a:pt x="260942" y="1043767"/>
                </a:cubicBezTo>
                <a:cubicBezTo>
                  <a:pt x="138788" y="888024"/>
                  <a:pt x="119957" y="763207"/>
                  <a:pt x="0" y="521884"/>
                </a:cubicBezTo>
                <a:close/>
              </a:path>
              <a:path w="1210770" h="1043767" stroke="0" extrusionOk="0">
                <a:moveTo>
                  <a:pt x="0" y="521884"/>
                </a:moveTo>
                <a:cubicBezTo>
                  <a:pt x="66001" y="438765"/>
                  <a:pt x="227401" y="67969"/>
                  <a:pt x="260942" y="0"/>
                </a:cubicBezTo>
                <a:cubicBezTo>
                  <a:pt x="575902" y="46544"/>
                  <a:pt x="869895" y="-15876"/>
                  <a:pt x="949828" y="0"/>
                </a:cubicBezTo>
                <a:cubicBezTo>
                  <a:pt x="986331" y="109320"/>
                  <a:pt x="1082639" y="273377"/>
                  <a:pt x="1210770" y="521884"/>
                </a:cubicBezTo>
                <a:cubicBezTo>
                  <a:pt x="1145509" y="744429"/>
                  <a:pt x="1077782" y="826019"/>
                  <a:pt x="949828" y="1043767"/>
                </a:cubicBezTo>
                <a:cubicBezTo>
                  <a:pt x="795746" y="1079671"/>
                  <a:pt x="345286" y="1051500"/>
                  <a:pt x="260942" y="1043767"/>
                </a:cubicBezTo>
                <a:cubicBezTo>
                  <a:pt x="176733" y="774526"/>
                  <a:pt x="93889" y="640776"/>
                  <a:pt x="0" y="521884"/>
                </a:cubicBezTo>
                <a:close/>
              </a:path>
            </a:pathLst>
          </a:custGeom>
          <a:solidFill>
            <a:srgbClr val="427BBF"/>
          </a:solidFill>
          <a:ln w="9525">
            <a:solidFill>
              <a:schemeClr val="tx1"/>
            </a:solidFill>
            <a:extLst>
              <a:ext uri="{C807C97D-BFC1-408E-A445-0C87EB9F89A2}">
                <ask:lineSketchStyleProps xmlns:ask="http://schemas.microsoft.com/office/drawing/2018/sketchyshapes" sd="1468451754">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b="1">
                <a:latin typeface="Segoe UI" panose="020B0502040204020203" pitchFamily="34" charset="0"/>
                <a:cs typeface="Segoe UI" panose="020B0502040204020203" pitchFamily="34" charset="0"/>
              </a:rPr>
              <a:t>PCN Neighbour-hood team</a:t>
            </a:r>
          </a:p>
        </p:txBody>
      </p:sp>
      <p:sp>
        <p:nvSpPr>
          <p:cNvPr id="121" name="Hexagon 120">
            <a:extLst>
              <a:ext uri="{FF2B5EF4-FFF2-40B4-BE49-F238E27FC236}">
                <a16:creationId xmlns:a16="http://schemas.microsoft.com/office/drawing/2014/main" id="{5BF57132-74CA-C460-D411-26DCFAEF78F0}"/>
              </a:ext>
            </a:extLst>
          </p:cNvPr>
          <p:cNvSpPr/>
          <p:nvPr/>
        </p:nvSpPr>
        <p:spPr>
          <a:xfrm>
            <a:off x="6487818" y="5136370"/>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109719" y="322167"/>
                  <a:pt x="116543" y="252375"/>
                  <a:pt x="260942" y="0"/>
                </a:cubicBezTo>
                <a:cubicBezTo>
                  <a:pt x="599355" y="8210"/>
                  <a:pt x="706122" y="-61267"/>
                  <a:pt x="949828" y="0"/>
                </a:cubicBezTo>
                <a:cubicBezTo>
                  <a:pt x="1007103" y="161121"/>
                  <a:pt x="1144950" y="468843"/>
                  <a:pt x="1210770" y="521884"/>
                </a:cubicBezTo>
                <a:cubicBezTo>
                  <a:pt x="1182629" y="585778"/>
                  <a:pt x="1088218" y="796753"/>
                  <a:pt x="949828" y="1043767"/>
                </a:cubicBezTo>
                <a:cubicBezTo>
                  <a:pt x="768315" y="1023132"/>
                  <a:pt x="480808" y="1082649"/>
                  <a:pt x="260942" y="1043767"/>
                </a:cubicBezTo>
                <a:cubicBezTo>
                  <a:pt x="84588" y="806716"/>
                  <a:pt x="104434" y="727710"/>
                  <a:pt x="0" y="521884"/>
                </a:cubicBezTo>
                <a:close/>
              </a:path>
              <a:path w="1210770" h="1043767" stroke="0" extrusionOk="0">
                <a:moveTo>
                  <a:pt x="0" y="521884"/>
                </a:moveTo>
                <a:cubicBezTo>
                  <a:pt x="68521" y="368725"/>
                  <a:pt x="191205" y="117119"/>
                  <a:pt x="260942" y="0"/>
                </a:cubicBezTo>
                <a:cubicBezTo>
                  <a:pt x="602364" y="61339"/>
                  <a:pt x="819368" y="-33433"/>
                  <a:pt x="949828" y="0"/>
                </a:cubicBezTo>
                <a:cubicBezTo>
                  <a:pt x="953681" y="103350"/>
                  <a:pt x="1090790" y="345917"/>
                  <a:pt x="1210770" y="521884"/>
                </a:cubicBezTo>
                <a:cubicBezTo>
                  <a:pt x="1132070" y="764385"/>
                  <a:pt x="1018972" y="837971"/>
                  <a:pt x="949828" y="1043767"/>
                </a:cubicBezTo>
                <a:cubicBezTo>
                  <a:pt x="697034" y="1088333"/>
                  <a:pt x="542332" y="1006912"/>
                  <a:pt x="260942" y="1043767"/>
                </a:cubicBezTo>
                <a:cubicBezTo>
                  <a:pt x="99605" y="828317"/>
                  <a:pt x="134227" y="764633"/>
                  <a:pt x="0" y="521884"/>
                </a:cubicBezTo>
                <a:close/>
              </a:path>
            </a:pathLst>
          </a:custGeom>
          <a:solidFill>
            <a:srgbClr val="427BBF"/>
          </a:solidFill>
          <a:ln w="9525">
            <a:solidFill>
              <a:schemeClr val="tx1"/>
            </a:solidFill>
            <a:extLst>
              <a:ext uri="{C807C97D-BFC1-408E-A445-0C87EB9F89A2}">
                <ask:lineSketchStyleProps xmlns:ask="http://schemas.microsoft.com/office/drawing/2018/sketchyshapes" sd="3242814414">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b="1">
                <a:latin typeface="Segoe UI" panose="020B0502040204020203" pitchFamily="34" charset="0"/>
                <a:cs typeface="Segoe UI" panose="020B0502040204020203" pitchFamily="34" charset="0"/>
              </a:rPr>
              <a:t>Pharmacy</a:t>
            </a:r>
          </a:p>
        </p:txBody>
      </p:sp>
      <p:sp>
        <p:nvSpPr>
          <p:cNvPr id="122" name="Hexagon 121">
            <a:extLst>
              <a:ext uri="{FF2B5EF4-FFF2-40B4-BE49-F238E27FC236}">
                <a16:creationId xmlns:a16="http://schemas.microsoft.com/office/drawing/2014/main" id="{2390CDA7-7927-3B66-9D14-E621BAD56F97}"/>
              </a:ext>
            </a:extLst>
          </p:cNvPr>
          <p:cNvSpPr/>
          <p:nvPr/>
        </p:nvSpPr>
        <p:spPr>
          <a:xfrm>
            <a:off x="10548066" y="2882779"/>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111383" y="317637"/>
                  <a:pt x="140486" y="204409"/>
                  <a:pt x="261296" y="0"/>
                </a:cubicBezTo>
                <a:cubicBezTo>
                  <a:pt x="514099" y="54175"/>
                  <a:pt x="702734" y="-13620"/>
                  <a:pt x="949475" y="0"/>
                </a:cubicBezTo>
                <a:cubicBezTo>
                  <a:pt x="1024557" y="115590"/>
                  <a:pt x="1180893" y="357048"/>
                  <a:pt x="1210770" y="522591"/>
                </a:cubicBezTo>
                <a:cubicBezTo>
                  <a:pt x="1137383" y="619294"/>
                  <a:pt x="1072685" y="866084"/>
                  <a:pt x="949475" y="1045182"/>
                </a:cubicBezTo>
                <a:cubicBezTo>
                  <a:pt x="780010" y="1094200"/>
                  <a:pt x="533213" y="1029243"/>
                  <a:pt x="261296" y="1045182"/>
                </a:cubicBezTo>
                <a:cubicBezTo>
                  <a:pt x="202475" y="893392"/>
                  <a:pt x="18524" y="611366"/>
                  <a:pt x="0" y="522591"/>
                </a:cubicBezTo>
                <a:close/>
              </a:path>
              <a:path w="1210770" h="1045182" stroke="0" extrusionOk="0">
                <a:moveTo>
                  <a:pt x="0" y="522591"/>
                </a:moveTo>
                <a:cubicBezTo>
                  <a:pt x="82077" y="389505"/>
                  <a:pt x="232666" y="137361"/>
                  <a:pt x="261296" y="0"/>
                </a:cubicBezTo>
                <a:cubicBezTo>
                  <a:pt x="593953" y="22909"/>
                  <a:pt x="828005" y="-56787"/>
                  <a:pt x="949475" y="0"/>
                </a:cubicBezTo>
                <a:cubicBezTo>
                  <a:pt x="1018963" y="97211"/>
                  <a:pt x="1162418" y="403773"/>
                  <a:pt x="1210770" y="522591"/>
                </a:cubicBezTo>
                <a:cubicBezTo>
                  <a:pt x="1109892" y="798658"/>
                  <a:pt x="977536" y="935538"/>
                  <a:pt x="949475" y="1045182"/>
                </a:cubicBezTo>
                <a:cubicBezTo>
                  <a:pt x="871795" y="1004314"/>
                  <a:pt x="354170" y="983882"/>
                  <a:pt x="261296" y="1045182"/>
                </a:cubicBezTo>
                <a:cubicBezTo>
                  <a:pt x="189534" y="896011"/>
                  <a:pt x="29171" y="682936"/>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968401713">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100" b="1">
                <a:latin typeface="Segoe UI" panose="020B0502040204020203" pitchFamily="34" charset="0"/>
                <a:cs typeface="Segoe UI" panose="020B0502040204020203" pitchFamily="34" charset="0"/>
              </a:rPr>
              <a:t>Alternative Provision</a:t>
            </a:r>
          </a:p>
        </p:txBody>
      </p:sp>
      <p:sp>
        <p:nvSpPr>
          <p:cNvPr id="123" name="Hexagon 122">
            <a:extLst>
              <a:ext uri="{FF2B5EF4-FFF2-40B4-BE49-F238E27FC236}">
                <a16:creationId xmlns:a16="http://schemas.microsoft.com/office/drawing/2014/main" id="{58B12A03-7550-25FB-FCA4-A82BF2D3E1FB}"/>
              </a:ext>
            </a:extLst>
          </p:cNvPr>
          <p:cNvSpPr/>
          <p:nvPr/>
        </p:nvSpPr>
        <p:spPr>
          <a:xfrm>
            <a:off x="8530062" y="1768005"/>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92296" y="285680"/>
                  <a:pt x="212182" y="204340"/>
                  <a:pt x="261296" y="0"/>
                </a:cubicBezTo>
                <a:cubicBezTo>
                  <a:pt x="544009" y="12934"/>
                  <a:pt x="766965" y="-36418"/>
                  <a:pt x="949475" y="0"/>
                </a:cubicBezTo>
                <a:cubicBezTo>
                  <a:pt x="1056619" y="158841"/>
                  <a:pt x="1091679" y="269073"/>
                  <a:pt x="1210770" y="522591"/>
                </a:cubicBezTo>
                <a:cubicBezTo>
                  <a:pt x="1146779" y="564769"/>
                  <a:pt x="975258" y="952910"/>
                  <a:pt x="949475" y="1045182"/>
                </a:cubicBezTo>
                <a:cubicBezTo>
                  <a:pt x="708766" y="1024824"/>
                  <a:pt x="418214" y="1041201"/>
                  <a:pt x="261296" y="1045182"/>
                </a:cubicBezTo>
                <a:cubicBezTo>
                  <a:pt x="157128" y="904044"/>
                  <a:pt x="-5802" y="617749"/>
                  <a:pt x="0" y="522591"/>
                </a:cubicBezTo>
                <a:close/>
              </a:path>
              <a:path w="1210770" h="1045182" stroke="0" extrusionOk="0">
                <a:moveTo>
                  <a:pt x="0" y="522591"/>
                </a:moveTo>
                <a:cubicBezTo>
                  <a:pt x="74520" y="290696"/>
                  <a:pt x="184396" y="233169"/>
                  <a:pt x="261296" y="0"/>
                </a:cubicBezTo>
                <a:cubicBezTo>
                  <a:pt x="561858" y="-10557"/>
                  <a:pt x="871716" y="41379"/>
                  <a:pt x="949475" y="0"/>
                </a:cubicBezTo>
                <a:cubicBezTo>
                  <a:pt x="950187" y="116357"/>
                  <a:pt x="1044984" y="299292"/>
                  <a:pt x="1210770" y="522591"/>
                </a:cubicBezTo>
                <a:cubicBezTo>
                  <a:pt x="1111872" y="657452"/>
                  <a:pt x="1062244" y="786928"/>
                  <a:pt x="949475" y="1045182"/>
                </a:cubicBezTo>
                <a:cubicBezTo>
                  <a:pt x="835938" y="1004484"/>
                  <a:pt x="559355" y="1076465"/>
                  <a:pt x="261296" y="1045182"/>
                </a:cubicBezTo>
                <a:cubicBezTo>
                  <a:pt x="156825" y="899312"/>
                  <a:pt x="563" y="627567"/>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420275744">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Housing</a:t>
            </a:r>
          </a:p>
        </p:txBody>
      </p:sp>
      <p:sp>
        <p:nvSpPr>
          <p:cNvPr id="124" name="Hexagon 123">
            <a:extLst>
              <a:ext uri="{FF2B5EF4-FFF2-40B4-BE49-F238E27FC236}">
                <a16:creationId xmlns:a16="http://schemas.microsoft.com/office/drawing/2014/main" id="{6C861952-2EB6-2DC1-5345-DA99DDF62E5E}"/>
              </a:ext>
            </a:extLst>
          </p:cNvPr>
          <p:cNvSpPr/>
          <p:nvPr/>
        </p:nvSpPr>
        <p:spPr>
          <a:xfrm>
            <a:off x="8530062" y="2882779"/>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175463" y="287588"/>
                  <a:pt x="174134" y="169607"/>
                  <a:pt x="261296" y="0"/>
                </a:cubicBezTo>
                <a:cubicBezTo>
                  <a:pt x="589964" y="-9574"/>
                  <a:pt x="712945" y="40105"/>
                  <a:pt x="949475" y="0"/>
                </a:cubicBezTo>
                <a:cubicBezTo>
                  <a:pt x="1088203" y="245812"/>
                  <a:pt x="1145426" y="347014"/>
                  <a:pt x="1210770" y="522591"/>
                </a:cubicBezTo>
                <a:cubicBezTo>
                  <a:pt x="1166306" y="651715"/>
                  <a:pt x="1010587" y="972134"/>
                  <a:pt x="949475" y="1045182"/>
                </a:cubicBezTo>
                <a:cubicBezTo>
                  <a:pt x="716455" y="1023889"/>
                  <a:pt x="390647" y="1029437"/>
                  <a:pt x="261296" y="1045182"/>
                </a:cubicBezTo>
                <a:cubicBezTo>
                  <a:pt x="230534" y="979904"/>
                  <a:pt x="128057" y="711572"/>
                  <a:pt x="0" y="522591"/>
                </a:cubicBezTo>
                <a:close/>
              </a:path>
              <a:path w="1210770" h="1045182" stroke="0" extrusionOk="0">
                <a:moveTo>
                  <a:pt x="0" y="522591"/>
                </a:moveTo>
                <a:cubicBezTo>
                  <a:pt x="151438" y="271881"/>
                  <a:pt x="153277" y="177301"/>
                  <a:pt x="261296" y="0"/>
                </a:cubicBezTo>
                <a:cubicBezTo>
                  <a:pt x="424088" y="-48204"/>
                  <a:pt x="866403" y="39942"/>
                  <a:pt x="949475" y="0"/>
                </a:cubicBezTo>
                <a:cubicBezTo>
                  <a:pt x="1021797" y="159214"/>
                  <a:pt x="1138669" y="339969"/>
                  <a:pt x="1210770" y="522591"/>
                </a:cubicBezTo>
                <a:cubicBezTo>
                  <a:pt x="1114454" y="786206"/>
                  <a:pt x="962364" y="915692"/>
                  <a:pt x="949475" y="1045182"/>
                </a:cubicBezTo>
                <a:cubicBezTo>
                  <a:pt x="686043" y="1011774"/>
                  <a:pt x="480405" y="1042668"/>
                  <a:pt x="261296" y="1045182"/>
                </a:cubicBezTo>
                <a:cubicBezTo>
                  <a:pt x="117858" y="863732"/>
                  <a:pt x="83826" y="793201"/>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3678384681">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b="1">
                <a:latin typeface="Segoe UI" panose="020B0502040204020203" pitchFamily="34" charset="0"/>
                <a:cs typeface="Segoe UI" panose="020B0502040204020203" pitchFamily="34" charset="0"/>
              </a:rPr>
              <a:t>CAFCASS</a:t>
            </a:r>
          </a:p>
        </p:txBody>
      </p:sp>
      <p:sp>
        <p:nvSpPr>
          <p:cNvPr id="125" name="Hexagon 124">
            <a:extLst>
              <a:ext uri="{FF2B5EF4-FFF2-40B4-BE49-F238E27FC236}">
                <a16:creationId xmlns:a16="http://schemas.microsoft.com/office/drawing/2014/main" id="{D9A8589D-AFCA-72D7-E9C5-224BC8C6BA25}"/>
              </a:ext>
            </a:extLst>
          </p:cNvPr>
          <p:cNvSpPr/>
          <p:nvPr/>
        </p:nvSpPr>
        <p:spPr>
          <a:xfrm>
            <a:off x="8530062" y="4011245"/>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73599" y="435771"/>
                  <a:pt x="125799" y="188513"/>
                  <a:pt x="261296" y="0"/>
                </a:cubicBezTo>
                <a:cubicBezTo>
                  <a:pt x="372660" y="7840"/>
                  <a:pt x="658397" y="23282"/>
                  <a:pt x="949475" y="0"/>
                </a:cubicBezTo>
                <a:cubicBezTo>
                  <a:pt x="975909" y="110507"/>
                  <a:pt x="1128037" y="286422"/>
                  <a:pt x="1210770" y="522591"/>
                </a:cubicBezTo>
                <a:cubicBezTo>
                  <a:pt x="1155522" y="729762"/>
                  <a:pt x="957021" y="918761"/>
                  <a:pt x="949475" y="1045182"/>
                </a:cubicBezTo>
                <a:cubicBezTo>
                  <a:pt x="770627" y="1014672"/>
                  <a:pt x="475596" y="1018509"/>
                  <a:pt x="261296" y="1045182"/>
                </a:cubicBezTo>
                <a:cubicBezTo>
                  <a:pt x="146478" y="808487"/>
                  <a:pt x="140566" y="688508"/>
                  <a:pt x="0" y="522591"/>
                </a:cubicBezTo>
                <a:close/>
              </a:path>
              <a:path w="1210770" h="1045182" stroke="0" extrusionOk="0">
                <a:moveTo>
                  <a:pt x="0" y="522591"/>
                </a:moveTo>
                <a:cubicBezTo>
                  <a:pt x="118389" y="259135"/>
                  <a:pt x="161378" y="248965"/>
                  <a:pt x="261296" y="0"/>
                </a:cubicBezTo>
                <a:cubicBezTo>
                  <a:pt x="338081" y="104"/>
                  <a:pt x="821945" y="-53568"/>
                  <a:pt x="949475" y="0"/>
                </a:cubicBezTo>
                <a:cubicBezTo>
                  <a:pt x="1014521" y="64412"/>
                  <a:pt x="1104711" y="397521"/>
                  <a:pt x="1210770" y="522591"/>
                </a:cubicBezTo>
                <a:cubicBezTo>
                  <a:pt x="1113530" y="602954"/>
                  <a:pt x="998782" y="970933"/>
                  <a:pt x="949475" y="1045182"/>
                </a:cubicBezTo>
                <a:cubicBezTo>
                  <a:pt x="839306" y="1089966"/>
                  <a:pt x="474916" y="984698"/>
                  <a:pt x="261296" y="1045182"/>
                </a:cubicBezTo>
                <a:cubicBezTo>
                  <a:pt x="186846" y="795955"/>
                  <a:pt x="39543" y="651636"/>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2169899441">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100" b="1">
                <a:latin typeface="Segoe UI" panose="020B0502040204020203" pitchFamily="34" charset="0"/>
                <a:cs typeface="Segoe UI" panose="020B0502040204020203" pitchFamily="34" charset="0"/>
              </a:rPr>
              <a:t>Drug &amp; Alcohol Misuse</a:t>
            </a:r>
          </a:p>
        </p:txBody>
      </p:sp>
      <p:sp>
        <p:nvSpPr>
          <p:cNvPr id="126" name="Hexagon 125">
            <a:extLst>
              <a:ext uri="{FF2B5EF4-FFF2-40B4-BE49-F238E27FC236}">
                <a16:creationId xmlns:a16="http://schemas.microsoft.com/office/drawing/2014/main" id="{59A2C73B-25E1-7410-C426-8EECE18FC984}"/>
              </a:ext>
            </a:extLst>
          </p:cNvPr>
          <p:cNvSpPr/>
          <p:nvPr/>
        </p:nvSpPr>
        <p:spPr>
          <a:xfrm>
            <a:off x="8530062" y="5135662"/>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10712" y="451502"/>
                  <a:pt x="166976" y="188998"/>
                  <a:pt x="261296" y="0"/>
                </a:cubicBezTo>
                <a:cubicBezTo>
                  <a:pt x="566278" y="51549"/>
                  <a:pt x="760067" y="26617"/>
                  <a:pt x="949475" y="0"/>
                </a:cubicBezTo>
                <a:cubicBezTo>
                  <a:pt x="1073148" y="224294"/>
                  <a:pt x="1144219" y="458508"/>
                  <a:pt x="1210770" y="522591"/>
                </a:cubicBezTo>
                <a:cubicBezTo>
                  <a:pt x="1120336" y="751254"/>
                  <a:pt x="1026650" y="816225"/>
                  <a:pt x="949475" y="1045182"/>
                </a:cubicBezTo>
                <a:cubicBezTo>
                  <a:pt x="606025" y="1066029"/>
                  <a:pt x="485724" y="1054426"/>
                  <a:pt x="261296" y="1045182"/>
                </a:cubicBezTo>
                <a:cubicBezTo>
                  <a:pt x="162773" y="839597"/>
                  <a:pt x="47475" y="664147"/>
                  <a:pt x="0" y="522591"/>
                </a:cubicBezTo>
                <a:close/>
              </a:path>
              <a:path w="1210770" h="1045182" stroke="0" extrusionOk="0">
                <a:moveTo>
                  <a:pt x="0" y="522591"/>
                </a:moveTo>
                <a:cubicBezTo>
                  <a:pt x="71048" y="277308"/>
                  <a:pt x="151616" y="193144"/>
                  <a:pt x="261296" y="0"/>
                </a:cubicBezTo>
                <a:cubicBezTo>
                  <a:pt x="601257" y="18001"/>
                  <a:pt x="638387" y="25313"/>
                  <a:pt x="949475" y="0"/>
                </a:cubicBezTo>
                <a:cubicBezTo>
                  <a:pt x="1102640" y="210661"/>
                  <a:pt x="1089712" y="339937"/>
                  <a:pt x="1210770" y="522591"/>
                </a:cubicBezTo>
                <a:cubicBezTo>
                  <a:pt x="1059099" y="749399"/>
                  <a:pt x="1039456" y="908728"/>
                  <a:pt x="949475" y="1045182"/>
                </a:cubicBezTo>
                <a:cubicBezTo>
                  <a:pt x="620882" y="1104668"/>
                  <a:pt x="431842" y="1073259"/>
                  <a:pt x="261296" y="1045182"/>
                </a:cubicBezTo>
                <a:cubicBezTo>
                  <a:pt x="195714" y="827917"/>
                  <a:pt x="75499" y="638631"/>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913546841">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Fire &amp; Rescue</a:t>
            </a:r>
          </a:p>
        </p:txBody>
      </p:sp>
      <p:sp>
        <p:nvSpPr>
          <p:cNvPr id="127" name="Hexagon 126">
            <a:extLst>
              <a:ext uri="{FF2B5EF4-FFF2-40B4-BE49-F238E27FC236}">
                <a16:creationId xmlns:a16="http://schemas.microsoft.com/office/drawing/2014/main" id="{FC2F81B2-14F7-0D9B-A961-6F22D17905F5}"/>
              </a:ext>
            </a:extLst>
          </p:cNvPr>
          <p:cNvSpPr/>
          <p:nvPr/>
        </p:nvSpPr>
        <p:spPr>
          <a:xfrm>
            <a:off x="10548066" y="4011245"/>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139840" y="348275"/>
                  <a:pt x="190349" y="112973"/>
                  <a:pt x="261296" y="0"/>
                </a:cubicBezTo>
                <a:cubicBezTo>
                  <a:pt x="578708" y="169"/>
                  <a:pt x="835167" y="-6351"/>
                  <a:pt x="949475" y="0"/>
                </a:cubicBezTo>
                <a:cubicBezTo>
                  <a:pt x="1065958" y="143951"/>
                  <a:pt x="1116562" y="370167"/>
                  <a:pt x="1210770" y="522591"/>
                </a:cubicBezTo>
                <a:cubicBezTo>
                  <a:pt x="1164388" y="687093"/>
                  <a:pt x="1032809" y="841661"/>
                  <a:pt x="949475" y="1045182"/>
                </a:cubicBezTo>
                <a:cubicBezTo>
                  <a:pt x="776827" y="1076599"/>
                  <a:pt x="349741" y="1002877"/>
                  <a:pt x="261296" y="1045182"/>
                </a:cubicBezTo>
                <a:cubicBezTo>
                  <a:pt x="151753" y="891283"/>
                  <a:pt x="88445" y="624351"/>
                  <a:pt x="0" y="522591"/>
                </a:cubicBezTo>
                <a:close/>
              </a:path>
              <a:path w="1210770" h="1045182" stroke="0" extrusionOk="0">
                <a:moveTo>
                  <a:pt x="0" y="522591"/>
                </a:moveTo>
                <a:cubicBezTo>
                  <a:pt x="82867" y="418830"/>
                  <a:pt x="157657" y="207670"/>
                  <a:pt x="261296" y="0"/>
                </a:cubicBezTo>
                <a:cubicBezTo>
                  <a:pt x="448393" y="-14144"/>
                  <a:pt x="841651" y="55209"/>
                  <a:pt x="949475" y="0"/>
                </a:cubicBezTo>
                <a:cubicBezTo>
                  <a:pt x="1054926" y="214870"/>
                  <a:pt x="1160947" y="401460"/>
                  <a:pt x="1210770" y="522591"/>
                </a:cubicBezTo>
                <a:cubicBezTo>
                  <a:pt x="1137742" y="558900"/>
                  <a:pt x="1051158" y="796470"/>
                  <a:pt x="949475" y="1045182"/>
                </a:cubicBezTo>
                <a:cubicBezTo>
                  <a:pt x="715341" y="1040067"/>
                  <a:pt x="506244" y="988761"/>
                  <a:pt x="261296" y="1045182"/>
                </a:cubicBezTo>
                <a:cubicBezTo>
                  <a:pt x="167561" y="949411"/>
                  <a:pt x="74988" y="621896"/>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3439878291">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b="1">
                <a:latin typeface="Segoe UI" panose="020B0502040204020203" pitchFamily="34" charset="0"/>
                <a:cs typeface="Segoe UI" panose="020B0502040204020203" pitchFamily="34" charset="0"/>
              </a:rPr>
              <a:t>Residential &amp; Nursing Care</a:t>
            </a:r>
          </a:p>
        </p:txBody>
      </p:sp>
      <p:sp>
        <p:nvSpPr>
          <p:cNvPr id="128" name="Hexagon 127">
            <a:extLst>
              <a:ext uri="{FF2B5EF4-FFF2-40B4-BE49-F238E27FC236}">
                <a16:creationId xmlns:a16="http://schemas.microsoft.com/office/drawing/2014/main" id="{40307307-8BFB-DE2C-3F73-37B32C9429DE}"/>
              </a:ext>
            </a:extLst>
          </p:cNvPr>
          <p:cNvSpPr/>
          <p:nvPr/>
        </p:nvSpPr>
        <p:spPr>
          <a:xfrm>
            <a:off x="9546822" y="2320752"/>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24337" y="455622"/>
                  <a:pt x="172781" y="82222"/>
                  <a:pt x="261296" y="0"/>
                </a:cubicBezTo>
                <a:cubicBezTo>
                  <a:pt x="577578" y="35732"/>
                  <a:pt x="716985" y="33187"/>
                  <a:pt x="949475" y="0"/>
                </a:cubicBezTo>
                <a:cubicBezTo>
                  <a:pt x="1112294" y="213528"/>
                  <a:pt x="1149372" y="422900"/>
                  <a:pt x="1210770" y="522591"/>
                </a:cubicBezTo>
                <a:cubicBezTo>
                  <a:pt x="1147631" y="660363"/>
                  <a:pt x="972266" y="942843"/>
                  <a:pt x="949475" y="1045182"/>
                </a:cubicBezTo>
                <a:cubicBezTo>
                  <a:pt x="677051" y="1027612"/>
                  <a:pt x="388944" y="1074509"/>
                  <a:pt x="261296" y="1045182"/>
                </a:cubicBezTo>
                <a:cubicBezTo>
                  <a:pt x="185684" y="875683"/>
                  <a:pt x="54804" y="636687"/>
                  <a:pt x="0" y="522591"/>
                </a:cubicBezTo>
                <a:close/>
              </a:path>
              <a:path w="1210770" h="1045182" stroke="0" extrusionOk="0">
                <a:moveTo>
                  <a:pt x="0" y="522591"/>
                </a:moveTo>
                <a:cubicBezTo>
                  <a:pt x="38482" y="470470"/>
                  <a:pt x="185647" y="123348"/>
                  <a:pt x="261296" y="0"/>
                </a:cubicBezTo>
                <a:cubicBezTo>
                  <a:pt x="381699" y="60172"/>
                  <a:pt x="704193" y="-39697"/>
                  <a:pt x="949475" y="0"/>
                </a:cubicBezTo>
                <a:cubicBezTo>
                  <a:pt x="1042785" y="155792"/>
                  <a:pt x="1079903" y="342833"/>
                  <a:pt x="1210770" y="522591"/>
                </a:cubicBezTo>
                <a:cubicBezTo>
                  <a:pt x="1038567" y="757285"/>
                  <a:pt x="980950" y="896263"/>
                  <a:pt x="949475" y="1045182"/>
                </a:cubicBezTo>
                <a:cubicBezTo>
                  <a:pt x="773046" y="1044726"/>
                  <a:pt x="575497" y="995825"/>
                  <a:pt x="261296" y="1045182"/>
                </a:cubicBezTo>
                <a:cubicBezTo>
                  <a:pt x="241435" y="930139"/>
                  <a:pt x="115768" y="761854"/>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2533448610">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b="1">
                <a:latin typeface="Segoe UI" panose="020B0502040204020203" pitchFamily="34" charset="0"/>
                <a:cs typeface="Segoe UI" panose="020B0502040204020203" pitchFamily="34" charset="0"/>
              </a:rPr>
              <a:t>Probation</a:t>
            </a:r>
          </a:p>
        </p:txBody>
      </p:sp>
      <p:sp>
        <p:nvSpPr>
          <p:cNvPr id="129" name="Hexagon 128">
            <a:extLst>
              <a:ext uri="{FF2B5EF4-FFF2-40B4-BE49-F238E27FC236}">
                <a16:creationId xmlns:a16="http://schemas.microsoft.com/office/drawing/2014/main" id="{1CC051B1-1598-FF88-3299-AE4879B70337}"/>
              </a:ext>
            </a:extLst>
          </p:cNvPr>
          <p:cNvSpPr/>
          <p:nvPr/>
        </p:nvSpPr>
        <p:spPr>
          <a:xfrm>
            <a:off x="9546822" y="3448999"/>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36030" y="436227"/>
                  <a:pt x="234498" y="139067"/>
                  <a:pt x="261296" y="0"/>
                </a:cubicBezTo>
                <a:cubicBezTo>
                  <a:pt x="540924" y="17257"/>
                  <a:pt x="776861" y="-61698"/>
                  <a:pt x="949475" y="0"/>
                </a:cubicBezTo>
                <a:cubicBezTo>
                  <a:pt x="1044922" y="208726"/>
                  <a:pt x="1068209" y="279627"/>
                  <a:pt x="1210770" y="522591"/>
                </a:cubicBezTo>
                <a:cubicBezTo>
                  <a:pt x="1113357" y="675871"/>
                  <a:pt x="972911" y="967169"/>
                  <a:pt x="949475" y="1045182"/>
                </a:cubicBezTo>
                <a:cubicBezTo>
                  <a:pt x="837641" y="1075594"/>
                  <a:pt x="580871" y="1023788"/>
                  <a:pt x="261296" y="1045182"/>
                </a:cubicBezTo>
                <a:cubicBezTo>
                  <a:pt x="193947" y="955270"/>
                  <a:pt x="38918" y="612669"/>
                  <a:pt x="0" y="522591"/>
                </a:cubicBezTo>
                <a:close/>
              </a:path>
              <a:path w="1210770" h="1045182" stroke="0" extrusionOk="0">
                <a:moveTo>
                  <a:pt x="0" y="522591"/>
                </a:moveTo>
                <a:cubicBezTo>
                  <a:pt x="148745" y="277478"/>
                  <a:pt x="89677" y="228820"/>
                  <a:pt x="261296" y="0"/>
                </a:cubicBezTo>
                <a:cubicBezTo>
                  <a:pt x="395801" y="-54174"/>
                  <a:pt x="670973" y="-42884"/>
                  <a:pt x="949475" y="0"/>
                </a:cubicBezTo>
                <a:cubicBezTo>
                  <a:pt x="1073592" y="253022"/>
                  <a:pt x="1194476" y="396476"/>
                  <a:pt x="1210770" y="522591"/>
                </a:cubicBezTo>
                <a:cubicBezTo>
                  <a:pt x="1149202" y="652596"/>
                  <a:pt x="990045" y="876517"/>
                  <a:pt x="949475" y="1045182"/>
                </a:cubicBezTo>
                <a:cubicBezTo>
                  <a:pt x="672592" y="1084574"/>
                  <a:pt x="497135" y="1003849"/>
                  <a:pt x="261296" y="1045182"/>
                </a:cubicBezTo>
                <a:cubicBezTo>
                  <a:pt x="182033" y="834077"/>
                  <a:pt x="90303" y="649807"/>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953674144">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Police</a:t>
            </a:r>
          </a:p>
        </p:txBody>
      </p:sp>
      <p:sp>
        <p:nvSpPr>
          <p:cNvPr id="130" name="Hexagon 129">
            <a:extLst>
              <a:ext uri="{FF2B5EF4-FFF2-40B4-BE49-F238E27FC236}">
                <a16:creationId xmlns:a16="http://schemas.microsoft.com/office/drawing/2014/main" id="{084E0A16-1637-4BD7-C325-7B7020FC6C9D}"/>
              </a:ext>
            </a:extLst>
          </p:cNvPr>
          <p:cNvSpPr/>
          <p:nvPr/>
        </p:nvSpPr>
        <p:spPr>
          <a:xfrm>
            <a:off x="9546822" y="4577266"/>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63128" y="368843"/>
                  <a:pt x="185387" y="201778"/>
                  <a:pt x="261296" y="0"/>
                </a:cubicBezTo>
                <a:cubicBezTo>
                  <a:pt x="368248" y="47975"/>
                  <a:pt x="824494" y="-6755"/>
                  <a:pt x="949475" y="0"/>
                </a:cubicBezTo>
                <a:cubicBezTo>
                  <a:pt x="944739" y="107669"/>
                  <a:pt x="1138008" y="387328"/>
                  <a:pt x="1210770" y="522591"/>
                </a:cubicBezTo>
                <a:cubicBezTo>
                  <a:pt x="1059669" y="734806"/>
                  <a:pt x="1008303" y="980117"/>
                  <a:pt x="949475" y="1045182"/>
                </a:cubicBezTo>
                <a:cubicBezTo>
                  <a:pt x="845379" y="1076497"/>
                  <a:pt x="379044" y="995230"/>
                  <a:pt x="261296" y="1045182"/>
                </a:cubicBezTo>
                <a:cubicBezTo>
                  <a:pt x="182167" y="934483"/>
                  <a:pt x="60935" y="709726"/>
                  <a:pt x="0" y="522591"/>
                </a:cubicBezTo>
                <a:close/>
              </a:path>
              <a:path w="1210770" h="1045182" stroke="0" extrusionOk="0">
                <a:moveTo>
                  <a:pt x="0" y="522591"/>
                </a:moveTo>
                <a:cubicBezTo>
                  <a:pt x="109078" y="380430"/>
                  <a:pt x="121488" y="227345"/>
                  <a:pt x="261296" y="0"/>
                </a:cubicBezTo>
                <a:cubicBezTo>
                  <a:pt x="560765" y="-9925"/>
                  <a:pt x="646934" y="-27763"/>
                  <a:pt x="949475" y="0"/>
                </a:cubicBezTo>
                <a:cubicBezTo>
                  <a:pt x="1059440" y="130295"/>
                  <a:pt x="1100384" y="319846"/>
                  <a:pt x="1210770" y="522591"/>
                </a:cubicBezTo>
                <a:cubicBezTo>
                  <a:pt x="1167215" y="599162"/>
                  <a:pt x="1043544" y="789436"/>
                  <a:pt x="949475" y="1045182"/>
                </a:cubicBezTo>
                <a:cubicBezTo>
                  <a:pt x="669330" y="1000050"/>
                  <a:pt x="393498" y="1103185"/>
                  <a:pt x="261296" y="1045182"/>
                </a:cubicBezTo>
                <a:cubicBezTo>
                  <a:pt x="142575" y="902073"/>
                  <a:pt x="99186" y="619526"/>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2532810151">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Prison</a:t>
            </a:r>
          </a:p>
        </p:txBody>
      </p:sp>
      <p:sp>
        <p:nvSpPr>
          <p:cNvPr id="131" name="Hexagon 130">
            <a:extLst>
              <a:ext uri="{FF2B5EF4-FFF2-40B4-BE49-F238E27FC236}">
                <a16:creationId xmlns:a16="http://schemas.microsoft.com/office/drawing/2014/main" id="{0A70FC62-2CC6-86D9-44AE-18D8460EBA6F}"/>
              </a:ext>
            </a:extLst>
          </p:cNvPr>
          <p:cNvSpPr/>
          <p:nvPr/>
        </p:nvSpPr>
        <p:spPr>
          <a:xfrm>
            <a:off x="7515957" y="1209182"/>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69223" y="290477"/>
                  <a:pt x="136622" y="195664"/>
                  <a:pt x="260942" y="0"/>
                </a:cubicBezTo>
                <a:cubicBezTo>
                  <a:pt x="420749" y="5432"/>
                  <a:pt x="816931" y="44593"/>
                  <a:pt x="949828" y="0"/>
                </a:cubicBezTo>
                <a:cubicBezTo>
                  <a:pt x="1008628" y="94444"/>
                  <a:pt x="1057383" y="306403"/>
                  <a:pt x="1210770" y="521884"/>
                </a:cubicBezTo>
                <a:cubicBezTo>
                  <a:pt x="1164430" y="586670"/>
                  <a:pt x="1055881" y="946973"/>
                  <a:pt x="949828" y="1043767"/>
                </a:cubicBezTo>
                <a:cubicBezTo>
                  <a:pt x="759295" y="984013"/>
                  <a:pt x="432859" y="1066562"/>
                  <a:pt x="260942" y="1043767"/>
                </a:cubicBezTo>
                <a:cubicBezTo>
                  <a:pt x="240061" y="925509"/>
                  <a:pt x="65446" y="661634"/>
                  <a:pt x="0" y="521884"/>
                </a:cubicBezTo>
                <a:close/>
              </a:path>
              <a:path w="1210770" h="1043767" stroke="0" extrusionOk="0">
                <a:moveTo>
                  <a:pt x="0" y="521884"/>
                </a:moveTo>
                <a:cubicBezTo>
                  <a:pt x="88487" y="454375"/>
                  <a:pt x="146113" y="165455"/>
                  <a:pt x="260942" y="0"/>
                </a:cubicBezTo>
                <a:cubicBezTo>
                  <a:pt x="559959" y="48161"/>
                  <a:pt x="607012" y="-49833"/>
                  <a:pt x="949828" y="0"/>
                </a:cubicBezTo>
                <a:cubicBezTo>
                  <a:pt x="1032806" y="101676"/>
                  <a:pt x="1179012" y="382717"/>
                  <a:pt x="1210770" y="521884"/>
                </a:cubicBezTo>
                <a:cubicBezTo>
                  <a:pt x="1048541" y="747672"/>
                  <a:pt x="999188" y="902129"/>
                  <a:pt x="949828" y="1043767"/>
                </a:cubicBezTo>
                <a:cubicBezTo>
                  <a:pt x="699551" y="1015327"/>
                  <a:pt x="572746" y="1075399"/>
                  <a:pt x="260942" y="1043767"/>
                </a:cubicBezTo>
                <a:cubicBezTo>
                  <a:pt x="185019" y="892151"/>
                  <a:pt x="4786" y="643791"/>
                  <a:pt x="0" y="521884"/>
                </a:cubicBezTo>
                <a:close/>
              </a:path>
            </a:pathLst>
          </a:custGeom>
          <a:solidFill>
            <a:srgbClr val="427BBF"/>
          </a:solidFill>
          <a:ln w="9525">
            <a:solidFill>
              <a:schemeClr val="tx1"/>
            </a:solidFill>
            <a:extLst>
              <a:ext uri="{C807C97D-BFC1-408E-A445-0C87EB9F89A2}">
                <ask:lineSketchStyleProps xmlns:ask="http://schemas.microsoft.com/office/drawing/2018/sketchyshapes" sd="317580309">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Village Agent</a:t>
            </a:r>
          </a:p>
        </p:txBody>
      </p:sp>
      <p:sp>
        <p:nvSpPr>
          <p:cNvPr id="132" name="Hexagon 131">
            <a:extLst>
              <a:ext uri="{FF2B5EF4-FFF2-40B4-BE49-F238E27FC236}">
                <a16:creationId xmlns:a16="http://schemas.microsoft.com/office/drawing/2014/main" id="{753D978E-F12C-32D4-0E1A-2122CA3F67E3}"/>
              </a:ext>
            </a:extLst>
          </p:cNvPr>
          <p:cNvSpPr/>
          <p:nvPr/>
        </p:nvSpPr>
        <p:spPr>
          <a:xfrm>
            <a:off x="5470306" y="1209182"/>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40805" y="427405"/>
                  <a:pt x="252444" y="129720"/>
                  <a:pt x="260942" y="0"/>
                </a:cubicBezTo>
                <a:cubicBezTo>
                  <a:pt x="416383" y="39972"/>
                  <a:pt x="827673" y="-35908"/>
                  <a:pt x="949828" y="0"/>
                </a:cubicBezTo>
                <a:cubicBezTo>
                  <a:pt x="1009278" y="143838"/>
                  <a:pt x="1155249" y="385862"/>
                  <a:pt x="1210770" y="521884"/>
                </a:cubicBezTo>
                <a:cubicBezTo>
                  <a:pt x="1132720" y="574031"/>
                  <a:pt x="978419" y="984919"/>
                  <a:pt x="949828" y="1043767"/>
                </a:cubicBezTo>
                <a:cubicBezTo>
                  <a:pt x="708874" y="1040401"/>
                  <a:pt x="541144" y="1011137"/>
                  <a:pt x="260942" y="1043767"/>
                </a:cubicBezTo>
                <a:cubicBezTo>
                  <a:pt x="144174" y="848661"/>
                  <a:pt x="94362" y="620158"/>
                  <a:pt x="0" y="521884"/>
                </a:cubicBezTo>
                <a:close/>
              </a:path>
              <a:path w="1210770" h="1043767" stroke="0" extrusionOk="0">
                <a:moveTo>
                  <a:pt x="0" y="521884"/>
                </a:moveTo>
                <a:cubicBezTo>
                  <a:pt x="-3335" y="450811"/>
                  <a:pt x="234355" y="51983"/>
                  <a:pt x="260942" y="0"/>
                </a:cubicBezTo>
                <a:cubicBezTo>
                  <a:pt x="512526" y="-55499"/>
                  <a:pt x="655259" y="58333"/>
                  <a:pt x="949828" y="0"/>
                </a:cubicBezTo>
                <a:cubicBezTo>
                  <a:pt x="989439" y="88040"/>
                  <a:pt x="1171450" y="422895"/>
                  <a:pt x="1210770" y="521884"/>
                </a:cubicBezTo>
                <a:cubicBezTo>
                  <a:pt x="1129154" y="761158"/>
                  <a:pt x="977496" y="900742"/>
                  <a:pt x="949828" y="1043767"/>
                </a:cubicBezTo>
                <a:cubicBezTo>
                  <a:pt x="832567" y="1044151"/>
                  <a:pt x="572004" y="1091867"/>
                  <a:pt x="260942" y="1043767"/>
                </a:cubicBezTo>
                <a:cubicBezTo>
                  <a:pt x="113133" y="853446"/>
                  <a:pt x="137142" y="747330"/>
                  <a:pt x="0" y="521884"/>
                </a:cubicBezTo>
                <a:close/>
              </a:path>
            </a:pathLst>
          </a:custGeom>
          <a:solidFill>
            <a:srgbClr val="427BBF"/>
          </a:solidFill>
          <a:ln w="9525">
            <a:solidFill>
              <a:schemeClr val="tx1"/>
            </a:solidFill>
            <a:extLst>
              <a:ext uri="{C807C97D-BFC1-408E-A445-0C87EB9F89A2}">
                <ask:lineSketchStyleProps xmlns:ask="http://schemas.microsoft.com/office/drawing/2018/sketchyshapes" sd="2990206476">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Arts &amp; Culture</a:t>
            </a:r>
          </a:p>
        </p:txBody>
      </p:sp>
      <p:sp>
        <p:nvSpPr>
          <p:cNvPr id="133" name="TextBox 48">
            <a:extLst>
              <a:ext uri="{FF2B5EF4-FFF2-40B4-BE49-F238E27FC236}">
                <a16:creationId xmlns:a16="http://schemas.microsoft.com/office/drawing/2014/main" id="{00F3BAA4-C7FC-1FF9-253B-AE398A4B210C}"/>
              </a:ext>
            </a:extLst>
          </p:cNvPr>
          <p:cNvSpPr txBox="1"/>
          <p:nvPr/>
        </p:nvSpPr>
        <p:spPr>
          <a:xfrm>
            <a:off x="-87273" y="85706"/>
            <a:ext cx="4509440" cy="584775"/>
          </a:xfrm>
          <a:prstGeom prst="rect">
            <a:avLst/>
          </a:prstGeom>
          <a:noFill/>
          <a:effectLst/>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200" b="1">
                <a:solidFill>
                  <a:srgbClr val="19233E"/>
                </a:solidFill>
                <a:latin typeface="Museo Sans Rounded 900" panose="02000000000000000000" pitchFamily="50" charset="0"/>
                <a:cs typeface="Shree Devanagari 714" panose="02000600000000000000" pitchFamily="2" charset="0"/>
              </a:rPr>
              <a:t>The early help system</a:t>
            </a:r>
          </a:p>
        </p:txBody>
      </p:sp>
      <p:sp>
        <p:nvSpPr>
          <p:cNvPr id="134" name="TextBox 133">
            <a:extLst>
              <a:ext uri="{FF2B5EF4-FFF2-40B4-BE49-F238E27FC236}">
                <a16:creationId xmlns:a16="http://schemas.microsoft.com/office/drawing/2014/main" id="{8E268059-2B1C-C889-F7C7-3C4BAFABB92F}"/>
              </a:ext>
            </a:extLst>
          </p:cNvPr>
          <p:cNvSpPr txBox="1"/>
          <p:nvPr/>
        </p:nvSpPr>
        <p:spPr>
          <a:xfrm>
            <a:off x="96231" y="5535855"/>
            <a:ext cx="2071216" cy="1200329"/>
          </a:xfrm>
          <a:prstGeom prst="rect">
            <a:avLst/>
          </a:prstGeom>
          <a:noFill/>
          <a:effectLst/>
        </p:spPr>
        <p:txBody>
          <a:bodyPr wrap="square" rtlCol="0">
            <a:spAutoFit/>
          </a:bodyPr>
          <a:lstStyle/>
          <a:p>
            <a:r>
              <a:rPr lang="en-GB" b="1">
                <a:solidFill>
                  <a:srgbClr val="1A162E"/>
                </a:solidFill>
              </a:rPr>
              <a:t>Key:</a:t>
            </a:r>
          </a:p>
          <a:p>
            <a:r>
              <a:rPr lang="en-GB" b="1">
                <a:solidFill>
                  <a:srgbClr val="CD6543"/>
                </a:solidFill>
              </a:rPr>
              <a:t>Community</a:t>
            </a:r>
          </a:p>
          <a:p>
            <a:r>
              <a:rPr lang="en-GB" b="1">
                <a:solidFill>
                  <a:srgbClr val="427BBF"/>
                </a:solidFill>
              </a:rPr>
              <a:t>Universal</a:t>
            </a:r>
          </a:p>
          <a:p>
            <a:r>
              <a:rPr lang="en-GB" b="1">
                <a:solidFill>
                  <a:srgbClr val="DC4C65"/>
                </a:solidFill>
              </a:rPr>
              <a:t>Acute &amp; Targeted</a:t>
            </a:r>
          </a:p>
        </p:txBody>
      </p:sp>
      <p:sp>
        <p:nvSpPr>
          <p:cNvPr id="135" name="Hexagon 134">
            <a:extLst>
              <a:ext uri="{FF2B5EF4-FFF2-40B4-BE49-F238E27FC236}">
                <a16:creationId xmlns:a16="http://schemas.microsoft.com/office/drawing/2014/main" id="{26300DB1-8A9B-3036-1198-216374C314D1}"/>
              </a:ext>
            </a:extLst>
          </p:cNvPr>
          <p:cNvSpPr/>
          <p:nvPr/>
        </p:nvSpPr>
        <p:spPr>
          <a:xfrm>
            <a:off x="365519" y="2882779"/>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111966" y="376416"/>
                  <a:pt x="191252" y="162782"/>
                  <a:pt x="261296" y="0"/>
                </a:cubicBezTo>
                <a:cubicBezTo>
                  <a:pt x="461773" y="-48131"/>
                  <a:pt x="780450" y="-7529"/>
                  <a:pt x="949475" y="0"/>
                </a:cubicBezTo>
                <a:cubicBezTo>
                  <a:pt x="1032742" y="241687"/>
                  <a:pt x="1128634" y="393036"/>
                  <a:pt x="1210770" y="522591"/>
                </a:cubicBezTo>
                <a:cubicBezTo>
                  <a:pt x="1171385" y="587901"/>
                  <a:pt x="1010309" y="818518"/>
                  <a:pt x="949475" y="1045182"/>
                </a:cubicBezTo>
                <a:cubicBezTo>
                  <a:pt x="770471" y="1037601"/>
                  <a:pt x="354762" y="1088696"/>
                  <a:pt x="261296" y="1045182"/>
                </a:cubicBezTo>
                <a:cubicBezTo>
                  <a:pt x="145058" y="894733"/>
                  <a:pt x="53887" y="618803"/>
                  <a:pt x="0" y="522591"/>
                </a:cubicBezTo>
                <a:close/>
              </a:path>
              <a:path w="1210770" h="1045182" stroke="0" extrusionOk="0">
                <a:moveTo>
                  <a:pt x="0" y="522591"/>
                </a:moveTo>
                <a:cubicBezTo>
                  <a:pt x="99371" y="282117"/>
                  <a:pt x="140496" y="209041"/>
                  <a:pt x="261296" y="0"/>
                </a:cubicBezTo>
                <a:cubicBezTo>
                  <a:pt x="518169" y="-58380"/>
                  <a:pt x="734636" y="-27471"/>
                  <a:pt x="949475" y="0"/>
                </a:cubicBezTo>
                <a:cubicBezTo>
                  <a:pt x="1014806" y="122329"/>
                  <a:pt x="1086172" y="280241"/>
                  <a:pt x="1210770" y="522591"/>
                </a:cubicBezTo>
                <a:cubicBezTo>
                  <a:pt x="1082247" y="696368"/>
                  <a:pt x="972313" y="906223"/>
                  <a:pt x="949475" y="1045182"/>
                </a:cubicBezTo>
                <a:cubicBezTo>
                  <a:pt x="634736" y="1096531"/>
                  <a:pt x="394649" y="1095165"/>
                  <a:pt x="261296" y="1045182"/>
                </a:cubicBezTo>
                <a:cubicBezTo>
                  <a:pt x="105614" y="801800"/>
                  <a:pt x="100791" y="647078"/>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1678108822">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b="1">
                <a:latin typeface="Segoe UI" panose="020B0502040204020203" pitchFamily="34" charset="0"/>
                <a:cs typeface="Segoe UI" panose="020B0502040204020203" pitchFamily="34" charset="0"/>
              </a:rPr>
              <a:t>SWAST</a:t>
            </a:r>
            <a:r>
              <a:rPr lang="en-GB" sz="1050" b="1">
                <a:latin typeface="Segoe UI" panose="020B0502040204020203" pitchFamily="34" charset="0"/>
                <a:cs typeface="Segoe UI" panose="020B0502040204020203" pitchFamily="34" charset="0"/>
              </a:rPr>
              <a:t> </a:t>
            </a:r>
            <a:r>
              <a:rPr lang="en-GB" sz="1100" b="1">
                <a:latin typeface="Segoe UI" panose="020B0502040204020203" pitchFamily="34" charset="0"/>
                <a:cs typeface="Segoe UI" panose="020B0502040204020203" pitchFamily="34" charset="0"/>
              </a:rPr>
              <a:t>Ambulance</a:t>
            </a:r>
          </a:p>
        </p:txBody>
      </p:sp>
      <p:sp>
        <p:nvSpPr>
          <p:cNvPr id="136" name="Hexagon 135">
            <a:extLst>
              <a:ext uri="{FF2B5EF4-FFF2-40B4-BE49-F238E27FC236}">
                <a16:creationId xmlns:a16="http://schemas.microsoft.com/office/drawing/2014/main" id="{80E08302-F975-AE14-A07C-C5209A250004}"/>
              </a:ext>
            </a:extLst>
          </p:cNvPr>
          <p:cNvSpPr/>
          <p:nvPr/>
        </p:nvSpPr>
        <p:spPr>
          <a:xfrm>
            <a:off x="6487818" y="656435"/>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2862" y="442454"/>
                  <a:pt x="216042" y="84204"/>
                  <a:pt x="260942" y="0"/>
                </a:cubicBezTo>
                <a:cubicBezTo>
                  <a:pt x="450244" y="-28716"/>
                  <a:pt x="730511" y="-34838"/>
                  <a:pt x="949828" y="0"/>
                </a:cubicBezTo>
                <a:cubicBezTo>
                  <a:pt x="1121681" y="239562"/>
                  <a:pt x="1153901" y="323399"/>
                  <a:pt x="1210770" y="521884"/>
                </a:cubicBezTo>
                <a:cubicBezTo>
                  <a:pt x="1157917" y="597220"/>
                  <a:pt x="1078772" y="821882"/>
                  <a:pt x="949828" y="1043767"/>
                </a:cubicBezTo>
                <a:cubicBezTo>
                  <a:pt x="606879" y="987335"/>
                  <a:pt x="513276" y="997296"/>
                  <a:pt x="260942" y="1043767"/>
                </a:cubicBezTo>
                <a:cubicBezTo>
                  <a:pt x="216515" y="906174"/>
                  <a:pt x="99238" y="740057"/>
                  <a:pt x="0" y="521884"/>
                </a:cubicBezTo>
                <a:close/>
              </a:path>
              <a:path w="1210770" h="1043767" stroke="0" extrusionOk="0">
                <a:moveTo>
                  <a:pt x="0" y="521884"/>
                </a:moveTo>
                <a:cubicBezTo>
                  <a:pt x="70882" y="425230"/>
                  <a:pt x="115737" y="185227"/>
                  <a:pt x="260942" y="0"/>
                </a:cubicBezTo>
                <a:cubicBezTo>
                  <a:pt x="482707" y="716"/>
                  <a:pt x="681040" y="-41518"/>
                  <a:pt x="949828" y="0"/>
                </a:cubicBezTo>
                <a:cubicBezTo>
                  <a:pt x="1026776" y="187993"/>
                  <a:pt x="1187640" y="436755"/>
                  <a:pt x="1210770" y="521884"/>
                </a:cubicBezTo>
                <a:cubicBezTo>
                  <a:pt x="1160706" y="638790"/>
                  <a:pt x="996953" y="844667"/>
                  <a:pt x="949828" y="1043767"/>
                </a:cubicBezTo>
                <a:cubicBezTo>
                  <a:pt x="688196" y="1033531"/>
                  <a:pt x="573371" y="1040699"/>
                  <a:pt x="260942" y="1043767"/>
                </a:cubicBezTo>
                <a:cubicBezTo>
                  <a:pt x="182275" y="979843"/>
                  <a:pt x="13668" y="618274"/>
                  <a:pt x="0" y="521884"/>
                </a:cubicBezTo>
                <a:close/>
              </a:path>
            </a:pathLst>
          </a:custGeom>
          <a:solidFill>
            <a:srgbClr val="427BBF"/>
          </a:solidFill>
          <a:ln w="9525">
            <a:solidFill>
              <a:schemeClr val="tx1"/>
            </a:solidFill>
            <a:extLst>
              <a:ext uri="{C807C97D-BFC1-408E-A445-0C87EB9F89A2}">
                <ask:lineSketchStyleProps xmlns:ask="http://schemas.microsoft.com/office/drawing/2018/sketchyshapes" sd="860305883">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Sports &amp; Leisure</a:t>
            </a:r>
            <a:endParaRPr lang="en-GB" sz="1600" b="1">
              <a:latin typeface="Segoe UI" panose="020B0502040204020203" pitchFamily="34" charset="0"/>
              <a:cs typeface="Segoe UI" panose="020B0502040204020203" pitchFamily="34" charset="0"/>
            </a:endParaRPr>
          </a:p>
        </p:txBody>
      </p:sp>
      <p:sp>
        <p:nvSpPr>
          <p:cNvPr id="137" name="Hexagon 136">
            <a:extLst>
              <a:ext uri="{FF2B5EF4-FFF2-40B4-BE49-F238E27FC236}">
                <a16:creationId xmlns:a16="http://schemas.microsoft.com/office/drawing/2014/main" id="{E1363E07-B01C-3851-ED33-FF3FA7DDF9A1}"/>
              </a:ext>
            </a:extLst>
          </p:cNvPr>
          <p:cNvSpPr/>
          <p:nvPr/>
        </p:nvSpPr>
        <p:spPr>
          <a:xfrm>
            <a:off x="4447836" y="5134955"/>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138939" y="288182"/>
                  <a:pt x="190773" y="172782"/>
                  <a:pt x="261296" y="0"/>
                </a:cubicBezTo>
                <a:cubicBezTo>
                  <a:pt x="556316" y="-13963"/>
                  <a:pt x="785207" y="53994"/>
                  <a:pt x="949475" y="0"/>
                </a:cubicBezTo>
                <a:cubicBezTo>
                  <a:pt x="1043555" y="248990"/>
                  <a:pt x="1052084" y="321683"/>
                  <a:pt x="1210770" y="522591"/>
                </a:cubicBezTo>
                <a:cubicBezTo>
                  <a:pt x="1223164" y="600308"/>
                  <a:pt x="986989" y="969711"/>
                  <a:pt x="949475" y="1045182"/>
                </a:cubicBezTo>
                <a:cubicBezTo>
                  <a:pt x="875235" y="1045072"/>
                  <a:pt x="340706" y="1033685"/>
                  <a:pt x="261296" y="1045182"/>
                </a:cubicBezTo>
                <a:cubicBezTo>
                  <a:pt x="220677" y="998176"/>
                  <a:pt x="40212" y="693949"/>
                  <a:pt x="0" y="522591"/>
                </a:cubicBezTo>
                <a:close/>
              </a:path>
              <a:path w="1210770" h="1045182" stroke="0" extrusionOk="0">
                <a:moveTo>
                  <a:pt x="0" y="522591"/>
                </a:moveTo>
                <a:cubicBezTo>
                  <a:pt x="100639" y="407248"/>
                  <a:pt x="148540" y="237927"/>
                  <a:pt x="261296" y="0"/>
                </a:cubicBezTo>
                <a:cubicBezTo>
                  <a:pt x="469215" y="-45293"/>
                  <a:pt x="838788" y="-35030"/>
                  <a:pt x="949475" y="0"/>
                </a:cubicBezTo>
                <a:cubicBezTo>
                  <a:pt x="989389" y="138085"/>
                  <a:pt x="1128436" y="338770"/>
                  <a:pt x="1210770" y="522591"/>
                </a:cubicBezTo>
                <a:cubicBezTo>
                  <a:pt x="1187284" y="642853"/>
                  <a:pt x="965567" y="955660"/>
                  <a:pt x="949475" y="1045182"/>
                </a:cubicBezTo>
                <a:cubicBezTo>
                  <a:pt x="755572" y="1027926"/>
                  <a:pt x="431032" y="998201"/>
                  <a:pt x="261296" y="1045182"/>
                </a:cubicBezTo>
                <a:cubicBezTo>
                  <a:pt x="138520" y="801974"/>
                  <a:pt x="75123" y="656890"/>
                  <a:pt x="0" y="522591"/>
                </a:cubicBezTo>
                <a:close/>
              </a:path>
            </a:pathLst>
          </a:custGeom>
          <a:solidFill>
            <a:srgbClr val="427BBF"/>
          </a:solidFill>
          <a:ln w="9525">
            <a:solidFill>
              <a:schemeClr val="tx1"/>
            </a:solidFill>
            <a:extLst>
              <a:ext uri="{C807C97D-BFC1-408E-A445-0C87EB9F89A2}">
                <ask:lineSketchStyleProps xmlns:ask="http://schemas.microsoft.com/office/drawing/2018/sketchyshapes" sd="1383790218">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Home care</a:t>
            </a:r>
          </a:p>
        </p:txBody>
      </p:sp>
      <p:sp>
        <p:nvSpPr>
          <p:cNvPr id="138" name="TextBox 137">
            <a:extLst>
              <a:ext uri="{FF2B5EF4-FFF2-40B4-BE49-F238E27FC236}">
                <a16:creationId xmlns:a16="http://schemas.microsoft.com/office/drawing/2014/main" id="{DE28FB4F-500B-7D48-4BB6-BB1EF14289AD}"/>
              </a:ext>
            </a:extLst>
          </p:cNvPr>
          <p:cNvSpPr txBox="1"/>
          <p:nvPr/>
        </p:nvSpPr>
        <p:spPr>
          <a:xfrm>
            <a:off x="8663481" y="154141"/>
            <a:ext cx="3432965" cy="1323439"/>
          </a:xfrm>
          <a:prstGeom prst="rect">
            <a:avLst/>
          </a:prstGeom>
          <a:noFill/>
          <a:effectLst/>
        </p:spPr>
        <p:txBody>
          <a:bodyPr wrap="square" rtlCol="0">
            <a:spAutoFit/>
          </a:bodyPr>
          <a:lstStyle/>
          <a:p>
            <a:pPr algn="ctr"/>
            <a:r>
              <a:rPr lang="en-GB" sz="1600" b="1">
                <a:solidFill>
                  <a:srgbClr val="19233E"/>
                </a:solidFill>
                <a:effectLst/>
                <a:ea typeface="Calibri" panose="020F0502020204030204" pitchFamily="34" charset="0"/>
                <a:cs typeface="Arial" panose="020B0604020202020204" pitchFamily="34" charset="0"/>
              </a:rPr>
              <a:t>Early Help is the total support that improves a family or resident’s resilience and outcomes or reduces the chance of a problem getting worse</a:t>
            </a:r>
            <a:endParaRPr lang="en-GB" sz="1600" b="1">
              <a:solidFill>
                <a:srgbClr val="19233E"/>
              </a:solidFill>
            </a:endParaRPr>
          </a:p>
        </p:txBody>
      </p:sp>
      <p:sp>
        <p:nvSpPr>
          <p:cNvPr id="139" name="Slide Number Placeholder 3">
            <a:extLst>
              <a:ext uri="{FF2B5EF4-FFF2-40B4-BE49-F238E27FC236}">
                <a16:creationId xmlns:a16="http://schemas.microsoft.com/office/drawing/2014/main" id="{CAE16806-19F3-3FCC-2C69-AE7C4F7EAEDC}"/>
              </a:ext>
            </a:extLst>
          </p:cNvPr>
          <p:cNvSpPr txBox="1">
            <a:spLocks/>
          </p:cNvSpPr>
          <p:nvPr/>
        </p:nvSpPr>
        <p:spPr>
          <a:xfrm>
            <a:off x="10304539" y="6280150"/>
            <a:ext cx="1138060" cy="365125"/>
          </a:xfrm>
          <a:custGeom>
            <a:avLst/>
            <a:gdLst>
              <a:gd name="connsiteX0" fmla="*/ 0 w 1138060"/>
              <a:gd name="connsiteY0" fmla="*/ 0 h 365125"/>
              <a:gd name="connsiteX1" fmla="*/ 1138060 w 1138060"/>
              <a:gd name="connsiteY1" fmla="*/ 0 h 365125"/>
              <a:gd name="connsiteX2" fmla="*/ 1138060 w 1138060"/>
              <a:gd name="connsiteY2" fmla="*/ 365125 h 365125"/>
              <a:gd name="connsiteX3" fmla="*/ 0 w 1138060"/>
              <a:gd name="connsiteY3" fmla="*/ 365125 h 365125"/>
              <a:gd name="connsiteX4" fmla="*/ 0 w 1138060"/>
              <a:gd name="connsiteY4" fmla="*/ 0 h 3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060" h="365125" fill="none" extrusionOk="0">
                <a:moveTo>
                  <a:pt x="0" y="0"/>
                </a:moveTo>
                <a:cubicBezTo>
                  <a:pt x="423586" y="-92372"/>
                  <a:pt x="801058" y="-84298"/>
                  <a:pt x="1138060" y="0"/>
                </a:cubicBezTo>
                <a:cubicBezTo>
                  <a:pt x="1129465" y="167007"/>
                  <a:pt x="1143337" y="317653"/>
                  <a:pt x="1138060" y="365125"/>
                </a:cubicBezTo>
                <a:cubicBezTo>
                  <a:pt x="819315" y="296764"/>
                  <a:pt x="538866" y="311567"/>
                  <a:pt x="0" y="365125"/>
                </a:cubicBezTo>
                <a:cubicBezTo>
                  <a:pt x="21632" y="277079"/>
                  <a:pt x="27311" y="42483"/>
                  <a:pt x="0" y="0"/>
                </a:cubicBezTo>
                <a:close/>
              </a:path>
              <a:path w="1138060" h="365125" stroke="0" extrusionOk="0">
                <a:moveTo>
                  <a:pt x="0" y="0"/>
                </a:moveTo>
                <a:cubicBezTo>
                  <a:pt x="251050" y="85046"/>
                  <a:pt x="738486" y="69633"/>
                  <a:pt x="1138060" y="0"/>
                </a:cubicBezTo>
                <a:cubicBezTo>
                  <a:pt x="1157561" y="180768"/>
                  <a:pt x="1129429" y="244270"/>
                  <a:pt x="1138060" y="365125"/>
                </a:cubicBezTo>
                <a:cubicBezTo>
                  <a:pt x="997662" y="280904"/>
                  <a:pt x="179365" y="425751"/>
                  <a:pt x="0" y="365125"/>
                </a:cubicBezTo>
                <a:cubicBezTo>
                  <a:pt x="32846" y="191265"/>
                  <a:pt x="-4948" y="53885"/>
                  <a:pt x="0" y="0"/>
                </a:cubicBezTo>
                <a:close/>
              </a:path>
            </a:pathLst>
          </a:custGeom>
          <a:ln w="9525">
            <a:noFill/>
            <a:extLst>
              <a:ext uri="{C807C97D-BFC1-408E-A445-0C87EB9F89A2}">
                <ask:lineSketchStyleProps xmlns:ask="http://schemas.microsoft.com/office/drawing/2018/sketchyshapes" sd="2923896298">
                  <a:prstGeom prst="rect">
                    <a:avLst/>
                  </a:prstGeom>
                  <ask:type>
                    <ask:lineSketchCurved/>
                  </ask:type>
                </ask:lineSketchStyleProps>
              </a:ext>
            </a:extLst>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b="1">
              <a:solidFill>
                <a:srgbClr val="19233E"/>
              </a:solidFill>
            </a:endParaRPr>
          </a:p>
        </p:txBody>
      </p:sp>
      <p:pic>
        <p:nvPicPr>
          <p:cNvPr id="140" name="Picture 139">
            <a:extLst>
              <a:ext uri="{FF2B5EF4-FFF2-40B4-BE49-F238E27FC236}">
                <a16:creationId xmlns:a16="http://schemas.microsoft.com/office/drawing/2014/main" id="{CAC199DD-26BB-DBAE-350E-4AC53FE81F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31839" y="3623835"/>
            <a:ext cx="1053614" cy="611096"/>
          </a:xfrm>
          <a:prstGeom prst="rect">
            <a:avLst/>
          </a:prstGeom>
          <a:effectLst/>
        </p:spPr>
      </p:pic>
      <p:sp>
        <p:nvSpPr>
          <p:cNvPr id="141" name="Hexagon 140">
            <a:extLst>
              <a:ext uri="{FF2B5EF4-FFF2-40B4-BE49-F238E27FC236}">
                <a16:creationId xmlns:a16="http://schemas.microsoft.com/office/drawing/2014/main" id="{57AB49FE-BA06-2DB5-0A7F-9C1442AEAF50}"/>
              </a:ext>
            </a:extLst>
          </p:cNvPr>
          <p:cNvSpPr/>
          <p:nvPr/>
        </p:nvSpPr>
        <p:spPr>
          <a:xfrm>
            <a:off x="5470306" y="86312"/>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77502" y="314708"/>
                  <a:pt x="153318" y="251838"/>
                  <a:pt x="260942" y="0"/>
                </a:cubicBezTo>
                <a:cubicBezTo>
                  <a:pt x="527038" y="38275"/>
                  <a:pt x="655817" y="3995"/>
                  <a:pt x="949828" y="0"/>
                </a:cubicBezTo>
                <a:cubicBezTo>
                  <a:pt x="1027226" y="261030"/>
                  <a:pt x="1207622" y="424211"/>
                  <a:pt x="1210770" y="521884"/>
                </a:cubicBezTo>
                <a:cubicBezTo>
                  <a:pt x="1083914" y="770967"/>
                  <a:pt x="1092506" y="798094"/>
                  <a:pt x="949828" y="1043767"/>
                </a:cubicBezTo>
                <a:cubicBezTo>
                  <a:pt x="699942" y="1016019"/>
                  <a:pt x="463453" y="1076558"/>
                  <a:pt x="260942" y="1043767"/>
                </a:cubicBezTo>
                <a:cubicBezTo>
                  <a:pt x="180583" y="966874"/>
                  <a:pt x="52742" y="686331"/>
                  <a:pt x="0" y="521884"/>
                </a:cubicBezTo>
                <a:close/>
              </a:path>
              <a:path w="1210770" h="1043767" stroke="0" extrusionOk="0">
                <a:moveTo>
                  <a:pt x="0" y="521884"/>
                </a:moveTo>
                <a:cubicBezTo>
                  <a:pt x="111547" y="391463"/>
                  <a:pt x="190362" y="206105"/>
                  <a:pt x="260942" y="0"/>
                </a:cubicBezTo>
                <a:cubicBezTo>
                  <a:pt x="384551" y="43695"/>
                  <a:pt x="787119" y="49582"/>
                  <a:pt x="949828" y="0"/>
                </a:cubicBezTo>
                <a:cubicBezTo>
                  <a:pt x="1031006" y="154587"/>
                  <a:pt x="1112490" y="376505"/>
                  <a:pt x="1210770" y="521884"/>
                </a:cubicBezTo>
                <a:cubicBezTo>
                  <a:pt x="1063250" y="769073"/>
                  <a:pt x="1039483" y="899120"/>
                  <a:pt x="949828" y="1043767"/>
                </a:cubicBezTo>
                <a:cubicBezTo>
                  <a:pt x="873687" y="1030162"/>
                  <a:pt x="594582" y="1087376"/>
                  <a:pt x="260942" y="1043767"/>
                </a:cubicBezTo>
                <a:cubicBezTo>
                  <a:pt x="110442" y="820953"/>
                  <a:pt x="101976" y="674471"/>
                  <a:pt x="0" y="521884"/>
                </a:cubicBezTo>
                <a:close/>
              </a:path>
            </a:pathLst>
          </a:custGeom>
          <a:solidFill>
            <a:srgbClr val="427BBF"/>
          </a:solidFill>
          <a:ln w="9525">
            <a:solidFill>
              <a:schemeClr val="tx1"/>
            </a:solidFill>
            <a:extLst>
              <a:ext uri="{C807C97D-BFC1-408E-A445-0C87EB9F89A2}">
                <ask:lineSketchStyleProps xmlns:ask="http://schemas.microsoft.com/office/drawing/2018/sketchyshapes" sd="3160777529">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b="1" i="0" u="none" strike="noStrike">
                <a:solidFill>
                  <a:srgbClr val="FFFFFF"/>
                </a:solidFill>
                <a:effectLst/>
                <a:latin typeface="Segoe UI" panose="020B0502040204020203" pitchFamily="34" charset="0"/>
              </a:rPr>
              <a:t>Parent, </a:t>
            </a:r>
          </a:p>
          <a:p>
            <a:pPr algn="ctr"/>
            <a:r>
              <a:rPr lang="en-GB" sz="1200" b="1" i="0" u="none" strike="noStrike">
                <a:solidFill>
                  <a:srgbClr val="FFFFFF"/>
                </a:solidFill>
                <a:effectLst/>
                <a:latin typeface="Segoe UI" panose="020B0502040204020203" pitchFamily="34" charset="0"/>
              </a:rPr>
              <a:t>Family </a:t>
            </a:r>
          </a:p>
          <a:p>
            <a:pPr algn="ctr"/>
            <a:r>
              <a:rPr lang="en-GB" sz="1200" b="1" i="0" u="none" strike="noStrike">
                <a:solidFill>
                  <a:srgbClr val="FFFFFF"/>
                </a:solidFill>
                <a:effectLst/>
                <a:latin typeface="Segoe UI" panose="020B0502040204020203" pitchFamily="34" charset="0"/>
              </a:rPr>
              <a:t>Support </a:t>
            </a:r>
          </a:p>
          <a:p>
            <a:pPr algn="ctr"/>
            <a:r>
              <a:rPr lang="en-GB" sz="1200" b="1" i="0" u="none" strike="noStrike">
                <a:solidFill>
                  <a:srgbClr val="FFFFFF"/>
                </a:solidFill>
                <a:effectLst/>
                <a:latin typeface="Segoe UI" panose="020B0502040204020203" pitchFamily="34" charset="0"/>
              </a:rPr>
              <a:t>Advisors</a:t>
            </a:r>
            <a:r>
              <a:rPr lang="en-GB" sz="1200" b="0" i="0">
                <a:solidFill>
                  <a:srgbClr val="FFFFFF"/>
                </a:solidFill>
                <a:effectLst/>
                <a:latin typeface="Segoe UI" panose="020B0502040204020203" pitchFamily="34" charset="0"/>
              </a:rPr>
              <a:t>​</a:t>
            </a:r>
            <a:endParaRPr lang="en-GB" sz="1000" b="1">
              <a:latin typeface="Segoe UI" panose="020B0502040204020203" pitchFamily="34" charset="0"/>
              <a:cs typeface="Segoe UI" panose="020B0502040204020203" pitchFamily="34" charset="0"/>
            </a:endParaRPr>
          </a:p>
        </p:txBody>
      </p:sp>
      <p:sp>
        <p:nvSpPr>
          <p:cNvPr id="142" name="Hexagon 141">
            <a:extLst>
              <a:ext uri="{FF2B5EF4-FFF2-40B4-BE49-F238E27FC236}">
                <a16:creationId xmlns:a16="http://schemas.microsoft.com/office/drawing/2014/main" id="{720C0DC9-8317-DB58-5581-296C468D569B}"/>
              </a:ext>
            </a:extLst>
          </p:cNvPr>
          <p:cNvSpPr/>
          <p:nvPr/>
        </p:nvSpPr>
        <p:spPr>
          <a:xfrm>
            <a:off x="5470306" y="5700855"/>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77502" y="314708"/>
                  <a:pt x="153318" y="251838"/>
                  <a:pt x="260942" y="0"/>
                </a:cubicBezTo>
                <a:cubicBezTo>
                  <a:pt x="527038" y="38275"/>
                  <a:pt x="655817" y="3995"/>
                  <a:pt x="949828" y="0"/>
                </a:cubicBezTo>
                <a:cubicBezTo>
                  <a:pt x="1027226" y="261030"/>
                  <a:pt x="1207622" y="424211"/>
                  <a:pt x="1210770" y="521884"/>
                </a:cubicBezTo>
                <a:cubicBezTo>
                  <a:pt x="1083914" y="770967"/>
                  <a:pt x="1092506" y="798094"/>
                  <a:pt x="949828" y="1043767"/>
                </a:cubicBezTo>
                <a:cubicBezTo>
                  <a:pt x="699942" y="1016019"/>
                  <a:pt x="463453" y="1076558"/>
                  <a:pt x="260942" y="1043767"/>
                </a:cubicBezTo>
                <a:cubicBezTo>
                  <a:pt x="180583" y="966874"/>
                  <a:pt x="52742" y="686331"/>
                  <a:pt x="0" y="521884"/>
                </a:cubicBezTo>
                <a:close/>
              </a:path>
              <a:path w="1210770" h="1043767" stroke="0" extrusionOk="0">
                <a:moveTo>
                  <a:pt x="0" y="521884"/>
                </a:moveTo>
                <a:cubicBezTo>
                  <a:pt x="111547" y="391463"/>
                  <a:pt x="190362" y="206105"/>
                  <a:pt x="260942" y="0"/>
                </a:cubicBezTo>
                <a:cubicBezTo>
                  <a:pt x="384551" y="43695"/>
                  <a:pt x="787119" y="49582"/>
                  <a:pt x="949828" y="0"/>
                </a:cubicBezTo>
                <a:cubicBezTo>
                  <a:pt x="1031006" y="154587"/>
                  <a:pt x="1112490" y="376505"/>
                  <a:pt x="1210770" y="521884"/>
                </a:cubicBezTo>
                <a:cubicBezTo>
                  <a:pt x="1063250" y="769073"/>
                  <a:pt x="1039483" y="899120"/>
                  <a:pt x="949828" y="1043767"/>
                </a:cubicBezTo>
                <a:cubicBezTo>
                  <a:pt x="873687" y="1030162"/>
                  <a:pt x="594582" y="1087376"/>
                  <a:pt x="260942" y="1043767"/>
                </a:cubicBezTo>
                <a:cubicBezTo>
                  <a:pt x="110442" y="820953"/>
                  <a:pt x="101976" y="674471"/>
                  <a:pt x="0" y="521884"/>
                </a:cubicBezTo>
                <a:close/>
              </a:path>
            </a:pathLst>
          </a:custGeom>
          <a:solidFill>
            <a:srgbClr val="427BBF"/>
          </a:solidFill>
          <a:ln w="9525">
            <a:solidFill>
              <a:schemeClr val="tx1"/>
            </a:solidFill>
            <a:extLst>
              <a:ext uri="{C807C97D-BFC1-408E-A445-0C87EB9F89A2}">
                <ask:lineSketchStyleProps xmlns:ask="http://schemas.microsoft.com/office/drawing/2018/sketchyshapes" sd="3160777529">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i="0" u="none" strike="noStrike">
                <a:solidFill>
                  <a:srgbClr val="FFFFFF"/>
                </a:solidFill>
                <a:effectLst/>
                <a:latin typeface="Segoe UI" panose="020B0502040204020203" pitchFamily="34" charset="0"/>
              </a:rPr>
              <a:t>One Team</a:t>
            </a:r>
            <a:r>
              <a:rPr lang="en-GB" sz="1400" b="0" i="0">
                <a:solidFill>
                  <a:srgbClr val="FFFFFF"/>
                </a:solidFill>
                <a:effectLst/>
                <a:latin typeface="Segoe UI" panose="020B0502040204020203" pitchFamily="34" charset="0"/>
              </a:rPr>
              <a:t>​</a:t>
            </a:r>
            <a:endParaRPr lang="en-GB" sz="1050" b="1">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044347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FC72857-3777-2C0E-2413-6185179AF902}"/>
              </a:ext>
            </a:extLst>
          </p:cNvPr>
          <p:cNvSpPr/>
          <p:nvPr/>
        </p:nvSpPr>
        <p:spPr>
          <a:xfrm>
            <a:off x="143339" y="6117299"/>
            <a:ext cx="2784309" cy="576064"/>
          </a:xfrm>
          <a:prstGeom prst="rect">
            <a:avLst/>
          </a:prstGeom>
          <a:solidFill>
            <a:srgbClr val="192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defRPr/>
            </a:pPr>
            <a:endParaRPr lang="en-GB" sz="2400">
              <a:solidFill>
                <a:srgbClr val="FFFFFF"/>
              </a:solidFill>
              <a:latin typeface="Arial"/>
            </a:endParaRPr>
          </a:p>
        </p:txBody>
      </p:sp>
      <p:sp>
        <p:nvSpPr>
          <p:cNvPr id="2" name="Content Placeholder 4">
            <a:extLst>
              <a:ext uri="{FF2B5EF4-FFF2-40B4-BE49-F238E27FC236}">
                <a16:creationId xmlns:a16="http://schemas.microsoft.com/office/drawing/2014/main" id="{E0029F91-CDCA-4341-5327-9CC3036F9BEB}"/>
              </a:ext>
            </a:extLst>
          </p:cNvPr>
          <p:cNvSpPr>
            <a:spLocks noGrp="1"/>
          </p:cNvSpPr>
          <p:nvPr>
            <p:ph idx="1"/>
          </p:nvPr>
        </p:nvSpPr>
        <p:spPr>
          <a:xfrm>
            <a:off x="609602" y="1124745"/>
            <a:ext cx="8819212" cy="4992555"/>
          </a:xfrm>
        </p:spPr>
        <p:txBody>
          <a:bodyPr>
            <a:noAutofit/>
          </a:bodyPr>
          <a:lstStyle/>
          <a:p>
            <a:pPr marL="609585" indent="-609585">
              <a:buClr>
                <a:schemeClr val="accent2">
                  <a:lumMod val="40000"/>
                  <a:lumOff val="60000"/>
                </a:schemeClr>
              </a:buClr>
              <a:buSzPct val="150000"/>
              <a:buFont typeface="+mj-lt"/>
              <a:buAutoNum type="arabicPeriod"/>
            </a:pPr>
            <a:endParaRPr lang="en-GB" sz="2400">
              <a:solidFill>
                <a:srgbClr val="19233E"/>
              </a:solidFill>
              <a:ea typeface="Shree Devanagari 714" charset="0"/>
              <a:cs typeface="Shree Devanagari 714" charset="0"/>
            </a:endParaRPr>
          </a:p>
          <a:p>
            <a:pPr>
              <a:buClr>
                <a:schemeClr val="tx1"/>
              </a:buClr>
            </a:pPr>
            <a:r>
              <a:rPr lang="en-GB" sz="2400">
                <a:solidFill>
                  <a:srgbClr val="19233E"/>
                </a:solidFill>
                <a:ea typeface="Shree Devanagari 714" charset="0"/>
                <a:cs typeface="Shree Devanagari 714" panose="02000600000000000000" pitchFamily="2" charset="0"/>
              </a:rPr>
              <a:t>Dr </a:t>
            </a:r>
            <a:r>
              <a:rPr lang="en-GB" sz="2400" err="1">
                <a:solidFill>
                  <a:srgbClr val="19233E"/>
                </a:solidFill>
                <a:ea typeface="Shree Devanagari 714" charset="0"/>
                <a:cs typeface="Shree Devanagari 714" panose="02000600000000000000" pitchFamily="2" charset="0"/>
              </a:rPr>
              <a:t>Ackoff’s</a:t>
            </a:r>
            <a:r>
              <a:rPr lang="en-GB" sz="2400">
                <a:solidFill>
                  <a:srgbClr val="19233E"/>
                </a:solidFill>
                <a:ea typeface="Shree Devanagari 714" charset="0"/>
                <a:cs typeface="Shree Devanagari 714" panose="02000600000000000000" pitchFamily="2" charset="0"/>
              </a:rPr>
              <a:t> example of a car</a:t>
            </a:r>
          </a:p>
          <a:p>
            <a:pPr>
              <a:buClr>
                <a:schemeClr val="tx1"/>
              </a:buClr>
            </a:pPr>
            <a:r>
              <a:rPr lang="en-GB" sz="2400">
                <a:solidFill>
                  <a:srgbClr val="19233E"/>
                </a:solidFill>
                <a:ea typeface="Shree Devanagari 714" charset="0"/>
                <a:cs typeface="Shree Devanagari 714" panose="02000600000000000000" pitchFamily="2" charset="0"/>
              </a:rPr>
              <a:t>Let’s build the best car in the world.  Take the best brakes, best controls, best tyres, best gearbox, etc and put it together.  </a:t>
            </a:r>
          </a:p>
          <a:p>
            <a:pPr>
              <a:buClr>
                <a:schemeClr val="tx1"/>
              </a:buClr>
            </a:pPr>
            <a:r>
              <a:rPr lang="en-GB" sz="2400">
                <a:solidFill>
                  <a:srgbClr val="19233E"/>
                </a:solidFill>
                <a:ea typeface="Shree Devanagari 714" charset="0"/>
                <a:cs typeface="Shree Devanagari 714" panose="02000600000000000000" pitchFamily="2" charset="0"/>
              </a:rPr>
              <a:t>Is this the best car?  Does it even work?</a:t>
            </a:r>
          </a:p>
          <a:p>
            <a:pPr>
              <a:buClr>
                <a:schemeClr val="tx1"/>
              </a:buClr>
            </a:pPr>
            <a:endParaRPr lang="en-GB" sz="2400">
              <a:solidFill>
                <a:srgbClr val="19233E"/>
              </a:solidFill>
              <a:ea typeface="Shree Devanagari 714" charset="0"/>
              <a:cs typeface="Shree Devanagari 714" panose="02000600000000000000" pitchFamily="2" charset="0"/>
            </a:endParaRPr>
          </a:p>
          <a:p>
            <a:pPr>
              <a:buClr>
                <a:schemeClr val="tx1"/>
              </a:buClr>
            </a:pPr>
            <a:r>
              <a:rPr lang="en-GB" sz="2400">
                <a:solidFill>
                  <a:srgbClr val="19233E"/>
                </a:solidFill>
                <a:ea typeface="Shree Devanagari 714" charset="0"/>
                <a:cs typeface="Shree Devanagari 714" panose="02000600000000000000" pitchFamily="2" charset="0"/>
              </a:rPr>
              <a:t>How do we manage services </a:t>
            </a:r>
            <a:r>
              <a:rPr lang="en-GB" sz="2400" i="1">
                <a:solidFill>
                  <a:srgbClr val="19233E"/>
                </a:solidFill>
                <a:ea typeface="Shree Devanagari 714" charset="0"/>
                <a:cs typeface="Shree Devanagari 714" panose="02000600000000000000" pitchFamily="2" charset="0"/>
              </a:rPr>
              <a:t>vs</a:t>
            </a:r>
            <a:r>
              <a:rPr lang="en-GB" sz="2400">
                <a:solidFill>
                  <a:srgbClr val="19233E"/>
                </a:solidFill>
                <a:ea typeface="Shree Devanagari 714" charset="0"/>
                <a:cs typeface="Shree Devanagari 714" panose="02000600000000000000" pitchFamily="2" charset="0"/>
              </a:rPr>
              <a:t> the system?</a:t>
            </a:r>
          </a:p>
          <a:p>
            <a:pPr>
              <a:buClr>
                <a:schemeClr val="tx1"/>
              </a:buClr>
            </a:pPr>
            <a:r>
              <a:rPr lang="en-GB" sz="2400">
                <a:solidFill>
                  <a:srgbClr val="19233E"/>
                </a:solidFill>
                <a:ea typeface="Shree Devanagari 714" charset="0"/>
                <a:cs typeface="Shree Devanagari 714" panose="02000600000000000000" pitchFamily="2" charset="0"/>
              </a:rPr>
              <a:t>It can be counter-intuitive, but…</a:t>
            </a:r>
            <a:br>
              <a:rPr lang="en-GB" sz="2400">
                <a:solidFill>
                  <a:srgbClr val="19233E"/>
                </a:solidFill>
                <a:ea typeface="Shree Devanagari 714" charset="0"/>
                <a:cs typeface="Shree Devanagari 714" panose="02000600000000000000" pitchFamily="2" charset="0"/>
              </a:rPr>
            </a:br>
            <a:br>
              <a:rPr lang="en-GB" sz="2400">
                <a:solidFill>
                  <a:srgbClr val="19233E"/>
                </a:solidFill>
                <a:ea typeface="Shree Devanagari 714" charset="0"/>
                <a:cs typeface="Shree Devanagari 714" panose="02000600000000000000" pitchFamily="2" charset="0"/>
              </a:rPr>
            </a:br>
            <a:r>
              <a:rPr lang="en-GB" sz="2700" b="1">
                <a:solidFill>
                  <a:srgbClr val="19233E"/>
                </a:solidFill>
                <a:ea typeface="Shree Devanagari 714" charset="0"/>
                <a:cs typeface="Shree Devanagari 714" panose="02000600000000000000" pitchFamily="2" charset="0"/>
              </a:rPr>
              <a:t>The system makes as much of </a:t>
            </a:r>
            <a:br>
              <a:rPr lang="en-GB" sz="2700" b="1">
                <a:solidFill>
                  <a:srgbClr val="19233E"/>
                </a:solidFill>
                <a:ea typeface="Shree Devanagari 714" charset="0"/>
                <a:cs typeface="Shree Devanagari 714" panose="02000600000000000000" pitchFamily="2" charset="0"/>
              </a:rPr>
            </a:br>
            <a:r>
              <a:rPr lang="en-GB" sz="2700" b="1">
                <a:solidFill>
                  <a:srgbClr val="19233E"/>
                </a:solidFill>
                <a:ea typeface="Shree Devanagari 714" charset="0"/>
                <a:cs typeface="Shree Devanagari 714" panose="02000600000000000000" pitchFamily="2" charset="0"/>
              </a:rPr>
              <a:t>a difference as individual services</a:t>
            </a:r>
          </a:p>
          <a:p>
            <a:pPr marL="685783" indent="-685783">
              <a:buClr>
                <a:schemeClr val="accent2">
                  <a:lumMod val="40000"/>
                  <a:lumOff val="60000"/>
                </a:schemeClr>
              </a:buClr>
              <a:buFont typeface="+mj-lt"/>
              <a:buAutoNum type="arabicPeriod"/>
            </a:pPr>
            <a:endParaRPr lang="en-GB" sz="2400">
              <a:solidFill>
                <a:srgbClr val="19233E"/>
              </a:solidFill>
              <a:ea typeface="Shree Devanagari 714" charset="0"/>
              <a:cs typeface="Shree Devanagari 714" charset="0"/>
            </a:endParaRPr>
          </a:p>
        </p:txBody>
      </p:sp>
      <p:sp>
        <p:nvSpPr>
          <p:cNvPr id="3" name="TextBox 2">
            <a:extLst>
              <a:ext uri="{FF2B5EF4-FFF2-40B4-BE49-F238E27FC236}">
                <a16:creationId xmlns:a16="http://schemas.microsoft.com/office/drawing/2014/main" id="{D3287584-CD4B-36BA-60BF-ACED05C6B200}"/>
              </a:ext>
            </a:extLst>
          </p:cNvPr>
          <p:cNvSpPr txBox="1"/>
          <p:nvPr/>
        </p:nvSpPr>
        <p:spPr>
          <a:xfrm>
            <a:off x="181794" y="139700"/>
            <a:ext cx="8169725" cy="769441"/>
          </a:xfrm>
          <a:prstGeom prst="rect">
            <a:avLst/>
          </a:prstGeom>
          <a:noFill/>
        </p:spPr>
        <p:txBody>
          <a:bodyPr wrap="square">
            <a:spAutoFit/>
          </a:bodyPr>
          <a:lstStyle/>
          <a:p>
            <a:r>
              <a:rPr lang="en-GB" sz="4400">
                <a:solidFill>
                  <a:srgbClr val="011E41"/>
                </a:solidFill>
                <a:latin typeface="Museo Sans Rounded 900" panose="02000000000000000000" pitchFamily="50" charset="0"/>
              </a:rPr>
              <a:t>Why talk about systems?</a:t>
            </a:r>
            <a:endParaRPr lang="en-US" sz="4400">
              <a:solidFill>
                <a:srgbClr val="011E41"/>
              </a:solidFill>
              <a:latin typeface="Museo Sans Rounded 900" panose="02000000000000000000" pitchFamily="50" charset="0"/>
            </a:endParaRPr>
          </a:p>
        </p:txBody>
      </p:sp>
      <p:pic>
        <p:nvPicPr>
          <p:cNvPr id="1026" name="Picture 2" descr="Cute red car, cartoon flat vector illustration isolated on white ...">
            <a:extLst>
              <a:ext uri="{FF2B5EF4-FFF2-40B4-BE49-F238E27FC236}">
                <a16:creationId xmlns:a16="http://schemas.microsoft.com/office/drawing/2014/main" id="{F8405528-8179-092D-452A-E666ED5FC4CA}"/>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7531611" y="4333102"/>
            <a:ext cx="4477097" cy="1820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736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FC62E5EB-A2AF-1182-D0F1-21598E6546DA}"/>
              </a:ext>
            </a:extLst>
          </p:cNvPr>
          <p:cNvSpPr/>
          <p:nvPr/>
        </p:nvSpPr>
        <p:spPr>
          <a:xfrm>
            <a:off x="0" y="0"/>
            <a:ext cx="12192000" cy="6116595"/>
          </a:xfrm>
          <a:prstGeom prst="rect">
            <a:avLst/>
          </a:prstGeom>
          <a:solidFill>
            <a:srgbClr val="192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E5FC38FE-21AA-1C5D-9026-C2C55D9788E4}"/>
              </a:ext>
            </a:extLst>
          </p:cNvPr>
          <p:cNvSpPr txBox="1"/>
          <p:nvPr/>
        </p:nvSpPr>
        <p:spPr>
          <a:xfrm>
            <a:off x="181795" y="139700"/>
            <a:ext cx="6584950" cy="769441"/>
          </a:xfrm>
          <a:prstGeom prst="rect">
            <a:avLst/>
          </a:prstGeom>
          <a:noFill/>
          <a:ln>
            <a:noFill/>
          </a:ln>
        </p:spPr>
        <p:txBody>
          <a:bodyPr wrap="square">
            <a:spAutoFit/>
          </a:bodyPr>
          <a:lstStyle/>
          <a:p>
            <a:r>
              <a:rPr lang="en-GB" sz="4400">
                <a:solidFill>
                  <a:schemeClr val="bg1"/>
                </a:solidFill>
                <a:latin typeface="Museo Sans Rounded 900" panose="02000000000000000000" pitchFamily="50" charset="0"/>
              </a:rPr>
              <a:t>Integration</a:t>
            </a:r>
            <a:endParaRPr lang="en-US" sz="4400">
              <a:solidFill>
                <a:schemeClr val="bg1"/>
              </a:solidFill>
              <a:latin typeface="Museo Sans Rounded 900" panose="02000000000000000000" pitchFamily="50" charset="0"/>
            </a:endParaRPr>
          </a:p>
        </p:txBody>
      </p:sp>
      <p:grpSp>
        <p:nvGrpSpPr>
          <p:cNvPr id="64" name="Group 63">
            <a:extLst>
              <a:ext uri="{FF2B5EF4-FFF2-40B4-BE49-F238E27FC236}">
                <a16:creationId xmlns:a16="http://schemas.microsoft.com/office/drawing/2014/main" id="{436ACC28-6CB8-5715-36DB-FA9BACF3129A}"/>
              </a:ext>
            </a:extLst>
          </p:cNvPr>
          <p:cNvGrpSpPr/>
          <p:nvPr/>
        </p:nvGrpSpPr>
        <p:grpSpPr>
          <a:xfrm>
            <a:off x="2537145" y="508498"/>
            <a:ext cx="7117710" cy="5841003"/>
            <a:chOff x="2880496" y="524420"/>
            <a:chExt cx="6220004" cy="5104319"/>
          </a:xfrm>
        </p:grpSpPr>
        <p:sp>
          <p:nvSpPr>
            <p:cNvPr id="44" name="Isosceles Triangle 43">
              <a:extLst>
                <a:ext uri="{FF2B5EF4-FFF2-40B4-BE49-F238E27FC236}">
                  <a16:creationId xmlns:a16="http://schemas.microsoft.com/office/drawing/2014/main" id="{3E2BD03B-3185-B50B-4839-487494B9549A}"/>
                </a:ext>
              </a:extLst>
            </p:cNvPr>
            <p:cNvSpPr/>
            <p:nvPr/>
          </p:nvSpPr>
          <p:spPr>
            <a:xfrm flipH="1">
              <a:off x="4588064" y="3226270"/>
              <a:ext cx="2786863" cy="2402469"/>
            </a:xfrm>
            <a:custGeom>
              <a:avLst/>
              <a:gdLst>
                <a:gd name="connsiteX0" fmla="*/ 0 w 2786863"/>
                <a:gd name="connsiteY0" fmla="*/ 2402469 h 2402469"/>
                <a:gd name="connsiteX1" fmla="*/ 320489 w 2786863"/>
                <a:gd name="connsiteY1" fmla="*/ 1849901 h 2402469"/>
                <a:gd name="connsiteX2" fmla="*/ 682782 w 2786863"/>
                <a:gd name="connsiteY2" fmla="*/ 1225259 h 2402469"/>
                <a:gd name="connsiteX3" fmla="*/ 1045074 w 2786863"/>
                <a:gd name="connsiteY3" fmla="*/ 600617 h 2402469"/>
                <a:gd name="connsiteX4" fmla="*/ 1393432 w 2786863"/>
                <a:gd name="connsiteY4" fmla="*/ 0 h 2402469"/>
                <a:gd name="connsiteX5" fmla="*/ 1699987 w 2786863"/>
                <a:gd name="connsiteY5" fmla="*/ 528543 h 2402469"/>
                <a:gd name="connsiteX6" fmla="*/ 2020476 w 2786863"/>
                <a:gd name="connsiteY6" fmla="*/ 1081111 h 2402469"/>
                <a:gd name="connsiteX7" fmla="*/ 2382768 w 2786863"/>
                <a:gd name="connsiteY7" fmla="*/ 1705753 h 2402469"/>
                <a:gd name="connsiteX8" fmla="*/ 2786863 w 2786863"/>
                <a:gd name="connsiteY8" fmla="*/ 2402469 h 2402469"/>
                <a:gd name="connsiteX9" fmla="*/ 2173753 w 2786863"/>
                <a:gd name="connsiteY9" fmla="*/ 2402469 h 2402469"/>
                <a:gd name="connsiteX10" fmla="*/ 1560643 w 2786863"/>
                <a:gd name="connsiteY10" fmla="*/ 2402469 h 2402469"/>
                <a:gd name="connsiteX11" fmla="*/ 919665 w 2786863"/>
                <a:gd name="connsiteY11" fmla="*/ 2402469 h 2402469"/>
                <a:gd name="connsiteX12" fmla="*/ 0 w 2786863"/>
                <a:gd name="connsiteY12" fmla="*/ 2402469 h 24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86863" h="2402469" fill="none" extrusionOk="0">
                  <a:moveTo>
                    <a:pt x="0" y="2402469"/>
                  </a:moveTo>
                  <a:cubicBezTo>
                    <a:pt x="69435" y="2240548"/>
                    <a:pt x="213315" y="1973210"/>
                    <a:pt x="320489" y="1849901"/>
                  </a:cubicBezTo>
                  <a:cubicBezTo>
                    <a:pt x="427664" y="1726592"/>
                    <a:pt x="605000" y="1428130"/>
                    <a:pt x="682782" y="1225259"/>
                  </a:cubicBezTo>
                  <a:cubicBezTo>
                    <a:pt x="760564" y="1022388"/>
                    <a:pt x="913495" y="852473"/>
                    <a:pt x="1045074" y="600617"/>
                  </a:cubicBezTo>
                  <a:cubicBezTo>
                    <a:pt x="1176653" y="348761"/>
                    <a:pt x="1323433" y="134064"/>
                    <a:pt x="1393432" y="0"/>
                  </a:cubicBezTo>
                  <a:cubicBezTo>
                    <a:pt x="1476446" y="137767"/>
                    <a:pt x="1652766" y="404162"/>
                    <a:pt x="1699987" y="528543"/>
                  </a:cubicBezTo>
                  <a:cubicBezTo>
                    <a:pt x="1747208" y="652924"/>
                    <a:pt x="1952908" y="910513"/>
                    <a:pt x="2020476" y="1081111"/>
                  </a:cubicBezTo>
                  <a:cubicBezTo>
                    <a:pt x="2088044" y="1251709"/>
                    <a:pt x="2172210" y="1412926"/>
                    <a:pt x="2382768" y="1705753"/>
                  </a:cubicBezTo>
                  <a:cubicBezTo>
                    <a:pt x="2593326" y="1998580"/>
                    <a:pt x="2635030" y="2075239"/>
                    <a:pt x="2786863" y="2402469"/>
                  </a:cubicBezTo>
                  <a:cubicBezTo>
                    <a:pt x="2584714" y="2379505"/>
                    <a:pt x="2316379" y="2400732"/>
                    <a:pt x="2173753" y="2402469"/>
                  </a:cubicBezTo>
                  <a:cubicBezTo>
                    <a:pt x="2031127" y="2404207"/>
                    <a:pt x="1862109" y="2428838"/>
                    <a:pt x="1560643" y="2402469"/>
                  </a:cubicBezTo>
                  <a:cubicBezTo>
                    <a:pt x="1259177" y="2376101"/>
                    <a:pt x="1116679" y="2389937"/>
                    <a:pt x="919665" y="2402469"/>
                  </a:cubicBezTo>
                  <a:cubicBezTo>
                    <a:pt x="722651" y="2415001"/>
                    <a:pt x="358990" y="2407288"/>
                    <a:pt x="0" y="2402469"/>
                  </a:cubicBezTo>
                  <a:close/>
                </a:path>
                <a:path w="2786863" h="2402469" stroke="0" extrusionOk="0">
                  <a:moveTo>
                    <a:pt x="0" y="2402469"/>
                  </a:moveTo>
                  <a:cubicBezTo>
                    <a:pt x="151665" y="2158098"/>
                    <a:pt x="195840" y="2082183"/>
                    <a:pt x="348358" y="1801852"/>
                  </a:cubicBezTo>
                  <a:cubicBezTo>
                    <a:pt x="500876" y="1521521"/>
                    <a:pt x="501230" y="1473691"/>
                    <a:pt x="696716" y="1201235"/>
                  </a:cubicBezTo>
                  <a:cubicBezTo>
                    <a:pt x="892202" y="928779"/>
                    <a:pt x="880912" y="831869"/>
                    <a:pt x="1072943" y="552568"/>
                  </a:cubicBezTo>
                  <a:cubicBezTo>
                    <a:pt x="1264974" y="273267"/>
                    <a:pt x="1229379" y="265660"/>
                    <a:pt x="1393432" y="0"/>
                  </a:cubicBezTo>
                  <a:cubicBezTo>
                    <a:pt x="1574398" y="270121"/>
                    <a:pt x="1537914" y="306465"/>
                    <a:pt x="1727855" y="576593"/>
                  </a:cubicBezTo>
                  <a:cubicBezTo>
                    <a:pt x="1917797" y="846721"/>
                    <a:pt x="1964961" y="1014004"/>
                    <a:pt x="2090148" y="1201235"/>
                  </a:cubicBezTo>
                  <a:cubicBezTo>
                    <a:pt x="2215334" y="1388466"/>
                    <a:pt x="2248264" y="1477064"/>
                    <a:pt x="2396702" y="1729778"/>
                  </a:cubicBezTo>
                  <a:cubicBezTo>
                    <a:pt x="2545140" y="1982492"/>
                    <a:pt x="2624207" y="2169430"/>
                    <a:pt x="2786863" y="2402469"/>
                  </a:cubicBezTo>
                  <a:cubicBezTo>
                    <a:pt x="2484689" y="2400656"/>
                    <a:pt x="2362631" y="2395359"/>
                    <a:pt x="2173753" y="2402469"/>
                  </a:cubicBezTo>
                  <a:cubicBezTo>
                    <a:pt x="1984875" y="2409580"/>
                    <a:pt x="1795962" y="2423470"/>
                    <a:pt x="1532775" y="2402469"/>
                  </a:cubicBezTo>
                  <a:cubicBezTo>
                    <a:pt x="1269588" y="2381468"/>
                    <a:pt x="1160375" y="2421526"/>
                    <a:pt x="919665" y="2402469"/>
                  </a:cubicBezTo>
                  <a:cubicBezTo>
                    <a:pt x="678955" y="2383413"/>
                    <a:pt x="227618" y="2401507"/>
                    <a:pt x="0" y="2402469"/>
                  </a:cubicBezTo>
                  <a:close/>
                </a:path>
              </a:pathLst>
            </a:custGeom>
            <a:gradFill>
              <a:gsLst>
                <a:gs pos="25000">
                  <a:srgbClr val="5888C7"/>
                </a:gs>
                <a:gs pos="84000">
                  <a:schemeClr val="accent3"/>
                </a:gs>
              </a:gsLst>
              <a:lin ang="0" scaled="0"/>
            </a:gradFill>
            <a:ln w="57150">
              <a:solidFill>
                <a:srgbClr val="19233E"/>
              </a:solidFill>
              <a:extLst>
                <a:ext uri="{C807C97D-BFC1-408E-A445-0C87EB9F89A2}">
                  <ask:lineSketchStyleProps xmlns:ask="http://schemas.microsoft.com/office/drawing/2018/sketchyshapes" sd="713522689">
                    <a:prstGeom prst="triangl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Isosceles Triangle 44">
              <a:extLst>
                <a:ext uri="{FF2B5EF4-FFF2-40B4-BE49-F238E27FC236}">
                  <a16:creationId xmlns:a16="http://schemas.microsoft.com/office/drawing/2014/main" id="{80379A9A-DDA7-506A-2A57-BF713CF54B58}"/>
                </a:ext>
              </a:extLst>
            </p:cNvPr>
            <p:cNvSpPr/>
            <p:nvPr/>
          </p:nvSpPr>
          <p:spPr>
            <a:xfrm rot="3600000" flipH="1">
              <a:off x="3381221" y="2550768"/>
              <a:ext cx="2786863" cy="2402469"/>
            </a:xfrm>
            <a:custGeom>
              <a:avLst/>
              <a:gdLst>
                <a:gd name="connsiteX0" fmla="*/ 0 w 2786863"/>
                <a:gd name="connsiteY0" fmla="*/ 2402469 h 2402469"/>
                <a:gd name="connsiteX1" fmla="*/ 376227 w 2786863"/>
                <a:gd name="connsiteY1" fmla="*/ 1753802 h 2402469"/>
                <a:gd name="connsiteX2" fmla="*/ 752453 w 2786863"/>
                <a:gd name="connsiteY2" fmla="*/ 1105136 h 2402469"/>
                <a:gd name="connsiteX3" fmla="*/ 1393432 w 2786863"/>
                <a:gd name="connsiteY3" fmla="*/ 0 h 2402469"/>
                <a:gd name="connsiteX4" fmla="*/ 1699987 w 2786863"/>
                <a:gd name="connsiteY4" fmla="*/ 528543 h 2402469"/>
                <a:gd name="connsiteX5" fmla="*/ 2006542 w 2786863"/>
                <a:gd name="connsiteY5" fmla="*/ 1057086 h 2402469"/>
                <a:gd name="connsiteX6" fmla="*/ 2382768 w 2786863"/>
                <a:gd name="connsiteY6" fmla="*/ 1705753 h 2402469"/>
                <a:gd name="connsiteX7" fmla="*/ 2786863 w 2786863"/>
                <a:gd name="connsiteY7" fmla="*/ 2402469 h 2402469"/>
                <a:gd name="connsiteX8" fmla="*/ 2173753 w 2786863"/>
                <a:gd name="connsiteY8" fmla="*/ 2402469 h 2402469"/>
                <a:gd name="connsiteX9" fmla="*/ 1504906 w 2786863"/>
                <a:gd name="connsiteY9" fmla="*/ 2402469 h 2402469"/>
                <a:gd name="connsiteX10" fmla="*/ 836059 w 2786863"/>
                <a:gd name="connsiteY10" fmla="*/ 2402469 h 2402469"/>
                <a:gd name="connsiteX11" fmla="*/ 0 w 2786863"/>
                <a:gd name="connsiteY11" fmla="*/ 2402469 h 24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6863" h="2402469" fill="none" extrusionOk="0">
                  <a:moveTo>
                    <a:pt x="0" y="2402469"/>
                  </a:moveTo>
                  <a:cubicBezTo>
                    <a:pt x="106952" y="2172833"/>
                    <a:pt x="168809" y="2055943"/>
                    <a:pt x="376227" y="1753802"/>
                  </a:cubicBezTo>
                  <a:cubicBezTo>
                    <a:pt x="583644" y="1451661"/>
                    <a:pt x="697400" y="1255667"/>
                    <a:pt x="752453" y="1105136"/>
                  </a:cubicBezTo>
                  <a:cubicBezTo>
                    <a:pt x="807506" y="954605"/>
                    <a:pt x="1188077" y="343694"/>
                    <a:pt x="1393432" y="0"/>
                  </a:cubicBezTo>
                  <a:cubicBezTo>
                    <a:pt x="1546694" y="228286"/>
                    <a:pt x="1593424" y="328890"/>
                    <a:pt x="1699987" y="528543"/>
                  </a:cubicBezTo>
                  <a:cubicBezTo>
                    <a:pt x="1806550" y="728196"/>
                    <a:pt x="1902280" y="878481"/>
                    <a:pt x="2006542" y="1057086"/>
                  </a:cubicBezTo>
                  <a:cubicBezTo>
                    <a:pt x="2110803" y="1235691"/>
                    <a:pt x="2320021" y="1560658"/>
                    <a:pt x="2382768" y="1705753"/>
                  </a:cubicBezTo>
                  <a:cubicBezTo>
                    <a:pt x="2445515" y="1850848"/>
                    <a:pt x="2665758" y="2209704"/>
                    <a:pt x="2786863" y="2402469"/>
                  </a:cubicBezTo>
                  <a:cubicBezTo>
                    <a:pt x="2659751" y="2386803"/>
                    <a:pt x="2396978" y="2422384"/>
                    <a:pt x="2173753" y="2402469"/>
                  </a:cubicBezTo>
                  <a:cubicBezTo>
                    <a:pt x="1950528" y="2382555"/>
                    <a:pt x="1831376" y="2381808"/>
                    <a:pt x="1504906" y="2402469"/>
                  </a:cubicBezTo>
                  <a:cubicBezTo>
                    <a:pt x="1178436" y="2423130"/>
                    <a:pt x="1047102" y="2413076"/>
                    <a:pt x="836059" y="2402469"/>
                  </a:cubicBezTo>
                  <a:cubicBezTo>
                    <a:pt x="625016" y="2391862"/>
                    <a:pt x="280182" y="2435175"/>
                    <a:pt x="0" y="2402469"/>
                  </a:cubicBezTo>
                  <a:close/>
                </a:path>
                <a:path w="2786863" h="2402469" stroke="0" extrusionOk="0">
                  <a:moveTo>
                    <a:pt x="0" y="2402469"/>
                  </a:moveTo>
                  <a:cubicBezTo>
                    <a:pt x="130364" y="2218430"/>
                    <a:pt x="282724" y="1918781"/>
                    <a:pt x="362292" y="1777827"/>
                  </a:cubicBezTo>
                  <a:cubicBezTo>
                    <a:pt x="441860" y="1636873"/>
                    <a:pt x="647820" y="1344458"/>
                    <a:pt x="696716" y="1201235"/>
                  </a:cubicBezTo>
                  <a:cubicBezTo>
                    <a:pt x="745612" y="1058012"/>
                    <a:pt x="970652" y="796251"/>
                    <a:pt x="1072943" y="552568"/>
                  </a:cubicBezTo>
                  <a:cubicBezTo>
                    <a:pt x="1175234" y="308885"/>
                    <a:pt x="1216398" y="251977"/>
                    <a:pt x="1393432" y="0"/>
                  </a:cubicBezTo>
                  <a:cubicBezTo>
                    <a:pt x="1452382" y="151071"/>
                    <a:pt x="1582471" y="325282"/>
                    <a:pt x="1727855" y="576593"/>
                  </a:cubicBezTo>
                  <a:cubicBezTo>
                    <a:pt x="1873240" y="827904"/>
                    <a:pt x="1925722" y="865498"/>
                    <a:pt x="2048345" y="1129160"/>
                  </a:cubicBezTo>
                  <a:cubicBezTo>
                    <a:pt x="2170967" y="1392822"/>
                    <a:pt x="2258855" y="1464322"/>
                    <a:pt x="2382768" y="1705753"/>
                  </a:cubicBezTo>
                  <a:cubicBezTo>
                    <a:pt x="2506682" y="1947183"/>
                    <a:pt x="2705235" y="2252661"/>
                    <a:pt x="2786863" y="2402469"/>
                  </a:cubicBezTo>
                  <a:cubicBezTo>
                    <a:pt x="2576261" y="2382920"/>
                    <a:pt x="2333977" y="2436886"/>
                    <a:pt x="2090147" y="2402469"/>
                  </a:cubicBezTo>
                  <a:cubicBezTo>
                    <a:pt x="1846317" y="2368052"/>
                    <a:pt x="1661101" y="2413906"/>
                    <a:pt x="1365563" y="2402469"/>
                  </a:cubicBezTo>
                  <a:cubicBezTo>
                    <a:pt x="1070025" y="2391032"/>
                    <a:pt x="799926" y="2431264"/>
                    <a:pt x="613110" y="2402469"/>
                  </a:cubicBezTo>
                  <a:cubicBezTo>
                    <a:pt x="426294" y="2373674"/>
                    <a:pt x="200777" y="2395551"/>
                    <a:pt x="0" y="2402469"/>
                  </a:cubicBezTo>
                  <a:close/>
                </a:path>
              </a:pathLst>
            </a:custGeom>
            <a:gradFill>
              <a:gsLst>
                <a:gs pos="79000">
                  <a:srgbClr val="DF596D"/>
                </a:gs>
                <a:gs pos="41000">
                  <a:srgbClr val="CE6441"/>
                </a:gs>
              </a:gsLst>
              <a:lin ang="3600000" scaled="0"/>
            </a:gradFill>
            <a:ln w="57150">
              <a:solidFill>
                <a:srgbClr val="19233E"/>
              </a:solidFill>
              <a:extLst>
                <a:ext uri="{C807C97D-BFC1-408E-A445-0C87EB9F89A2}">
                  <ask:lineSketchStyleProps xmlns:ask="http://schemas.microsoft.com/office/drawing/2018/sketchyshapes" sd="4132471202">
                    <a:prstGeom prst="triangl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Isosceles Triangle 45">
              <a:extLst>
                <a:ext uri="{FF2B5EF4-FFF2-40B4-BE49-F238E27FC236}">
                  <a16:creationId xmlns:a16="http://schemas.microsoft.com/office/drawing/2014/main" id="{5A2722A2-8DF1-27DD-56EC-1BAF64577935}"/>
                </a:ext>
              </a:extLst>
            </p:cNvPr>
            <p:cNvSpPr/>
            <p:nvPr/>
          </p:nvSpPr>
          <p:spPr>
            <a:xfrm rot="3600000" flipH="1">
              <a:off x="6505834" y="2550769"/>
              <a:ext cx="2786863" cy="2402469"/>
            </a:xfrm>
            <a:custGeom>
              <a:avLst/>
              <a:gdLst>
                <a:gd name="connsiteX0" fmla="*/ 0 w 2786863"/>
                <a:gd name="connsiteY0" fmla="*/ 2402469 h 2402469"/>
                <a:gd name="connsiteX1" fmla="*/ 306555 w 2786863"/>
                <a:gd name="connsiteY1" fmla="*/ 1873926 h 2402469"/>
                <a:gd name="connsiteX2" fmla="*/ 627044 w 2786863"/>
                <a:gd name="connsiteY2" fmla="*/ 1321358 h 2402469"/>
                <a:gd name="connsiteX3" fmla="*/ 933599 w 2786863"/>
                <a:gd name="connsiteY3" fmla="*/ 792815 h 2402469"/>
                <a:gd name="connsiteX4" fmla="*/ 1393432 w 2786863"/>
                <a:gd name="connsiteY4" fmla="*/ 0 h 2402469"/>
                <a:gd name="connsiteX5" fmla="*/ 1755724 w 2786863"/>
                <a:gd name="connsiteY5" fmla="*/ 624642 h 2402469"/>
                <a:gd name="connsiteX6" fmla="*/ 2104082 w 2786863"/>
                <a:gd name="connsiteY6" fmla="*/ 1225259 h 2402469"/>
                <a:gd name="connsiteX7" fmla="*/ 2424571 w 2786863"/>
                <a:gd name="connsiteY7" fmla="*/ 1777827 h 2402469"/>
                <a:gd name="connsiteX8" fmla="*/ 2786863 w 2786863"/>
                <a:gd name="connsiteY8" fmla="*/ 2402469 h 2402469"/>
                <a:gd name="connsiteX9" fmla="*/ 2118016 w 2786863"/>
                <a:gd name="connsiteY9" fmla="*/ 2402469 h 2402469"/>
                <a:gd name="connsiteX10" fmla="*/ 1421300 w 2786863"/>
                <a:gd name="connsiteY10" fmla="*/ 2402469 h 2402469"/>
                <a:gd name="connsiteX11" fmla="*/ 668847 w 2786863"/>
                <a:gd name="connsiteY11" fmla="*/ 2402469 h 2402469"/>
                <a:gd name="connsiteX12" fmla="*/ 0 w 2786863"/>
                <a:gd name="connsiteY12" fmla="*/ 2402469 h 24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86863" h="2402469" fill="none" extrusionOk="0">
                  <a:moveTo>
                    <a:pt x="0" y="2402469"/>
                  </a:moveTo>
                  <a:cubicBezTo>
                    <a:pt x="104709" y="2237488"/>
                    <a:pt x="221862" y="1971230"/>
                    <a:pt x="306555" y="1873926"/>
                  </a:cubicBezTo>
                  <a:cubicBezTo>
                    <a:pt x="391248" y="1776622"/>
                    <a:pt x="480147" y="1588627"/>
                    <a:pt x="627044" y="1321358"/>
                  </a:cubicBezTo>
                  <a:cubicBezTo>
                    <a:pt x="773941" y="1054089"/>
                    <a:pt x="791702" y="1029240"/>
                    <a:pt x="933599" y="792815"/>
                  </a:cubicBezTo>
                  <a:cubicBezTo>
                    <a:pt x="1075496" y="556390"/>
                    <a:pt x="1188899" y="375028"/>
                    <a:pt x="1393432" y="0"/>
                  </a:cubicBezTo>
                  <a:cubicBezTo>
                    <a:pt x="1552868" y="272656"/>
                    <a:pt x="1628228" y="386519"/>
                    <a:pt x="1755724" y="624642"/>
                  </a:cubicBezTo>
                  <a:cubicBezTo>
                    <a:pt x="1883220" y="862765"/>
                    <a:pt x="1975529" y="954949"/>
                    <a:pt x="2104082" y="1225259"/>
                  </a:cubicBezTo>
                  <a:cubicBezTo>
                    <a:pt x="2232635" y="1495569"/>
                    <a:pt x="2321926" y="1571615"/>
                    <a:pt x="2424571" y="1777827"/>
                  </a:cubicBezTo>
                  <a:cubicBezTo>
                    <a:pt x="2527216" y="1984039"/>
                    <a:pt x="2716098" y="2268470"/>
                    <a:pt x="2786863" y="2402469"/>
                  </a:cubicBezTo>
                  <a:cubicBezTo>
                    <a:pt x="2505042" y="2422536"/>
                    <a:pt x="2394617" y="2401290"/>
                    <a:pt x="2118016" y="2402469"/>
                  </a:cubicBezTo>
                  <a:cubicBezTo>
                    <a:pt x="1841415" y="2403648"/>
                    <a:pt x="1628463" y="2434806"/>
                    <a:pt x="1421300" y="2402469"/>
                  </a:cubicBezTo>
                  <a:cubicBezTo>
                    <a:pt x="1214137" y="2370132"/>
                    <a:pt x="1044897" y="2437786"/>
                    <a:pt x="668847" y="2402469"/>
                  </a:cubicBezTo>
                  <a:cubicBezTo>
                    <a:pt x="292797" y="2367152"/>
                    <a:pt x="161542" y="2422110"/>
                    <a:pt x="0" y="2402469"/>
                  </a:cubicBezTo>
                  <a:close/>
                </a:path>
                <a:path w="2786863" h="2402469" stroke="0" extrusionOk="0">
                  <a:moveTo>
                    <a:pt x="0" y="2402469"/>
                  </a:moveTo>
                  <a:cubicBezTo>
                    <a:pt x="115921" y="2231880"/>
                    <a:pt x="287236" y="1954354"/>
                    <a:pt x="348358" y="1801852"/>
                  </a:cubicBezTo>
                  <a:cubicBezTo>
                    <a:pt x="409480" y="1649350"/>
                    <a:pt x="572139" y="1409908"/>
                    <a:pt x="682782" y="1225259"/>
                  </a:cubicBezTo>
                  <a:cubicBezTo>
                    <a:pt x="793425" y="1040610"/>
                    <a:pt x="913420" y="881022"/>
                    <a:pt x="1017205" y="648667"/>
                  </a:cubicBezTo>
                  <a:cubicBezTo>
                    <a:pt x="1120990" y="416312"/>
                    <a:pt x="1300107" y="174461"/>
                    <a:pt x="1393432" y="0"/>
                  </a:cubicBezTo>
                  <a:cubicBezTo>
                    <a:pt x="1545059" y="206178"/>
                    <a:pt x="1578965" y="319550"/>
                    <a:pt x="1713921" y="552568"/>
                  </a:cubicBezTo>
                  <a:cubicBezTo>
                    <a:pt x="1848877" y="785586"/>
                    <a:pt x="1884052" y="896536"/>
                    <a:pt x="2048345" y="1129160"/>
                  </a:cubicBezTo>
                  <a:cubicBezTo>
                    <a:pt x="2212637" y="1361784"/>
                    <a:pt x="2258771" y="1488807"/>
                    <a:pt x="2410637" y="1753802"/>
                  </a:cubicBezTo>
                  <a:cubicBezTo>
                    <a:pt x="2562503" y="2018797"/>
                    <a:pt x="2644393" y="2137393"/>
                    <a:pt x="2786863" y="2402469"/>
                  </a:cubicBezTo>
                  <a:cubicBezTo>
                    <a:pt x="2525893" y="2386016"/>
                    <a:pt x="2450156" y="2391340"/>
                    <a:pt x="2145885" y="2402469"/>
                  </a:cubicBezTo>
                  <a:cubicBezTo>
                    <a:pt x="1841614" y="2413598"/>
                    <a:pt x="1791415" y="2401608"/>
                    <a:pt x="1477037" y="2402469"/>
                  </a:cubicBezTo>
                  <a:cubicBezTo>
                    <a:pt x="1162659" y="2403330"/>
                    <a:pt x="1045830" y="2388078"/>
                    <a:pt x="724584" y="2402469"/>
                  </a:cubicBezTo>
                  <a:cubicBezTo>
                    <a:pt x="403338" y="2416860"/>
                    <a:pt x="207134" y="2370415"/>
                    <a:pt x="0" y="2402469"/>
                  </a:cubicBezTo>
                  <a:close/>
                </a:path>
              </a:pathLst>
            </a:custGeom>
            <a:gradFill>
              <a:gsLst>
                <a:gs pos="51000">
                  <a:srgbClr val="0FBAA7"/>
                </a:gs>
                <a:gs pos="73000">
                  <a:srgbClr val="5888C7"/>
                </a:gs>
              </a:gsLst>
              <a:lin ang="3600000" scaled="0"/>
            </a:gradFill>
            <a:ln w="57150">
              <a:solidFill>
                <a:srgbClr val="19233E"/>
              </a:solidFill>
              <a:extLst>
                <a:ext uri="{C807C97D-BFC1-408E-A445-0C87EB9F89A2}">
                  <ask:lineSketchStyleProps xmlns:ask="http://schemas.microsoft.com/office/drawing/2018/sketchyshapes" sd="2198280913">
                    <a:prstGeom prst="triangl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2" name="Group 41">
              <a:extLst>
                <a:ext uri="{FF2B5EF4-FFF2-40B4-BE49-F238E27FC236}">
                  <a16:creationId xmlns:a16="http://schemas.microsoft.com/office/drawing/2014/main" id="{A89511B6-EA39-1F77-951B-3AFB40BCC401}"/>
                </a:ext>
              </a:extLst>
            </p:cNvPr>
            <p:cNvGrpSpPr/>
            <p:nvPr/>
          </p:nvGrpSpPr>
          <p:grpSpPr>
            <a:xfrm>
              <a:off x="2880496" y="524420"/>
              <a:ext cx="5527082" cy="3270168"/>
              <a:chOff x="3332459" y="236170"/>
              <a:chExt cx="5527082" cy="3270168"/>
            </a:xfrm>
          </p:grpSpPr>
          <p:sp>
            <p:nvSpPr>
              <p:cNvPr id="36" name="Isosceles Triangle 35">
                <a:extLst>
                  <a:ext uri="{FF2B5EF4-FFF2-40B4-BE49-F238E27FC236}">
                    <a16:creationId xmlns:a16="http://schemas.microsoft.com/office/drawing/2014/main" id="{3BD46629-98BF-DD64-BF57-E44AE43EC5FF}"/>
                  </a:ext>
                </a:extLst>
              </p:cNvPr>
              <p:cNvSpPr/>
              <p:nvPr/>
            </p:nvSpPr>
            <p:spPr>
              <a:xfrm flipV="1">
                <a:off x="5058032" y="236170"/>
                <a:ext cx="2786863" cy="2402469"/>
              </a:xfrm>
              <a:custGeom>
                <a:avLst/>
                <a:gdLst>
                  <a:gd name="connsiteX0" fmla="*/ 0 w 2786863"/>
                  <a:gd name="connsiteY0" fmla="*/ 2402469 h 2402469"/>
                  <a:gd name="connsiteX1" fmla="*/ 306555 w 2786863"/>
                  <a:gd name="connsiteY1" fmla="*/ 1873926 h 2402469"/>
                  <a:gd name="connsiteX2" fmla="*/ 682782 w 2786863"/>
                  <a:gd name="connsiteY2" fmla="*/ 1225259 h 2402469"/>
                  <a:gd name="connsiteX3" fmla="*/ 1003271 w 2786863"/>
                  <a:gd name="connsiteY3" fmla="*/ 672691 h 2402469"/>
                  <a:gd name="connsiteX4" fmla="*/ 1393432 w 2786863"/>
                  <a:gd name="connsiteY4" fmla="*/ 0 h 2402469"/>
                  <a:gd name="connsiteX5" fmla="*/ 1699987 w 2786863"/>
                  <a:gd name="connsiteY5" fmla="*/ 528543 h 2402469"/>
                  <a:gd name="connsiteX6" fmla="*/ 2006542 w 2786863"/>
                  <a:gd name="connsiteY6" fmla="*/ 1057086 h 2402469"/>
                  <a:gd name="connsiteX7" fmla="*/ 2340965 w 2786863"/>
                  <a:gd name="connsiteY7" fmla="*/ 1633679 h 2402469"/>
                  <a:gd name="connsiteX8" fmla="*/ 2786863 w 2786863"/>
                  <a:gd name="connsiteY8" fmla="*/ 2402469 h 2402469"/>
                  <a:gd name="connsiteX9" fmla="*/ 2090147 w 2786863"/>
                  <a:gd name="connsiteY9" fmla="*/ 2402469 h 2402469"/>
                  <a:gd name="connsiteX10" fmla="*/ 1421300 w 2786863"/>
                  <a:gd name="connsiteY10" fmla="*/ 2402469 h 2402469"/>
                  <a:gd name="connsiteX11" fmla="*/ 780322 w 2786863"/>
                  <a:gd name="connsiteY11" fmla="*/ 2402469 h 2402469"/>
                  <a:gd name="connsiteX12" fmla="*/ 0 w 2786863"/>
                  <a:gd name="connsiteY12" fmla="*/ 2402469 h 24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86863" h="2402469" fill="none" extrusionOk="0">
                    <a:moveTo>
                      <a:pt x="0" y="2402469"/>
                    </a:moveTo>
                    <a:cubicBezTo>
                      <a:pt x="129751" y="2136276"/>
                      <a:pt x="160366" y="2133829"/>
                      <a:pt x="306555" y="1873926"/>
                    </a:cubicBezTo>
                    <a:cubicBezTo>
                      <a:pt x="452744" y="1614023"/>
                      <a:pt x="517919" y="1475164"/>
                      <a:pt x="682782" y="1225259"/>
                    </a:cubicBezTo>
                    <a:cubicBezTo>
                      <a:pt x="847645" y="975354"/>
                      <a:pt x="906546" y="842875"/>
                      <a:pt x="1003271" y="672691"/>
                    </a:cubicBezTo>
                    <a:cubicBezTo>
                      <a:pt x="1099996" y="502507"/>
                      <a:pt x="1324911" y="154305"/>
                      <a:pt x="1393432" y="0"/>
                    </a:cubicBezTo>
                    <a:cubicBezTo>
                      <a:pt x="1479355" y="184952"/>
                      <a:pt x="1581790" y="272806"/>
                      <a:pt x="1699987" y="528543"/>
                    </a:cubicBezTo>
                    <a:cubicBezTo>
                      <a:pt x="1818184" y="784280"/>
                      <a:pt x="1868663" y="862999"/>
                      <a:pt x="2006542" y="1057086"/>
                    </a:cubicBezTo>
                    <a:cubicBezTo>
                      <a:pt x="2144420" y="1251173"/>
                      <a:pt x="2234931" y="1480152"/>
                      <a:pt x="2340965" y="1633679"/>
                    </a:cubicBezTo>
                    <a:cubicBezTo>
                      <a:pt x="2446999" y="1787206"/>
                      <a:pt x="2602536" y="2128381"/>
                      <a:pt x="2786863" y="2402469"/>
                    </a:cubicBezTo>
                    <a:cubicBezTo>
                      <a:pt x="2577165" y="2410973"/>
                      <a:pt x="2306561" y="2372972"/>
                      <a:pt x="2090147" y="2402469"/>
                    </a:cubicBezTo>
                    <a:cubicBezTo>
                      <a:pt x="1873733" y="2431966"/>
                      <a:pt x="1636945" y="2394856"/>
                      <a:pt x="1421300" y="2402469"/>
                    </a:cubicBezTo>
                    <a:cubicBezTo>
                      <a:pt x="1205655" y="2410082"/>
                      <a:pt x="1029014" y="2401754"/>
                      <a:pt x="780322" y="2402469"/>
                    </a:cubicBezTo>
                    <a:cubicBezTo>
                      <a:pt x="531630" y="2403184"/>
                      <a:pt x="299919" y="2411044"/>
                      <a:pt x="0" y="2402469"/>
                    </a:cubicBezTo>
                    <a:close/>
                  </a:path>
                  <a:path w="2786863" h="2402469" stroke="0" extrusionOk="0">
                    <a:moveTo>
                      <a:pt x="0" y="2402469"/>
                    </a:moveTo>
                    <a:cubicBezTo>
                      <a:pt x="108910" y="2223089"/>
                      <a:pt x="200028" y="2047370"/>
                      <a:pt x="306555" y="1873926"/>
                    </a:cubicBezTo>
                    <a:cubicBezTo>
                      <a:pt x="413082" y="1700482"/>
                      <a:pt x="573961" y="1418493"/>
                      <a:pt x="640979" y="1297333"/>
                    </a:cubicBezTo>
                    <a:cubicBezTo>
                      <a:pt x="707997" y="1176173"/>
                      <a:pt x="802220" y="989820"/>
                      <a:pt x="947534" y="768790"/>
                    </a:cubicBezTo>
                    <a:cubicBezTo>
                      <a:pt x="1092848" y="547760"/>
                      <a:pt x="1249056" y="232800"/>
                      <a:pt x="1393432" y="0"/>
                    </a:cubicBezTo>
                    <a:cubicBezTo>
                      <a:pt x="1502429" y="250669"/>
                      <a:pt x="1659121" y="471626"/>
                      <a:pt x="1741790" y="600617"/>
                    </a:cubicBezTo>
                    <a:cubicBezTo>
                      <a:pt x="1824459" y="729608"/>
                      <a:pt x="1967961" y="1043568"/>
                      <a:pt x="2062279" y="1153185"/>
                    </a:cubicBezTo>
                    <a:cubicBezTo>
                      <a:pt x="2156597" y="1262802"/>
                      <a:pt x="2357050" y="1615295"/>
                      <a:pt x="2438505" y="1801852"/>
                    </a:cubicBezTo>
                    <a:cubicBezTo>
                      <a:pt x="2519960" y="1988409"/>
                      <a:pt x="2640899" y="2113214"/>
                      <a:pt x="2786863" y="2402469"/>
                    </a:cubicBezTo>
                    <a:cubicBezTo>
                      <a:pt x="2506455" y="2398692"/>
                      <a:pt x="2445962" y="2396305"/>
                      <a:pt x="2145885" y="2402469"/>
                    </a:cubicBezTo>
                    <a:cubicBezTo>
                      <a:pt x="1845808" y="2408633"/>
                      <a:pt x="1556707" y="2421412"/>
                      <a:pt x="1393432" y="2402469"/>
                    </a:cubicBezTo>
                    <a:cubicBezTo>
                      <a:pt x="1230157" y="2383526"/>
                      <a:pt x="957065" y="2438426"/>
                      <a:pt x="668847" y="2402469"/>
                    </a:cubicBezTo>
                    <a:cubicBezTo>
                      <a:pt x="380630" y="2366512"/>
                      <a:pt x="270142" y="2370736"/>
                      <a:pt x="0" y="2402469"/>
                    </a:cubicBezTo>
                    <a:close/>
                  </a:path>
                </a:pathLst>
              </a:custGeom>
              <a:gradFill>
                <a:gsLst>
                  <a:gs pos="25000">
                    <a:srgbClr val="5888C7"/>
                  </a:gs>
                  <a:gs pos="84000">
                    <a:schemeClr val="accent3"/>
                  </a:gs>
                </a:gsLst>
                <a:lin ang="0" scaled="0"/>
              </a:gradFill>
              <a:ln w="57150">
                <a:solidFill>
                  <a:srgbClr val="19233E"/>
                </a:solidFill>
                <a:extLst>
                  <a:ext uri="{C807C97D-BFC1-408E-A445-0C87EB9F89A2}">
                    <ask:lineSketchStyleProps xmlns:ask="http://schemas.microsoft.com/office/drawing/2018/sketchyshapes" sd="3600913771">
                      <a:prstGeom prst="triangl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Isosceles Triangle 36">
                <a:extLst>
                  <a:ext uri="{FF2B5EF4-FFF2-40B4-BE49-F238E27FC236}">
                    <a16:creationId xmlns:a16="http://schemas.microsoft.com/office/drawing/2014/main" id="{F01E4CCB-25F5-A007-08E1-88230028AF72}"/>
                  </a:ext>
                </a:extLst>
              </p:cNvPr>
              <p:cNvSpPr/>
              <p:nvPr/>
            </p:nvSpPr>
            <p:spPr>
              <a:xfrm rot="3600000" flipV="1">
                <a:off x="6264875" y="911672"/>
                <a:ext cx="2786863" cy="2402469"/>
              </a:xfrm>
              <a:custGeom>
                <a:avLst/>
                <a:gdLst>
                  <a:gd name="connsiteX0" fmla="*/ 0 w 2786863"/>
                  <a:gd name="connsiteY0" fmla="*/ 2402469 h 2402469"/>
                  <a:gd name="connsiteX1" fmla="*/ 348358 w 2786863"/>
                  <a:gd name="connsiteY1" fmla="*/ 1801852 h 2402469"/>
                  <a:gd name="connsiteX2" fmla="*/ 724585 w 2786863"/>
                  <a:gd name="connsiteY2" fmla="*/ 1153185 h 2402469"/>
                  <a:gd name="connsiteX3" fmla="*/ 1393432 w 2786863"/>
                  <a:gd name="connsiteY3" fmla="*/ 0 h 2402469"/>
                  <a:gd name="connsiteX4" fmla="*/ 1741790 w 2786863"/>
                  <a:gd name="connsiteY4" fmla="*/ 600617 h 2402469"/>
                  <a:gd name="connsiteX5" fmla="*/ 2118016 w 2786863"/>
                  <a:gd name="connsiteY5" fmla="*/ 1249284 h 2402469"/>
                  <a:gd name="connsiteX6" fmla="*/ 2438505 w 2786863"/>
                  <a:gd name="connsiteY6" fmla="*/ 1801852 h 2402469"/>
                  <a:gd name="connsiteX7" fmla="*/ 2786863 w 2786863"/>
                  <a:gd name="connsiteY7" fmla="*/ 2402469 h 2402469"/>
                  <a:gd name="connsiteX8" fmla="*/ 2145885 w 2786863"/>
                  <a:gd name="connsiteY8" fmla="*/ 2402469 h 2402469"/>
                  <a:gd name="connsiteX9" fmla="*/ 1449169 w 2786863"/>
                  <a:gd name="connsiteY9" fmla="*/ 2402469 h 2402469"/>
                  <a:gd name="connsiteX10" fmla="*/ 808190 w 2786863"/>
                  <a:gd name="connsiteY10" fmla="*/ 2402469 h 2402469"/>
                  <a:gd name="connsiteX11" fmla="*/ 0 w 2786863"/>
                  <a:gd name="connsiteY11" fmla="*/ 2402469 h 24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6863" h="2402469" fill="none" extrusionOk="0">
                    <a:moveTo>
                      <a:pt x="0" y="2402469"/>
                    </a:moveTo>
                    <a:cubicBezTo>
                      <a:pt x="141111" y="2190804"/>
                      <a:pt x="190139" y="2061522"/>
                      <a:pt x="348358" y="1801852"/>
                    </a:cubicBezTo>
                    <a:cubicBezTo>
                      <a:pt x="506577" y="1542182"/>
                      <a:pt x="579519" y="1388863"/>
                      <a:pt x="724585" y="1153185"/>
                    </a:cubicBezTo>
                    <a:cubicBezTo>
                      <a:pt x="869651" y="917507"/>
                      <a:pt x="1235109" y="333723"/>
                      <a:pt x="1393432" y="0"/>
                    </a:cubicBezTo>
                    <a:cubicBezTo>
                      <a:pt x="1533479" y="206889"/>
                      <a:pt x="1658720" y="477974"/>
                      <a:pt x="1741790" y="600617"/>
                    </a:cubicBezTo>
                    <a:cubicBezTo>
                      <a:pt x="1824860" y="723260"/>
                      <a:pt x="2029003" y="1037396"/>
                      <a:pt x="2118016" y="1249284"/>
                    </a:cubicBezTo>
                    <a:cubicBezTo>
                      <a:pt x="2207029" y="1461172"/>
                      <a:pt x="2348205" y="1649194"/>
                      <a:pt x="2438505" y="1801852"/>
                    </a:cubicBezTo>
                    <a:cubicBezTo>
                      <a:pt x="2528805" y="1954510"/>
                      <a:pt x="2657349" y="2234437"/>
                      <a:pt x="2786863" y="2402469"/>
                    </a:cubicBezTo>
                    <a:cubicBezTo>
                      <a:pt x="2497485" y="2427295"/>
                      <a:pt x="2333089" y="2417892"/>
                      <a:pt x="2145885" y="2402469"/>
                    </a:cubicBezTo>
                    <a:cubicBezTo>
                      <a:pt x="1958681" y="2387046"/>
                      <a:pt x="1722869" y="2393642"/>
                      <a:pt x="1449169" y="2402469"/>
                    </a:cubicBezTo>
                    <a:cubicBezTo>
                      <a:pt x="1175469" y="2411296"/>
                      <a:pt x="1009017" y="2432733"/>
                      <a:pt x="808190" y="2402469"/>
                    </a:cubicBezTo>
                    <a:cubicBezTo>
                      <a:pt x="607363" y="2372205"/>
                      <a:pt x="328350" y="2426846"/>
                      <a:pt x="0" y="2402469"/>
                    </a:cubicBezTo>
                    <a:close/>
                  </a:path>
                  <a:path w="2786863" h="2402469" stroke="0" extrusionOk="0">
                    <a:moveTo>
                      <a:pt x="0" y="2402469"/>
                    </a:moveTo>
                    <a:cubicBezTo>
                      <a:pt x="66941" y="2289992"/>
                      <a:pt x="169742" y="2118412"/>
                      <a:pt x="306555" y="1873926"/>
                    </a:cubicBezTo>
                    <a:cubicBezTo>
                      <a:pt x="443368" y="1629440"/>
                      <a:pt x="474644" y="1559211"/>
                      <a:pt x="627044" y="1321358"/>
                    </a:cubicBezTo>
                    <a:cubicBezTo>
                      <a:pt x="779444" y="1083505"/>
                      <a:pt x="827550" y="944943"/>
                      <a:pt x="961468" y="744765"/>
                    </a:cubicBezTo>
                    <a:cubicBezTo>
                      <a:pt x="1095386" y="544587"/>
                      <a:pt x="1174659" y="317992"/>
                      <a:pt x="1393432" y="0"/>
                    </a:cubicBezTo>
                    <a:cubicBezTo>
                      <a:pt x="1576676" y="285696"/>
                      <a:pt x="1563181" y="364222"/>
                      <a:pt x="1769658" y="648667"/>
                    </a:cubicBezTo>
                    <a:cubicBezTo>
                      <a:pt x="1976136" y="933112"/>
                      <a:pt x="1979970" y="1007890"/>
                      <a:pt x="2076213" y="1177210"/>
                    </a:cubicBezTo>
                    <a:cubicBezTo>
                      <a:pt x="2172456" y="1346530"/>
                      <a:pt x="2348261" y="1604613"/>
                      <a:pt x="2410637" y="1753802"/>
                    </a:cubicBezTo>
                    <a:cubicBezTo>
                      <a:pt x="2473013" y="1902991"/>
                      <a:pt x="2641408" y="2154920"/>
                      <a:pt x="2786863" y="2402469"/>
                    </a:cubicBezTo>
                    <a:cubicBezTo>
                      <a:pt x="2494422" y="2402117"/>
                      <a:pt x="2421805" y="2404548"/>
                      <a:pt x="2173753" y="2402469"/>
                    </a:cubicBezTo>
                    <a:cubicBezTo>
                      <a:pt x="1925701" y="2400391"/>
                      <a:pt x="1803553" y="2415587"/>
                      <a:pt x="1477037" y="2402469"/>
                    </a:cubicBezTo>
                    <a:cubicBezTo>
                      <a:pt x="1150521" y="2389351"/>
                      <a:pt x="1099717" y="2401836"/>
                      <a:pt x="836059" y="2402469"/>
                    </a:cubicBezTo>
                    <a:cubicBezTo>
                      <a:pt x="572401" y="2403102"/>
                      <a:pt x="287778" y="2443273"/>
                      <a:pt x="0" y="2402469"/>
                    </a:cubicBezTo>
                    <a:close/>
                  </a:path>
                </a:pathLst>
              </a:custGeom>
              <a:gradFill>
                <a:gsLst>
                  <a:gs pos="80000">
                    <a:srgbClr val="0FBAA7"/>
                  </a:gs>
                  <a:gs pos="4000">
                    <a:srgbClr val="CE6441"/>
                  </a:gs>
                  <a:gs pos="49000">
                    <a:srgbClr val="CE6441"/>
                  </a:gs>
                </a:gsLst>
                <a:lin ang="3600000" scaled="0"/>
              </a:gradFill>
              <a:ln w="57150">
                <a:solidFill>
                  <a:srgbClr val="19233E"/>
                </a:solidFill>
                <a:extLst>
                  <a:ext uri="{C807C97D-BFC1-408E-A445-0C87EB9F89A2}">
                    <ask:lineSketchStyleProps xmlns:ask="http://schemas.microsoft.com/office/drawing/2018/sketchyshapes" sd="1391392991">
                      <a:prstGeom prst="triangl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Isosceles Triangle 37">
                <a:extLst>
                  <a:ext uri="{FF2B5EF4-FFF2-40B4-BE49-F238E27FC236}">
                    <a16:creationId xmlns:a16="http://schemas.microsoft.com/office/drawing/2014/main" id="{4071EB58-579C-3A41-F50E-73059F61998E}"/>
                  </a:ext>
                </a:extLst>
              </p:cNvPr>
              <p:cNvSpPr/>
              <p:nvPr/>
            </p:nvSpPr>
            <p:spPr>
              <a:xfrm rot="3600000" flipV="1">
                <a:off x="3140262" y="911671"/>
                <a:ext cx="2786863" cy="2402469"/>
              </a:xfrm>
              <a:custGeom>
                <a:avLst/>
                <a:gdLst>
                  <a:gd name="connsiteX0" fmla="*/ 0 w 2786863"/>
                  <a:gd name="connsiteY0" fmla="*/ 2402469 h 2402469"/>
                  <a:gd name="connsiteX1" fmla="*/ 376227 w 2786863"/>
                  <a:gd name="connsiteY1" fmla="*/ 1753802 h 2402469"/>
                  <a:gd name="connsiteX2" fmla="*/ 724585 w 2786863"/>
                  <a:gd name="connsiteY2" fmla="*/ 1153185 h 2402469"/>
                  <a:gd name="connsiteX3" fmla="*/ 1031140 w 2786863"/>
                  <a:gd name="connsiteY3" fmla="*/ 624642 h 2402469"/>
                  <a:gd name="connsiteX4" fmla="*/ 1393432 w 2786863"/>
                  <a:gd name="connsiteY4" fmla="*/ 0 h 2402469"/>
                  <a:gd name="connsiteX5" fmla="*/ 1755724 w 2786863"/>
                  <a:gd name="connsiteY5" fmla="*/ 624642 h 2402469"/>
                  <a:gd name="connsiteX6" fmla="*/ 2090148 w 2786863"/>
                  <a:gd name="connsiteY6" fmla="*/ 1201235 h 2402469"/>
                  <a:gd name="connsiteX7" fmla="*/ 2466374 w 2786863"/>
                  <a:gd name="connsiteY7" fmla="*/ 1849901 h 2402469"/>
                  <a:gd name="connsiteX8" fmla="*/ 2786863 w 2786863"/>
                  <a:gd name="connsiteY8" fmla="*/ 2402469 h 2402469"/>
                  <a:gd name="connsiteX9" fmla="*/ 2090147 w 2786863"/>
                  <a:gd name="connsiteY9" fmla="*/ 2402469 h 2402469"/>
                  <a:gd name="connsiteX10" fmla="*/ 1449169 w 2786863"/>
                  <a:gd name="connsiteY10" fmla="*/ 2402469 h 2402469"/>
                  <a:gd name="connsiteX11" fmla="*/ 780322 w 2786863"/>
                  <a:gd name="connsiteY11" fmla="*/ 2402469 h 2402469"/>
                  <a:gd name="connsiteX12" fmla="*/ 0 w 2786863"/>
                  <a:gd name="connsiteY12" fmla="*/ 2402469 h 24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86863" h="2402469" fill="none" extrusionOk="0">
                    <a:moveTo>
                      <a:pt x="0" y="2402469"/>
                    </a:moveTo>
                    <a:cubicBezTo>
                      <a:pt x="86725" y="2194289"/>
                      <a:pt x="254390" y="1906990"/>
                      <a:pt x="376227" y="1753802"/>
                    </a:cubicBezTo>
                    <a:cubicBezTo>
                      <a:pt x="498064" y="1600614"/>
                      <a:pt x="562665" y="1445950"/>
                      <a:pt x="724585" y="1153185"/>
                    </a:cubicBezTo>
                    <a:cubicBezTo>
                      <a:pt x="886505" y="860420"/>
                      <a:pt x="949483" y="822080"/>
                      <a:pt x="1031140" y="624642"/>
                    </a:cubicBezTo>
                    <a:cubicBezTo>
                      <a:pt x="1112797" y="427204"/>
                      <a:pt x="1270915" y="196207"/>
                      <a:pt x="1393432" y="0"/>
                    </a:cubicBezTo>
                    <a:cubicBezTo>
                      <a:pt x="1550223" y="247253"/>
                      <a:pt x="1641518" y="376276"/>
                      <a:pt x="1755724" y="624642"/>
                    </a:cubicBezTo>
                    <a:cubicBezTo>
                      <a:pt x="1869930" y="873008"/>
                      <a:pt x="1991619" y="1063920"/>
                      <a:pt x="2090148" y="1201235"/>
                    </a:cubicBezTo>
                    <a:cubicBezTo>
                      <a:pt x="2188677" y="1338551"/>
                      <a:pt x="2291124" y="1531398"/>
                      <a:pt x="2466374" y="1849901"/>
                    </a:cubicBezTo>
                    <a:cubicBezTo>
                      <a:pt x="2641624" y="2168404"/>
                      <a:pt x="2712986" y="2246511"/>
                      <a:pt x="2786863" y="2402469"/>
                    </a:cubicBezTo>
                    <a:cubicBezTo>
                      <a:pt x="2575145" y="2398779"/>
                      <a:pt x="2341879" y="2397345"/>
                      <a:pt x="2090147" y="2402469"/>
                    </a:cubicBezTo>
                    <a:cubicBezTo>
                      <a:pt x="1838415" y="2407593"/>
                      <a:pt x="1755891" y="2428127"/>
                      <a:pt x="1449169" y="2402469"/>
                    </a:cubicBezTo>
                    <a:cubicBezTo>
                      <a:pt x="1142447" y="2376811"/>
                      <a:pt x="917253" y="2397833"/>
                      <a:pt x="780322" y="2402469"/>
                    </a:cubicBezTo>
                    <a:cubicBezTo>
                      <a:pt x="643391" y="2407105"/>
                      <a:pt x="257447" y="2411650"/>
                      <a:pt x="0" y="2402469"/>
                    </a:cubicBezTo>
                    <a:close/>
                  </a:path>
                  <a:path w="2786863" h="2402469" stroke="0" extrusionOk="0">
                    <a:moveTo>
                      <a:pt x="0" y="2402469"/>
                    </a:moveTo>
                    <a:cubicBezTo>
                      <a:pt x="133177" y="2223564"/>
                      <a:pt x="188766" y="2124450"/>
                      <a:pt x="334424" y="1825876"/>
                    </a:cubicBezTo>
                    <a:cubicBezTo>
                      <a:pt x="480082" y="1527301"/>
                      <a:pt x="613223" y="1388886"/>
                      <a:pt x="710650" y="1177210"/>
                    </a:cubicBezTo>
                    <a:cubicBezTo>
                      <a:pt x="808077" y="965534"/>
                      <a:pt x="882741" y="832046"/>
                      <a:pt x="1017205" y="648667"/>
                    </a:cubicBezTo>
                    <a:cubicBezTo>
                      <a:pt x="1151669" y="465288"/>
                      <a:pt x="1345978" y="154428"/>
                      <a:pt x="1393432" y="0"/>
                    </a:cubicBezTo>
                    <a:cubicBezTo>
                      <a:pt x="1465489" y="133238"/>
                      <a:pt x="1636082" y="372179"/>
                      <a:pt x="1727855" y="576593"/>
                    </a:cubicBezTo>
                    <a:cubicBezTo>
                      <a:pt x="1819629" y="781007"/>
                      <a:pt x="1905662" y="948357"/>
                      <a:pt x="2076213" y="1177210"/>
                    </a:cubicBezTo>
                    <a:cubicBezTo>
                      <a:pt x="2246764" y="1406063"/>
                      <a:pt x="2303905" y="1575558"/>
                      <a:pt x="2424571" y="1777827"/>
                    </a:cubicBezTo>
                    <a:cubicBezTo>
                      <a:pt x="2545237" y="1980096"/>
                      <a:pt x="2690587" y="2187849"/>
                      <a:pt x="2786863" y="2402469"/>
                    </a:cubicBezTo>
                    <a:cubicBezTo>
                      <a:pt x="2447627" y="2385667"/>
                      <a:pt x="2388425" y="2434859"/>
                      <a:pt x="2090147" y="2402469"/>
                    </a:cubicBezTo>
                    <a:cubicBezTo>
                      <a:pt x="1791869" y="2370079"/>
                      <a:pt x="1669414" y="2386010"/>
                      <a:pt x="1365563" y="2402469"/>
                    </a:cubicBezTo>
                    <a:cubicBezTo>
                      <a:pt x="1061712" y="2418928"/>
                      <a:pt x="984587" y="2408810"/>
                      <a:pt x="752453" y="2402469"/>
                    </a:cubicBezTo>
                    <a:cubicBezTo>
                      <a:pt x="520319" y="2396129"/>
                      <a:pt x="362441" y="2380625"/>
                      <a:pt x="0" y="2402469"/>
                    </a:cubicBezTo>
                    <a:close/>
                  </a:path>
                </a:pathLst>
              </a:custGeom>
              <a:gradFill>
                <a:gsLst>
                  <a:gs pos="49000">
                    <a:srgbClr val="DC4C65"/>
                  </a:gs>
                  <a:gs pos="73000">
                    <a:srgbClr val="5888C7"/>
                  </a:gs>
                </a:gsLst>
                <a:lin ang="3600000" scaled="0"/>
              </a:gradFill>
              <a:ln w="57150">
                <a:solidFill>
                  <a:srgbClr val="19233E"/>
                </a:solidFill>
                <a:extLst>
                  <a:ext uri="{C807C97D-BFC1-408E-A445-0C87EB9F89A2}">
                    <ask:lineSketchStyleProps xmlns:ask="http://schemas.microsoft.com/office/drawing/2018/sketchyshapes" sd="1021869406">
                      <a:prstGeom prst="triangl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0" name="Hexagon 39">
              <a:extLst>
                <a:ext uri="{FF2B5EF4-FFF2-40B4-BE49-F238E27FC236}">
                  <a16:creationId xmlns:a16="http://schemas.microsoft.com/office/drawing/2014/main" id="{92E3B695-0B94-53C6-FC2C-0B2132BE6ED9}"/>
                </a:ext>
              </a:extLst>
            </p:cNvPr>
            <p:cNvSpPr/>
            <p:nvPr/>
          </p:nvSpPr>
          <p:spPr>
            <a:xfrm>
              <a:off x="4224816" y="1532875"/>
              <a:ext cx="3589779" cy="3094637"/>
            </a:xfrm>
            <a:custGeom>
              <a:avLst/>
              <a:gdLst>
                <a:gd name="connsiteX0" fmla="*/ 0 w 3589779"/>
                <a:gd name="connsiteY0" fmla="*/ 1547319 h 3094637"/>
                <a:gd name="connsiteX1" fmla="*/ 273360 w 3589779"/>
                <a:gd name="connsiteY1" fmla="*/ 1000600 h 3094637"/>
                <a:gd name="connsiteX2" fmla="*/ 508036 w 3589779"/>
                <a:gd name="connsiteY2" fmla="*/ 531247 h 3094637"/>
                <a:gd name="connsiteX3" fmla="*/ 773659 w 3589779"/>
                <a:gd name="connsiteY3" fmla="*/ 1 h 3094637"/>
                <a:gd name="connsiteX4" fmla="*/ 1474904 w 3589779"/>
                <a:gd name="connsiteY4" fmla="*/ 1 h 3094637"/>
                <a:gd name="connsiteX5" fmla="*/ 2135300 w 3589779"/>
                <a:gd name="connsiteY5" fmla="*/ 1 h 3094637"/>
                <a:gd name="connsiteX6" fmla="*/ 2816120 w 3589779"/>
                <a:gd name="connsiteY6" fmla="*/ 1 h 3094637"/>
                <a:gd name="connsiteX7" fmla="*/ 3058533 w 3589779"/>
                <a:gd name="connsiteY7" fmla="*/ 484827 h 3094637"/>
                <a:gd name="connsiteX8" fmla="*/ 3300946 w 3589779"/>
                <a:gd name="connsiteY8" fmla="*/ 969654 h 3094637"/>
                <a:gd name="connsiteX9" fmla="*/ 3589779 w 3589779"/>
                <a:gd name="connsiteY9" fmla="*/ 1547319 h 3094637"/>
                <a:gd name="connsiteX10" fmla="*/ 3331893 w 3589779"/>
                <a:gd name="connsiteY10" fmla="*/ 2063091 h 3094637"/>
                <a:gd name="connsiteX11" fmla="*/ 3089480 w 3589779"/>
                <a:gd name="connsiteY11" fmla="*/ 2547917 h 3094637"/>
                <a:gd name="connsiteX12" fmla="*/ 2816120 w 3589779"/>
                <a:gd name="connsiteY12" fmla="*/ 3094636 h 3094637"/>
                <a:gd name="connsiteX13" fmla="*/ 2176149 w 3589779"/>
                <a:gd name="connsiteY13" fmla="*/ 3094636 h 3094637"/>
                <a:gd name="connsiteX14" fmla="*/ 1515753 w 3589779"/>
                <a:gd name="connsiteY14" fmla="*/ 3094636 h 3094637"/>
                <a:gd name="connsiteX15" fmla="*/ 773659 w 3589779"/>
                <a:gd name="connsiteY15" fmla="*/ 3094636 h 3094637"/>
                <a:gd name="connsiteX16" fmla="*/ 515773 w 3589779"/>
                <a:gd name="connsiteY16" fmla="*/ 2578864 h 3094637"/>
                <a:gd name="connsiteX17" fmla="*/ 250150 w 3589779"/>
                <a:gd name="connsiteY17" fmla="*/ 2047618 h 3094637"/>
                <a:gd name="connsiteX18" fmla="*/ 0 w 3589779"/>
                <a:gd name="connsiteY18" fmla="*/ 1547319 h 3094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89779" h="3094637" fill="none" extrusionOk="0">
                  <a:moveTo>
                    <a:pt x="0" y="1547319"/>
                  </a:moveTo>
                  <a:cubicBezTo>
                    <a:pt x="137403" y="1284580"/>
                    <a:pt x="197422" y="1203416"/>
                    <a:pt x="273360" y="1000600"/>
                  </a:cubicBezTo>
                  <a:cubicBezTo>
                    <a:pt x="349298" y="797784"/>
                    <a:pt x="403878" y="770168"/>
                    <a:pt x="508036" y="531247"/>
                  </a:cubicBezTo>
                  <a:cubicBezTo>
                    <a:pt x="612194" y="292327"/>
                    <a:pt x="675941" y="234135"/>
                    <a:pt x="773659" y="1"/>
                  </a:cubicBezTo>
                  <a:cubicBezTo>
                    <a:pt x="1029606" y="360"/>
                    <a:pt x="1304870" y="-4421"/>
                    <a:pt x="1474904" y="1"/>
                  </a:cubicBezTo>
                  <a:cubicBezTo>
                    <a:pt x="1644939" y="4423"/>
                    <a:pt x="1870919" y="-14663"/>
                    <a:pt x="2135300" y="1"/>
                  </a:cubicBezTo>
                  <a:cubicBezTo>
                    <a:pt x="2399681" y="14665"/>
                    <a:pt x="2596406" y="-11013"/>
                    <a:pt x="2816120" y="1"/>
                  </a:cubicBezTo>
                  <a:cubicBezTo>
                    <a:pt x="2870598" y="145098"/>
                    <a:pt x="3001313" y="365438"/>
                    <a:pt x="3058533" y="484827"/>
                  </a:cubicBezTo>
                  <a:cubicBezTo>
                    <a:pt x="3115753" y="604216"/>
                    <a:pt x="3227239" y="837172"/>
                    <a:pt x="3300946" y="969654"/>
                  </a:cubicBezTo>
                  <a:cubicBezTo>
                    <a:pt x="3374653" y="1102136"/>
                    <a:pt x="3450887" y="1327168"/>
                    <a:pt x="3589779" y="1547319"/>
                  </a:cubicBezTo>
                  <a:cubicBezTo>
                    <a:pt x="3475761" y="1786160"/>
                    <a:pt x="3421186" y="1900372"/>
                    <a:pt x="3331893" y="2063091"/>
                  </a:cubicBezTo>
                  <a:cubicBezTo>
                    <a:pt x="3242600" y="2225810"/>
                    <a:pt x="3172919" y="2391380"/>
                    <a:pt x="3089480" y="2547917"/>
                  </a:cubicBezTo>
                  <a:cubicBezTo>
                    <a:pt x="3006041" y="2704454"/>
                    <a:pt x="2869263" y="2977041"/>
                    <a:pt x="2816120" y="3094636"/>
                  </a:cubicBezTo>
                  <a:cubicBezTo>
                    <a:pt x="2639745" y="3116716"/>
                    <a:pt x="2391192" y="3082016"/>
                    <a:pt x="2176149" y="3094636"/>
                  </a:cubicBezTo>
                  <a:cubicBezTo>
                    <a:pt x="1961106" y="3107256"/>
                    <a:pt x="1833491" y="3070912"/>
                    <a:pt x="1515753" y="3094636"/>
                  </a:cubicBezTo>
                  <a:cubicBezTo>
                    <a:pt x="1198015" y="3118360"/>
                    <a:pt x="1001620" y="3062518"/>
                    <a:pt x="773659" y="3094636"/>
                  </a:cubicBezTo>
                  <a:cubicBezTo>
                    <a:pt x="635329" y="2864473"/>
                    <a:pt x="650253" y="2830600"/>
                    <a:pt x="515773" y="2578864"/>
                  </a:cubicBezTo>
                  <a:cubicBezTo>
                    <a:pt x="381293" y="2327128"/>
                    <a:pt x="336877" y="2230699"/>
                    <a:pt x="250150" y="2047618"/>
                  </a:cubicBezTo>
                  <a:cubicBezTo>
                    <a:pt x="163423" y="1864537"/>
                    <a:pt x="56936" y="1660999"/>
                    <a:pt x="0" y="1547319"/>
                  </a:cubicBezTo>
                  <a:close/>
                </a:path>
                <a:path w="3589779" h="3094637" stroke="0" extrusionOk="0">
                  <a:moveTo>
                    <a:pt x="0" y="1547319"/>
                  </a:moveTo>
                  <a:cubicBezTo>
                    <a:pt x="109550" y="1363395"/>
                    <a:pt x="148568" y="1246439"/>
                    <a:pt x="257886" y="1031546"/>
                  </a:cubicBezTo>
                  <a:cubicBezTo>
                    <a:pt x="367204" y="816653"/>
                    <a:pt x="456665" y="683994"/>
                    <a:pt x="492563" y="562193"/>
                  </a:cubicBezTo>
                  <a:cubicBezTo>
                    <a:pt x="528461" y="440392"/>
                    <a:pt x="631310" y="255643"/>
                    <a:pt x="773659" y="1"/>
                  </a:cubicBezTo>
                  <a:cubicBezTo>
                    <a:pt x="947087" y="26590"/>
                    <a:pt x="1112342" y="-22911"/>
                    <a:pt x="1413630" y="1"/>
                  </a:cubicBezTo>
                  <a:cubicBezTo>
                    <a:pt x="1714918" y="22913"/>
                    <a:pt x="1842534" y="17105"/>
                    <a:pt x="2094450" y="1"/>
                  </a:cubicBezTo>
                  <a:cubicBezTo>
                    <a:pt x="2346366" y="-17103"/>
                    <a:pt x="2591374" y="-10834"/>
                    <a:pt x="2816120" y="1"/>
                  </a:cubicBezTo>
                  <a:cubicBezTo>
                    <a:pt x="2914428" y="220923"/>
                    <a:pt x="2933902" y="269963"/>
                    <a:pt x="3058533" y="484827"/>
                  </a:cubicBezTo>
                  <a:cubicBezTo>
                    <a:pt x="3183164" y="699691"/>
                    <a:pt x="3237967" y="878744"/>
                    <a:pt x="3331893" y="1031546"/>
                  </a:cubicBezTo>
                  <a:cubicBezTo>
                    <a:pt x="3425819" y="1184348"/>
                    <a:pt x="3495844" y="1303161"/>
                    <a:pt x="3589779" y="1547319"/>
                  </a:cubicBezTo>
                  <a:cubicBezTo>
                    <a:pt x="3516931" y="1697106"/>
                    <a:pt x="3440258" y="1893119"/>
                    <a:pt x="3355102" y="2016672"/>
                  </a:cubicBezTo>
                  <a:cubicBezTo>
                    <a:pt x="3269946" y="2140225"/>
                    <a:pt x="3174090" y="2418469"/>
                    <a:pt x="3097216" y="2532444"/>
                  </a:cubicBezTo>
                  <a:cubicBezTo>
                    <a:pt x="3020342" y="2646419"/>
                    <a:pt x="2885164" y="2938746"/>
                    <a:pt x="2816120" y="3094636"/>
                  </a:cubicBezTo>
                  <a:cubicBezTo>
                    <a:pt x="2528497" y="3101001"/>
                    <a:pt x="2411427" y="3077315"/>
                    <a:pt x="2135300" y="3094636"/>
                  </a:cubicBezTo>
                  <a:cubicBezTo>
                    <a:pt x="1859173" y="3111957"/>
                    <a:pt x="1726544" y="3125171"/>
                    <a:pt x="1434055" y="3094636"/>
                  </a:cubicBezTo>
                  <a:cubicBezTo>
                    <a:pt x="1141567" y="3064101"/>
                    <a:pt x="945216" y="3092282"/>
                    <a:pt x="773659" y="3094636"/>
                  </a:cubicBezTo>
                  <a:cubicBezTo>
                    <a:pt x="675399" y="2938757"/>
                    <a:pt x="590800" y="2676034"/>
                    <a:pt x="515773" y="2578864"/>
                  </a:cubicBezTo>
                  <a:cubicBezTo>
                    <a:pt x="440746" y="2481694"/>
                    <a:pt x="351852" y="2203512"/>
                    <a:pt x="257886" y="2063091"/>
                  </a:cubicBezTo>
                  <a:cubicBezTo>
                    <a:pt x="163920" y="1922670"/>
                    <a:pt x="72401" y="1714674"/>
                    <a:pt x="0" y="1547319"/>
                  </a:cubicBezTo>
                  <a:close/>
                </a:path>
              </a:pathLst>
            </a:custGeom>
            <a:solidFill>
              <a:srgbClr val="19233E">
                <a:alpha val="34902"/>
              </a:srgbClr>
            </a:solidFill>
            <a:ln w="57150">
              <a:solidFill>
                <a:srgbClr val="19233E"/>
              </a:solidFill>
              <a:extLst>
                <a:ext uri="{C807C97D-BFC1-408E-A445-0C87EB9F89A2}">
                  <ask:lineSketchStyleProps xmlns:ask="http://schemas.microsoft.com/office/drawing/2018/sketchyshapes" sd="2278303783">
                    <a:prstGeom prst="hexagon">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Box 55">
              <a:extLst>
                <a:ext uri="{FF2B5EF4-FFF2-40B4-BE49-F238E27FC236}">
                  <a16:creationId xmlns:a16="http://schemas.microsoft.com/office/drawing/2014/main" id="{4874A77F-B3EE-9EA3-C842-951F3874A825}"/>
                </a:ext>
              </a:extLst>
            </p:cNvPr>
            <p:cNvSpPr txBox="1"/>
            <p:nvPr/>
          </p:nvSpPr>
          <p:spPr>
            <a:xfrm rot="3753780">
              <a:off x="6897612" y="1789104"/>
              <a:ext cx="1881568" cy="523220"/>
            </a:xfrm>
            <a:prstGeom prst="rect">
              <a:avLst/>
            </a:prstGeom>
            <a:noFill/>
          </p:spPr>
          <p:txBody>
            <a:bodyPr wrap="square" rtlCol="0">
              <a:spAutoFit/>
            </a:bodyPr>
            <a:lstStyle/>
            <a:p>
              <a:r>
                <a:rPr lang="en-GB" sz="3200">
                  <a:solidFill>
                    <a:schemeClr val="bg1"/>
                  </a:solidFill>
                  <a:latin typeface="Museo Sans Rounded 900" panose="02000000000000000000" pitchFamily="50" charset="0"/>
                </a:rPr>
                <a:t>Children’s</a:t>
              </a:r>
            </a:p>
          </p:txBody>
        </p:sp>
        <p:sp>
          <p:nvSpPr>
            <p:cNvPr id="57" name="TextBox 56">
              <a:extLst>
                <a:ext uri="{FF2B5EF4-FFF2-40B4-BE49-F238E27FC236}">
                  <a16:creationId xmlns:a16="http://schemas.microsoft.com/office/drawing/2014/main" id="{25E20868-01C0-4440-787F-D999D4B96B55}"/>
                </a:ext>
              </a:extLst>
            </p:cNvPr>
            <p:cNvSpPr txBox="1"/>
            <p:nvPr/>
          </p:nvSpPr>
          <p:spPr>
            <a:xfrm rot="17844360">
              <a:off x="6999981" y="3583094"/>
              <a:ext cx="1881568" cy="523220"/>
            </a:xfrm>
            <a:prstGeom prst="rect">
              <a:avLst/>
            </a:prstGeom>
            <a:noFill/>
          </p:spPr>
          <p:txBody>
            <a:bodyPr wrap="square" rtlCol="0">
              <a:spAutoFit/>
            </a:bodyPr>
            <a:lstStyle/>
            <a:p>
              <a:r>
                <a:rPr lang="en-GB" sz="3200">
                  <a:solidFill>
                    <a:schemeClr val="bg1"/>
                  </a:solidFill>
                  <a:latin typeface="Museo Sans Rounded 900" panose="02000000000000000000" pitchFamily="50" charset="0"/>
                </a:rPr>
                <a:t>Adults</a:t>
              </a:r>
            </a:p>
          </p:txBody>
        </p:sp>
        <p:sp>
          <p:nvSpPr>
            <p:cNvPr id="58" name="TextBox 57">
              <a:extLst>
                <a:ext uri="{FF2B5EF4-FFF2-40B4-BE49-F238E27FC236}">
                  <a16:creationId xmlns:a16="http://schemas.microsoft.com/office/drawing/2014/main" id="{6C88E85D-BCF7-78F7-4539-35DA54A9B084}"/>
                </a:ext>
              </a:extLst>
            </p:cNvPr>
            <p:cNvSpPr txBox="1"/>
            <p:nvPr/>
          </p:nvSpPr>
          <p:spPr>
            <a:xfrm rot="17789816">
              <a:off x="3341226" y="1613656"/>
              <a:ext cx="1881568" cy="523220"/>
            </a:xfrm>
            <a:prstGeom prst="rect">
              <a:avLst/>
            </a:prstGeom>
            <a:noFill/>
          </p:spPr>
          <p:txBody>
            <a:bodyPr wrap="square" rtlCol="0">
              <a:spAutoFit/>
            </a:bodyPr>
            <a:lstStyle/>
            <a:p>
              <a:r>
                <a:rPr lang="en-GB" sz="3200">
                  <a:solidFill>
                    <a:schemeClr val="bg1"/>
                  </a:solidFill>
                  <a:latin typeface="Museo Sans Rounded 900" panose="02000000000000000000" pitchFamily="50" charset="0"/>
                </a:rPr>
                <a:t>People</a:t>
              </a:r>
            </a:p>
          </p:txBody>
        </p:sp>
        <p:sp>
          <p:nvSpPr>
            <p:cNvPr id="59" name="TextBox 58">
              <a:extLst>
                <a:ext uri="{FF2B5EF4-FFF2-40B4-BE49-F238E27FC236}">
                  <a16:creationId xmlns:a16="http://schemas.microsoft.com/office/drawing/2014/main" id="{266CEFA1-E248-40A8-F093-0EE03761E1CB}"/>
                </a:ext>
              </a:extLst>
            </p:cNvPr>
            <p:cNvSpPr txBox="1"/>
            <p:nvPr/>
          </p:nvSpPr>
          <p:spPr>
            <a:xfrm>
              <a:off x="5446501" y="770183"/>
              <a:ext cx="1881568" cy="523220"/>
            </a:xfrm>
            <a:prstGeom prst="rect">
              <a:avLst/>
            </a:prstGeom>
            <a:noFill/>
          </p:spPr>
          <p:txBody>
            <a:bodyPr wrap="square" rtlCol="0">
              <a:spAutoFit/>
            </a:bodyPr>
            <a:lstStyle/>
            <a:p>
              <a:r>
                <a:rPr lang="en-GB" sz="3200">
                  <a:solidFill>
                    <a:schemeClr val="bg1"/>
                  </a:solidFill>
                  <a:latin typeface="Museo Sans Rounded 900" panose="02000000000000000000" pitchFamily="50" charset="0"/>
                </a:rPr>
                <a:t>Place</a:t>
              </a:r>
            </a:p>
          </p:txBody>
        </p:sp>
        <p:sp>
          <p:nvSpPr>
            <p:cNvPr id="60" name="TextBox 59">
              <a:extLst>
                <a:ext uri="{FF2B5EF4-FFF2-40B4-BE49-F238E27FC236}">
                  <a16:creationId xmlns:a16="http://schemas.microsoft.com/office/drawing/2014/main" id="{DA4AF8F0-9F9F-24E0-08B0-93B9F4903BAE}"/>
                </a:ext>
              </a:extLst>
            </p:cNvPr>
            <p:cNvSpPr txBox="1"/>
            <p:nvPr/>
          </p:nvSpPr>
          <p:spPr>
            <a:xfrm rot="3697337">
              <a:off x="3386127" y="4036860"/>
              <a:ext cx="1881568" cy="523220"/>
            </a:xfrm>
            <a:prstGeom prst="rect">
              <a:avLst/>
            </a:prstGeom>
            <a:noFill/>
          </p:spPr>
          <p:txBody>
            <a:bodyPr wrap="square" rtlCol="0">
              <a:spAutoFit/>
            </a:bodyPr>
            <a:lstStyle/>
            <a:p>
              <a:r>
                <a:rPr lang="en-GB" sz="3200">
                  <a:solidFill>
                    <a:schemeClr val="bg1"/>
                  </a:solidFill>
                  <a:latin typeface="Museo Sans Rounded 900" panose="02000000000000000000" pitchFamily="50" charset="0"/>
                </a:rPr>
                <a:t>Health</a:t>
              </a:r>
            </a:p>
          </p:txBody>
        </p:sp>
        <p:sp>
          <p:nvSpPr>
            <p:cNvPr id="61" name="TextBox 60">
              <a:extLst>
                <a:ext uri="{FF2B5EF4-FFF2-40B4-BE49-F238E27FC236}">
                  <a16:creationId xmlns:a16="http://schemas.microsoft.com/office/drawing/2014/main" id="{B6DE6DEF-333C-8FAF-80F3-0892D2FFC950}"/>
                </a:ext>
              </a:extLst>
            </p:cNvPr>
            <p:cNvSpPr txBox="1"/>
            <p:nvPr/>
          </p:nvSpPr>
          <p:spPr>
            <a:xfrm>
              <a:off x="5427279" y="4869106"/>
              <a:ext cx="1881568" cy="523220"/>
            </a:xfrm>
            <a:prstGeom prst="rect">
              <a:avLst/>
            </a:prstGeom>
            <a:noFill/>
          </p:spPr>
          <p:txBody>
            <a:bodyPr wrap="square" rtlCol="0">
              <a:spAutoFit/>
            </a:bodyPr>
            <a:lstStyle/>
            <a:p>
              <a:r>
                <a:rPr lang="en-GB" sz="3200">
                  <a:solidFill>
                    <a:schemeClr val="bg1"/>
                  </a:solidFill>
                  <a:latin typeface="Museo Sans Rounded 900" panose="02000000000000000000" pitchFamily="50" charset="0"/>
                </a:rPr>
                <a:t>Care</a:t>
              </a:r>
            </a:p>
          </p:txBody>
        </p:sp>
        <p:sp>
          <p:nvSpPr>
            <p:cNvPr id="63" name="Hexagon 62">
              <a:extLst>
                <a:ext uri="{FF2B5EF4-FFF2-40B4-BE49-F238E27FC236}">
                  <a16:creationId xmlns:a16="http://schemas.microsoft.com/office/drawing/2014/main" id="{BF001CEE-7C53-B15A-0E3B-10AD33D481F4}"/>
                </a:ext>
              </a:extLst>
            </p:cNvPr>
            <p:cNvSpPr/>
            <p:nvPr/>
          </p:nvSpPr>
          <p:spPr>
            <a:xfrm>
              <a:off x="5011352" y="2253715"/>
              <a:ext cx="1945780" cy="1677397"/>
            </a:xfrm>
            <a:custGeom>
              <a:avLst/>
              <a:gdLst>
                <a:gd name="connsiteX0" fmla="*/ 0 w 1945780"/>
                <a:gd name="connsiteY0" fmla="*/ 838699 h 1677397"/>
                <a:gd name="connsiteX1" fmla="*/ 205481 w 1945780"/>
                <a:gd name="connsiteY1" fmla="*/ 427736 h 1677397"/>
                <a:gd name="connsiteX2" fmla="*/ 419349 w 1945780"/>
                <a:gd name="connsiteY2" fmla="*/ 0 h 1677397"/>
                <a:gd name="connsiteX3" fmla="*/ 939678 w 1945780"/>
                <a:gd name="connsiteY3" fmla="*/ 0 h 1677397"/>
                <a:gd name="connsiteX4" fmla="*/ 1526431 w 1945780"/>
                <a:gd name="connsiteY4" fmla="*/ 0 h 1677397"/>
                <a:gd name="connsiteX5" fmla="*/ 1744492 w 1945780"/>
                <a:gd name="connsiteY5" fmla="*/ 436123 h 1677397"/>
                <a:gd name="connsiteX6" fmla="*/ 1945780 w 1945780"/>
                <a:gd name="connsiteY6" fmla="*/ 838699 h 1677397"/>
                <a:gd name="connsiteX7" fmla="*/ 1736106 w 1945780"/>
                <a:gd name="connsiteY7" fmla="*/ 1258048 h 1677397"/>
                <a:gd name="connsiteX8" fmla="*/ 1526431 w 1945780"/>
                <a:gd name="connsiteY8" fmla="*/ 1677397 h 1677397"/>
                <a:gd name="connsiteX9" fmla="*/ 1006102 w 1945780"/>
                <a:gd name="connsiteY9" fmla="*/ 1677397 h 1677397"/>
                <a:gd name="connsiteX10" fmla="*/ 419349 w 1945780"/>
                <a:gd name="connsiteY10" fmla="*/ 1677397 h 1677397"/>
                <a:gd name="connsiteX11" fmla="*/ 218061 w 1945780"/>
                <a:gd name="connsiteY11" fmla="*/ 1274822 h 1677397"/>
                <a:gd name="connsiteX12" fmla="*/ 0 w 1945780"/>
                <a:gd name="connsiteY12" fmla="*/ 838699 h 167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5780" h="1677397" fill="none" extrusionOk="0">
                  <a:moveTo>
                    <a:pt x="0" y="838699"/>
                  </a:moveTo>
                  <a:cubicBezTo>
                    <a:pt x="102469" y="645404"/>
                    <a:pt x="158924" y="511723"/>
                    <a:pt x="205481" y="427736"/>
                  </a:cubicBezTo>
                  <a:cubicBezTo>
                    <a:pt x="252038" y="343750"/>
                    <a:pt x="331825" y="136825"/>
                    <a:pt x="419349" y="0"/>
                  </a:cubicBezTo>
                  <a:cubicBezTo>
                    <a:pt x="528768" y="-12305"/>
                    <a:pt x="688612" y="-14987"/>
                    <a:pt x="939678" y="0"/>
                  </a:cubicBezTo>
                  <a:cubicBezTo>
                    <a:pt x="1190744" y="14987"/>
                    <a:pt x="1265433" y="-9201"/>
                    <a:pt x="1526431" y="0"/>
                  </a:cubicBezTo>
                  <a:cubicBezTo>
                    <a:pt x="1566715" y="89759"/>
                    <a:pt x="1675882" y="328449"/>
                    <a:pt x="1744492" y="436123"/>
                  </a:cubicBezTo>
                  <a:cubicBezTo>
                    <a:pt x="1813102" y="543797"/>
                    <a:pt x="1859234" y="707572"/>
                    <a:pt x="1945780" y="838699"/>
                  </a:cubicBezTo>
                  <a:cubicBezTo>
                    <a:pt x="1901656" y="952538"/>
                    <a:pt x="1791034" y="1149517"/>
                    <a:pt x="1736106" y="1258048"/>
                  </a:cubicBezTo>
                  <a:cubicBezTo>
                    <a:pt x="1681177" y="1366579"/>
                    <a:pt x="1616884" y="1519174"/>
                    <a:pt x="1526431" y="1677397"/>
                  </a:cubicBezTo>
                  <a:cubicBezTo>
                    <a:pt x="1385586" y="1674857"/>
                    <a:pt x="1196467" y="1698110"/>
                    <a:pt x="1006102" y="1677397"/>
                  </a:cubicBezTo>
                  <a:cubicBezTo>
                    <a:pt x="815737" y="1656684"/>
                    <a:pt x="635058" y="1703969"/>
                    <a:pt x="419349" y="1677397"/>
                  </a:cubicBezTo>
                  <a:cubicBezTo>
                    <a:pt x="354299" y="1535818"/>
                    <a:pt x="322615" y="1451722"/>
                    <a:pt x="218061" y="1274822"/>
                  </a:cubicBezTo>
                  <a:cubicBezTo>
                    <a:pt x="113507" y="1097922"/>
                    <a:pt x="74595" y="946015"/>
                    <a:pt x="0" y="838699"/>
                  </a:cubicBezTo>
                  <a:close/>
                </a:path>
                <a:path w="1945780" h="1677397" stroke="0" extrusionOk="0">
                  <a:moveTo>
                    <a:pt x="0" y="838699"/>
                  </a:moveTo>
                  <a:cubicBezTo>
                    <a:pt x="74136" y="693764"/>
                    <a:pt x="151188" y="567034"/>
                    <a:pt x="209675" y="419350"/>
                  </a:cubicBezTo>
                  <a:cubicBezTo>
                    <a:pt x="268161" y="271666"/>
                    <a:pt x="333082" y="178336"/>
                    <a:pt x="419349" y="0"/>
                  </a:cubicBezTo>
                  <a:cubicBezTo>
                    <a:pt x="641272" y="-21235"/>
                    <a:pt x="835517" y="-22519"/>
                    <a:pt x="961819" y="0"/>
                  </a:cubicBezTo>
                  <a:cubicBezTo>
                    <a:pt x="1088121" y="22519"/>
                    <a:pt x="1303743" y="23956"/>
                    <a:pt x="1526431" y="0"/>
                  </a:cubicBezTo>
                  <a:cubicBezTo>
                    <a:pt x="1597077" y="192790"/>
                    <a:pt x="1648682" y="275283"/>
                    <a:pt x="1736106" y="419350"/>
                  </a:cubicBezTo>
                  <a:cubicBezTo>
                    <a:pt x="1823530" y="563417"/>
                    <a:pt x="1855888" y="691431"/>
                    <a:pt x="1945780" y="838699"/>
                  </a:cubicBezTo>
                  <a:cubicBezTo>
                    <a:pt x="1857742" y="991381"/>
                    <a:pt x="1796148" y="1149200"/>
                    <a:pt x="1744492" y="1241274"/>
                  </a:cubicBezTo>
                  <a:cubicBezTo>
                    <a:pt x="1692836" y="1333348"/>
                    <a:pt x="1588745" y="1510555"/>
                    <a:pt x="1526431" y="1677397"/>
                  </a:cubicBezTo>
                  <a:cubicBezTo>
                    <a:pt x="1365785" y="1659397"/>
                    <a:pt x="1145657" y="1688427"/>
                    <a:pt x="1006102" y="1677397"/>
                  </a:cubicBezTo>
                  <a:cubicBezTo>
                    <a:pt x="866547" y="1666367"/>
                    <a:pt x="689693" y="1693113"/>
                    <a:pt x="419349" y="1677397"/>
                  </a:cubicBezTo>
                  <a:cubicBezTo>
                    <a:pt x="308393" y="1483088"/>
                    <a:pt x="273466" y="1422579"/>
                    <a:pt x="201288" y="1241274"/>
                  </a:cubicBezTo>
                  <a:cubicBezTo>
                    <a:pt x="129109" y="1059969"/>
                    <a:pt x="81289" y="984771"/>
                    <a:pt x="0" y="838699"/>
                  </a:cubicBezTo>
                  <a:close/>
                </a:path>
              </a:pathLst>
            </a:custGeom>
            <a:solidFill>
              <a:srgbClr val="19233E">
                <a:alpha val="56863"/>
              </a:srgbClr>
            </a:solidFill>
            <a:ln w="57150">
              <a:solidFill>
                <a:srgbClr val="19233E"/>
              </a:solidFill>
              <a:extLst>
                <a:ext uri="{C807C97D-BFC1-408E-A445-0C87EB9F89A2}">
                  <ask:lineSketchStyleProps xmlns:ask="http://schemas.microsoft.com/office/drawing/2018/sketchyshapes" sd="2278303783">
                    <a:prstGeom prst="hexagon">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994020373"/>
      </p:ext>
    </p:extLst>
  </p:cSld>
  <p:clrMapOvr>
    <a:masterClrMapping/>
  </p:clrMapOvr>
</p:sld>
</file>

<file path=ppt/theme/theme1.xml><?xml version="1.0" encoding="utf-8"?>
<a:theme xmlns:a="http://schemas.openxmlformats.org/drawingml/2006/main" name="Office Theme">
  <a:themeElements>
    <a:clrScheme name="SEND">
      <a:dk1>
        <a:srgbClr val="1A162E"/>
      </a:dk1>
      <a:lt1>
        <a:srgbClr val="FFFFFF"/>
      </a:lt1>
      <a:dk2>
        <a:srgbClr val="4C2A86"/>
      </a:dk2>
      <a:lt2>
        <a:srgbClr val="FFFFFF"/>
      </a:lt2>
      <a:accent1>
        <a:srgbClr val="DB316C"/>
      </a:accent1>
      <a:accent2>
        <a:srgbClr val="047F92"/>
      </a:accent2>
      <a:accent3>
        <a:srgbClr val="DD6134"/>
      </a:accent3>
      <a:accent4>
        <a:srgbClr val="618D2B"/>
      </a:accent4>
      <a:accent5>
        <a:srgbClr val="13395F"/>
      </a:accent5>
      <a:accent6>
        <a:srgbClr val="573755"/>
      </a:accent6>
      <a:hlink>
        <a:srgbClr val="047F92"/>
      </a:hlink>
      <a:folHlink>
        <a:srgbClr val="DB316C"/>
      </a:folHlink>
    </a:clrScheme>
    <a:fontScheme name="SEND">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5765991CF680E43A97FF884D13A6BE1" ma:contentTypeVersion="13" ma:contentTypeDescription="Create a new document." ma:contentTypeScope="" ma:versionID="4003972e944b0f4a3649f4af720202ab">
  <xsd:schema xmlns:xsd="http://www.w3.org/2001/XMLSchema" xmlns:xs="http://www.w3.org/2001/XMLSchema" xmlns:p="http://schemas.microsoft.com/office/2006/metadata/properties" xmlns:ns2="993202b9-8569-469f-81ba-0aae7282f2c1" xmlns:ns3="3e24bc36-2db9-4dd4-83ef-e2c9c598d6d6" targetNamespace="http://schemas.microsoft.com/office/2006/metadata/properties" ma:root="true" ma:fieldsID="067281b0a06424e21b99510526b33899" ns2:_="" ns3:_="">
    <xsd:import namespace="993202b9-8569-469f-81ba-0aae7282f2c1"/>
    <xsd:import namespace="3e24bc36-2db9-4dd4-83ef-e2c9c598d6d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3202b9-8569-469f-81ba-0aae7282f2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b6b569b-509a-467d-b105-d97728d3fc11"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e24bc36-2db9-4dd4-83ef-e2c9c598d6d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b0af78cc-2973-4a23-bd92-945edf927c43}" ma:internalName="TaxCatchAll" ma:showField="CatchAllData" ma:web="3e24bc36-2db9-4dd4-83ef-e2c9c598d6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3e24bc36-2db9-4dd4-83ef-e2c9c598d6d6">
      <UserInfo>
        <DisplayName>Richard Selwyn</DisplayName>
        <AccountId>13070</AccountId>
        <AccountType/>
      </UserInfo>
      <UserInfo>
        <DisplayName>Charlotte Johnson</DisplayName>
        <AccountId>14306</AccountId>
        <AccountType/>
      </UserInfo>
      <UserInfo>
        <DisplayName>Laura Annandale</DisplayName>
        <AccountId>366</AccountId>
        <AccountType/>
      </UserInfo>
      <UserInfo>
        <DisplayName>Niki Shaw</DisplayName>
        <AccountId>22</AccountId>
        <AccountType/>
      </UserInfo>
    </SharedWithUsers>
    <lcf76f155ced4ddcb4097134ff3c332f xmlns="993202b9-8569-469f-81ba-0aae7282f2c1">
      <Terms xmlns="http://schemas.microsoft.com/office/infopath/2007/PartnerControls"/>
    </lcf76f155ced4ddcb4097134ff3c332f>
    <TaxCatchAll xmlns="3e24bc36-2db9-4dd4-83ef-e2c9c598d6d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7b6b569b-509a-467d-b105-d97728d3fc11" ContentTypeId="0x0101" PreviousValue="false" LastSyncTimeStamp="2018-02-02T11:34:11.213Z"/>
</file>

<file path=customXml/itemProps1.xml><?xml version="1.0" encoding="utf-8"?>
<ds:datastoreItem xmlns:ds="http://schemas.openxmlformats.org/officeDocument/2006/customXml" ds:itemID="{D2FF236C-8A71-4F2E-8683-358A852F2A0D}">
  <ds:schemaRefs>
    <ds:schemaRef ds:uri="3e24bc36-2db9-4dd4-83ef-e2c9c598d6d6"/>
    <ds:schemaRef ds:uri="993202b9-8569-469f-81ba-0aae7282f2c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0ED21DB-46C6-454E-9182-8160AA749EEA}">
  <ds:schemaRefs>
    <ds:schemaRef ds:uri="http://www.w3.org/XML/1998/namespace"/>
    <ds:schemaRef ds:uri="http://purl.org/dc/dcmitype/"/>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3e24bc36-2db9-4dd4-83ef-e2c9c598d6d6"/>
    <ds:schemaRef ds:uri="993202b9-8569-469f-81ba-0aae7282f2c1"/>
    <ds:schemaRef ds:uri="http://purl.org/dc/terms/"/>
  </ds:schemaRefs>
</ds:datastoreItem>
</file>

<file path=customXml/itemProps3.xml><?xml version="1.0" encoding="utf-8"?>
<ds:datastoreItem xmlns:ds="http://schemas.openxmlformats.org/officeDocument/2006/customXml" ds:itemID="{6162A258-2A54-4BBF-977F-E9DDC6820831}">
  <ds:schemaRefs>
    <ds:schemaRef ds:uri="http://schemas.microsoft.com/sharepoint/v3/contenttype/forms"/>
  </ds:schemaRefs>
</ds:datastoreItem>
</file>

<file path=customXml/itemProps4.xml><?xml version="1.0" encoding="utf-8"?>
<ds:datastoreItem xmlns:ds="http://schemas.openxmlformats.org/officeDocument/2006/customXml" ds:itemID="{CD99CADF-34CF-4B33-9B11-E4E12C86FA7F}">
  <ds:schemaRefs>
    <ds:schemaRef ds:uri="Microsoft.SharePoint.Taxonomy.ContentTypeSync"/>
  </ds:schemaRefs>
</ds:datastoreItem>
</file>

<file path=docMetadata/LabelInfo.xml><?xml version="1.0" encoding="utf-8"?>
<clbl:labelList xmlns:clbl="http://schemas.microsoft.com/office/2020/mipLabelMetadata">
  <clbl:label id="{7d396678-c698-4451-b9ab-bac3c3310917}" enabled="1" method="Privileged" siteId="{b524f606-f77a-4aa2-8da2-fe70343b0cce}" removed="0"/>
</clbl:labelList>
</file>

<file path=docProps/app.xml><?xml version="1.0" encoding="utf-8"?>
<Properties xmlns="http://schemas.openxmlformats.org/officeDocument/2006/extended-properties" xmlns:vt="http://schemas.openxmlformats.org/officeDocument/2006/docPropsVTypes">
  <Template/>
  <TotalTime>0</TotalTime>
  <Words>7538</Words>
  <Application>Microsoft Office PowerPoint</Application>
  <PresentationFormat>Widescreen</PresentationFormat>
  <Paragraphs>584</Paragraphs>
  <Slides>33</Slides>
  <Notes>33</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PowerPoint Presentation</vt:lpstr>
      <vt:lpstr>Importance of communities...</vt:lpstr>
      <vt:lpstr>Living in Somerset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Wellings</dc:creator>
  <cp:lastModifiedBy>Richard Selwyn</cp:lastModifiedBy>
  <cp:revision>3</cp:revision>
  <dcterms:created xsi:type="dcterms:W3CDTF">2022-11-01T18:06:03Z</dcterms:created>
  <dcterms:modified xsi:type="dcterms:W3CDTF">2024-09-11T15:07:34Z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SharedWithUsers">
    <vt:lpwstr>10688;#Fiona Abbott;#13070;#Richard Selwyn;#14306;#Charlotte Johnson;#9042;#Emma Bettridge;#9803;#Mikayla Greedy;#6558;#Emma Martin;#5995;#Amanda Helliker;#15967;#Jo Manning;#6552;#Sally Hardwill;#2005;#Jackie Miles;#6936;#Jules Gill;#16182;#Joshua Stiles</vt:lpwstr>
  </property>
  <property fmtid="{D5CDD505-2E9C-101B-9397-08002B2CF9AE}" pid="4" name="ContentTypeId">
    <vt:lpwstr>0x01010045765991CF680E43A97FF884D13A6BE1</vt:lpwstr>
  </property>
</Properties>
</file>