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1550" y="5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F18BE-DF54-9198-CC52-13DB779EE4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6BF9192-EA52-8716-81F8-C33866076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8035DFA-368C-7F52-43F2-F7A80D861396}"/>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52390506-0BC5-4CB9-8447-DD2C0814E1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FF3BEE-8B97-D6EB-9F36-FF7B0EC096B8}"/>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313230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2BC4C-628D-73CA-BB40-900585C1E8E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F2976E8-FF77-A1DF-65C1-A40E4C23AC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B11642-114D-D504-3B1B-5607DFD2BAE2}"/>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75A035B1-C5C3-5CED-880C-49FD425AB7E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9CDB5B-580A-E63A-057E-FE3F44837615}"/>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398451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705F92-18F2-E966-54EB-36210EDFF31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28169F5-EF87-8170-DDFC-1B80D98BBF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740E576-B930-1BB6-FD62-9F448938E150}"/>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86C2B518-17DC-1325-9D21-5D28C69E94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E0048FC-98DF-C030-0695-590317AD59FC}"/>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1489081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56D67-6BFE-BAD9-EF0E-824A79829D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D27776E-0362-C192-13FB-069F1FFE62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D557C3-BA3C-69DC-31CA-31BC41BC37BE}"/>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544C4C36-288E-ABBB-0438-072578E5A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09F389-1AD1-FC01-BB0E-AB79A636D0E4}"/>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1838296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01127-0747-A9DB-68DF-19D6BE2503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B7FA12-76C0-445E-20C1-D3E19FDD07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D8A2E8-C6A3-90DD-1510-CC548366EC45}"/>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CCEC6EA5-E908-81D2-23FF-9911F4F041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F00B4E-E6D9-DDA4-E442-46DDCF9966DE}"/>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3413920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86F1D-2E8C-E5AF-7DA7-707AF3F229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BB7EFA-CF17-C7DE-C9C2-6BE7163F3E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B2162D-8F68-DBC3-48A6-6ADD231BD6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8F6B29D-A49D-64E0-9228-49D6B3D0BDD0}"/>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6" name="Footer Placeholder 5">
            <a:extLst>
              <a:ext uri="{FF2B5EF4-FFF2-40B4-BE49-F238E27FC236}">
                <a16:creationId xmlns:a16="http://schemas.microsoft.com/office/drawing/2014/main" id="{8EF31756-5710-2012-6689-92E0C42EA6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DB7F36-87C7-11B9-0B8E-014BAA12AF1B}"/>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53727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9D5F-D59D-1C45-FACB-4664A71B41A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346911-F698-692C-FB33-384F077E16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DFEE5E-0E5A-3016-ADB7-534F8D8F28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9810E4-6AE8-B77C-1E20-F41FC04D79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2C7F46-B33D-AEB1-B3C1-AB775FD630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313B8F1-75A1-9DBC-5A63-38D866F312D6}"/>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8" name="Footer Placeholder 7">
            <a:extLst>
              <a:ext uri="{FF2B5EF4-FFF2-40B4-BE49-F238E27FC236}">
                <a16:creationId xmlns:a16="http://schemas.microsoft.com/office/drawing/2014/main" id="{D53A4F60-DA48-3516-45EF-8009DA98DE9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4DC4D55-D0A0-4E74-7F8C-9B593DE7835E}"/>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2721193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4E2F8-217C-5164-64D0-87FC551997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08DDDB-AC0D-417F-36A7-D5FB8ED4DEDB}"/>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4" name="Footer Placeholder 3">
            <a:extLst>
              <a:ext uri="{FF2B5EF4-FFF2-40B4-BE49-F238E27FC236}">
                <a16:creationId xmlns:a16="http://schemas.microsoft.com/office/drawing/2014/main" id="{4029675C-FBB3-DC35-0424-D0DAC0B36C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040E2C6-FEE2-BE46-C318-FFDA387FCA7D}"/>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224009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0D0FB0-0BB8-A687-D755-C7AE70816AC6}"/>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3" name="Footer Placeholder 2">
            <a:extLst>
              <a:ext uri="{FF2B5EF4-FFF2-40B4-BE49-F238E27FC236}">
                <a16:creationId xmlns:a16="http://schemas.microsoft.com/office/drawing/2014/main" id="{AAA30254-FC2C-125A-6D50-DE83F1452AF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045D139-6DCF-1756-6DB5-326D13B4B781}"/>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2144128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FFB6B-EE17-F800-F6D0-31A226298B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8AAD5A0-66CC-1549-6B39-FB0CC5215F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0BD8EC3-0DFD-D0B5-0094-6921FB003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1AF778-1F24-F5C3-23B6-C2276A89605E}"/>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6" name="Footer Placeholder 5">
            <a:extLst>
              <a:ext uri="{FF2B5EF4-FFF2-40B4-BE49-F238E27FC236}">
                <a16:creationId xmlns:a16="http://schemas.microsoft.com/office/drawing/2014/main" id="{E9736A2E-B8D0-2542-F6BD-07FD1C8DD1A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EF89CA-1D1A-1923-A984-23E96414E8FE}"/>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359676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C2E43-D858-AC1C-B76D-F82E117B85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9313CDA-2581-58BE-FFC8-86B47B4274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1B95109-C8F7-235F-C8BE-4965A82BE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3A2318-D993-34CC-15CE-5D32AE7E6CF8}"/>
              </a:ext>
            </a:extLst>
          </p:cNvPr>
          <p:cNvSpPr>
            <a:spLocks noGrp="1"/>
          </p:cNvSpPr>
          <p:nvPr>
            <p:ph type="dt" sz="half" idx="10"/>
          </p:nvPr>
        </p:nvSpPr>
        <p:spPr/>
        <p:txBody>
          <a:bodyPr/>
          <a:lstStyle/>
          <a:p>
            <a:fld id="{FB25C090-24F7-4148-8D04-42254C4A6B96}" type="datetimeFigureOut">
              <a:rPr lang="en-GB" smtClean="0"/>
              <a:t>26/01/2024</a:t>
            </a:fld>
            <a:endParaRPr lang="en-GB"/>
          </a:p>
        </p:txBody>
      </p:sp>
      <p:sp>
        <p:nvSpPr>
          <p:cNvPr id="6" name="Footer Placeholder 5">
            <a:extLst>
              <a:ext uri="{FF2B5EF4-FFF2-40B4-BE49-F238E27FC236}">
                <a16:creationId xmlns:a16="http://schemas.microsoft.com/office/drawing/2014/main" id="{EA87798A-BF1C-ABC6-9869-17C3E4D1C3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D3B69DA-AB38-437F-DBC3-1726A1595176}"/>
              </a:ext>
            </a:extLst>
          </p:cNvPr>
          <p:cNvSpPr>
            <a:spLocks noGrp="1"/>
          </p:cNvSpPr>
          <p:nvPr>
            <p:ph type="sldNum" sz="quarter" idx="12"/>
          </p:nvPr>
        </p:nvSpPr>
        <p:spPr/>
        <p:txBody>
          <a:bodyPr/>
          <a:lstStyle/>
          <a:p>
            <a:fld id="{11DD8D69-4C96-4CC0-8532-FE545E3A9CD0}" type="slidenum">
              <a:rPr lang="en-GB" smtClean="0"/>
              <a:t>‹#›</a:t>
            </a:fld>
            <a:endParaRPr lang="en-GB"/>
          </a:p>
        </p:txBody>
      </p:sp>
    </p:spTree>
    <p:extLst>
      <p:ext uri="{BB962C8B-B14F-4D97-AF65-F5344CB8AC3E}">
        <p14:creationId xmlns:p14="http://schemas.microsoft.com/office/powerpoint/2010/main" val="339142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F56046-3FB5-6BC3-3F5F-A94999479B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984526-867F-1758-46C9-B7D81B93F4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E02D4A-5961-5F4A-D384-1E47A1784E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25C090-24F7-4148-8D04-42254C4A6B96}" type="datetimeFigureOut">
              <a:rPr lang="en-GB" smtClean="0"/>
              <a:t>26/01/2024</a:t>
            </a:fld>
            <a:endParaRPr lang="en-GB"/>
          </a:p>
        </p:txBody>
      </p:sp>
      <p:sp>
        <p:nvSpPr>
          <p:cNvPr id="5" name="Footer Placeholder 4">
            <a:extLst>
              <a:ext uri="{FF2B5EF4-FFF2-40B4-BE49-F238E27FC236}">
                <a16:creationId xmlns:a16="http://schemas.microsoft.com/office/drawing/2014/main" id="{24D7D6E8-86B4-48C5-F92B-044DD120D5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B8599FC-4052-CDB2-E5D5-67299432B6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D8D69-4C96-4CC0-8532-FE545E3A9CD0}" type="slidenum">
              <a:rPr lang="en-GB" smtClean="0"/>
              <a:t>‹#›</a:t>
            </a:fld>
            <a:endParaRPr lang="en-GB"/>
          </a:p>
        </p:txBody>
      </p:sp>
    </p:spTree>
    <p:extLst>
      <p:ext uri="{BB962C8B-B14F-4D97-AF65-F5344CB8AC3E}">
        <p14:creationId xmlns:p14="http://schemas.microsoft.com/office/powerpoint/2010/main" val="2812981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2.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s://connectsomerset.org.uk/children-family-and-school-support/connect-somerset-champions/" TargetMode="External"/><Relationship Id="rId11" Type="http://schemas.openxmlformats.org/officeDocument/2006/relationships/image" Target="../media/image8.png"/><Relationship Id="rId5" Type="http://schemas.openxmlformats.org/officeDocument/2006/relationships/hyperlink" Target="https://connectsomerset.org.uk/my-community/community-hubs/" TargetMode="External"/><Relationship Id="rId10" Type="http://schemas.openxmlformats.org/officeDocument/2006/relationships/image" Target="../media/image7.svg"/><Relationship Id="rId4" Type="http://schemas.openxmlformats.org/officeDocument/2006/relationships/image" Target="../media/image3.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FEF2D62-ACF5-313F-88FA-CBE54050808E}"/>
              </a:ext>
            </a:extLst>
          </p:cNvPr>
          <p:cNvPicPr>
            <a:picLocks noChangeAspect="1"/>
          </p:cNvPicPr>
          <p:nvPr/>
        </p:nvPicPr>
        <p:blipFill>
          <a:blip r:embed="rId2">
            <a:extLst>
              <a:ext uri="{28A0092B-C50C-407E-A947-70E740481C1C}">
                <a14:useLocalDpi xmlns:a14="http://schemas.microsoft.com/office/drawing/2010/main" val="0"/>
              </a:ext>
            </a:extLst>
          </a:blip>
          <a:srcRect l="17312" r="17312"/>
          <a:stretch/>
        </p:blipFill>
        <p:spPr>
          <a:xfrm>
            <a:off x="6249223" y="0"/>
            <a:ext cx="6096000" cy="6858000"/>
          </a:xfrm>
          <a:prstGeom prst="rect">
            <a:avLst/>
          </a:prstGeom>
        </p:spPr>
      </p:pic>
      <p:pic>
        <p:nvPicPr>
          <p:cNvPr id="3" name="Graphic 2">
            <a:extLst>
              <a:ext uri="{FF2B5EF4-FFF2-40B4-BE49-F238E27FC236}">
                <a16:creationId xmlns:a16="http://schemas.microsoft.com/office/drawing/2014/main" id="{7780625D-F678-F949-E99D-D0D36342D6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0"/>
            <a:ext cx="6470650" cy="6858000"/>
          </a:xfrm>
          <a:prstGeom prst="rect">
            <a:avLst/>
          </a:prstGeom>
        </p:spPr>
      </p:pic>
      <p:sp>
        <p:nvSpPr>
          <p:cNvPr id="12" name="TextBox 11">
            <a:extLst>
              <a:ext uri="{FF2B5EF4-FFF2-40B4-BE49-F238E27FC236}">
                <a16:creationId xmlns:a16="http://schemas.microsoft.com/office/drawing/2014/main" id="{BD5690C2-B485-1562-D342-59FB28287326}"/>
              </a:ext>
            </a:extLst>
          </p:cNvPr>
          <p:cNvSpPr txBox="1"/>
          <p:nvPr/>
        </p:nvSpPr>
        <p:spPr>
          <a:xfrm>
            <a:off x="426806" y="255855"/>
            <a:ext cx="5669194" cy="5632311"/>
          </a:xfrm>
          <a:prstGeom prst="rect">
            <a:avLst/>
          </a:prstGeom>
          <a:noFill/>
        </p:spPr>
        <p:txBody>
          <a:bodyPr wrap="square" rtlCol="0">
            <a:spAutoFit/>
          </a:bodyPr>
          <a:lstStyle/>
          <a:p>
            <a:r>
              <a:rPr lang="en-GB" sz="4000" b="1" dirty="0">
                <a:solidFill>
                  <a:schemeClr val="bg1"/>
                </a:solidFill>
                <a:latin typeface="Arial" panose="020B0604020202020204" pitchFamily="34" charset="0"/>
                <a:cs typeface="Arial" panose="020B0604020202020204" pitchFamily="34" charset="0"/>
              </a:rPr>
              <a:t>Connect Somerset Success Story</a:t>
            </a:r>
          </a:p>
          <a:p>
            <a:endParaRPr lang="en-GB" sz="1400" dirty="0">
              <a:latin typeface="Arial" panose="020B0604020202020204" pitchFamily="34" charset="0"/>
              <a:cs typeface="Arial" panose="020B0604020202020204" pitchFamily="34" charset="0"/>
            </a:endParaRPr>
          </a:p>
          <a:p>
            <a:r>
              <a:rPr lang="en-GB" sz="1400" dirty="0">
                <a:solidFill>
                  <a:srgbClr val="172B4D"/>
                </a:solidFill>
                <a:latin typeface="Arial" panose="020B0604020202020204" pitchFamily="34" charset="0"/>
                <a:cs typeface="Arial" panose="020B0604020202020204" pitchFamily="34" charset="0"/>
              </a:rPr>
              <a:t>This week, Champion Peter shares how the community in Wellington are working together to develop a new </a:t>
            </a:r>
            <a:r>
              <a:rPr lang="en-GB" sz="1400" dirty="0">
                <a:solidFill>
                  <a:srgbClr val="172B4D"/>
                </a:solidFill>
                <a:latin typeface="Arial" panose="020B0604020202020204" pitchFamily="34" charset="0"/>
                <a:cs typeface="Arial" panose="020B0604020202020204" pitchFamily="34" charset="0"/>
                <a:hlinkClick r:id="rId5"/>
              </a:rPr>
              <a:t>early help hub</a:t>
            </a:r>
            <a:r>
              <a:rPr lang="en-GB" sz="1400" dirty="0">
                <a:solidFill>
                  <a:srgbClr val="172B4D"/>
                </a:solidFill>
                <a:latin typeface="Arial" panose="020B0604020202020204" pitchFamily="34" charset="0"/>
                <a:cs typeface="Arial" panose="020B0604020202020204" pitchFamily="34" charset="0"/>
              </a:rPr>
              <a:t>. </a:t>
            </a:r>
          </a:p>
          <a:p>
            <a:endParaRPr lang="en-GB" sz="1400" dirty="0">
              <a:solidFill>
                <a:srgbClr val="172B4D"/>
              </a:solidFill>
              <a:latin typeface="Arial" panose="020B0604020202020204" pitchFamily="34" charset="0"/>
              <a:cs typeface="Arial" panose="020B0604020202020204" pitchFamily="34" charset="0"/>
            </a:endParaRPr>
          </a:p>
          <a:p>
            <a:r>
              <a:rPr lang="en-GB" sz="1400" dirty="0">
                <a:solidFill>
                  <a:srgbClr val="172B4D"/>
                </a:solidFill>
                <a:latin typeface="Arial" panose="020B0604020202020204" pitchFamily="34" charset="0"/>
                <a:cs typeface="Arial" panose="020B0604020202020204" pitchFamily="34" charset="0"/>
              </a:rPr>
              <a:t>“The Kings Arms building was empty for some time. Plans are already in place for the middle and top floor by Falcon Housing to provide affordable housing for residents of Wellington, leaving the ground floor as a space dedicated to the wider community needs. A working group, including Wellington Town Council, Churches Together, Spark, Falcon Rural Housing and the </a:t>
            </a:r>
            <a:r>
              <a:rPr lang="en-GB" sz="1400" dirty="0">
                <a:solidFill>
                  <a:srgbClr val="172B4D"/>
                </a:solidFill>
                <a:latin typeface="Arial" panose="020B0604020202020204" pitchFamily="34" charset="0"/>
                <a:cs typeface="Arial" panose="020B0604020202020204" pitchFamily="34" charset="0"/>
                <a:hlinkClick r:id="rId6"/>
              </a:rPr>
              <a:t>Connect Somerset Area Champion</a:t>
            </a:r>
            <a:r>
              <a:rPr lang="en-GB" sz="1400" dirty="0">
                <a:solidFill>
                  <a:srgbClr val="172B4D"/>
                </a:solidFill>
                <a:latin typeface="Arial" panose="020B0604020202020204" pitchFamily="34" charset="0"/>
                <a:cs typeface="Arial" panose="020B0604020202020204" pitchFamily="34" charset="0"/>
              </a:rPr>
              <a:t>, has been set up to ensure the ground floor can be used to support the community and to discuss what could be provided. With an increase in demand for statutory services at present, it was agreed that an early help hub should be set up to support local adults, children, families and young people who may be vulnerable.”</a:t>
            </a:r>
          </a:p>
          <a:p>
            <a:endParaRPr lang="en-GB" sz="1400" dirty="0">
              <a:solidFill>
                <a:srgbClr val="172B4D"/>
              </a:solidFill>
              <a:latin typeface="Arial" panose="020B0604020202020204" pitchFamily="34" charset="0"/>
              <a:cs typeface="Arial" panose="020B0604020202020204" pitchFamily="34" charset="0"/>
            </a:endParaRPr>
          </a:p>
          <a:p>
            <a:r>
              <a:rPr lang="en-GB" sz="1400" dirty="0">
                <a:solidFill>
                  <a:srgbClr val="172B4D"/>
                </a:solidFill>
                <a:latin typeface="Arial" panose="020B0604020202020204" pitchFamily="34" charset="0"/>
                <a:cs typeface="Arial" panose="020B0604020202020204" pitchFamily="34" charset="0"/>
              </a:rPr>
              <a:t>“By working collaboratively, support will be available to address needs at the earliest opportunity, costs and expertise will be shared and escalation to statutory services can be prevented.” </a:t>
            </a:r>
          </a:p>
        </p:txBody>
      </p:sp>
      <p:pic>
        <p:nvPicPr>
          <p:cNvPr id="2" name="Graphic 1">
            <a:extLst>
              <a:ext uri="{FF2B5EF4-FFF2-40B4-BE49-F238E27FC236}">
                <a16:creationId xmlns:a16="http://schemas.microsoft.com/office/drawing/2014/main" id="{CF2ACF7F-E758-B271-FEA6-5798A4A51E8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75395" y="5871127"/>
            <a:ext cx="2085975" cy="523875"/>
          </a:xfrm>
          <a:prstGeom prst="rect">
            <a:avLst/>
          </a:prstGeom>
        </p:spPr>
      </p:pic>
      <p:grpSp>
        <p:nvGrpSpPr>
          <p:cNvPr id="9" name="Group 8">
            <a:extLst>
              <a:ext uri="{FF2B5EF4-FFF2-40B4-BE49-F238E27FC236}">
                <a16:creationId xmlns:a16="http://schemas.microsoft.com/office/drawing/2014/main" id="{FF97B7D5-DAC0-FE01-6A06-2C517C606137}"/>
              </a:ext>
            </a:extLst>
          </p:cNvPr>
          <p:cNvGrpSpPr/>
          <p:nvPr/>
        </p:nvGrpSpPr>
        <p:grpSpPr>
          <a:xfrm>
            <a:off x="2962207" y="5839043"/>
            <a:ext cx="3232230" cy="622204"/>
            <a:chOff x="2962207" y="5871127"/>
            <a:chExt cx="3232230" cy="622204"/>
          </a:xfrm>
        </p:grpSpPr>
        <p:pic>
          <p:nvPicPr>
            <p:cNvPr id="11" name="Graphic 10">
              <a:extLst>
                <a:ext uri="{FF2B5EF4-FFF2-40B4-BE49-F238E27FC236}">
                  <a16:creationId xmlns:a16="http://schemas.microsoft.com/office/drawing/2014/main" id="{A7A6F3C9-559B-2DFA-AF94-38CC4EB4896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972881" y="5902579"/>
              <a:ext cx="244875" cy="244875"/>
            </a:xfrm>
            <a:prstGeom prst="rect">
              <a:avLst/>
            </a:prstGeom>
          </p:spPr>
        </p:pic>
        <p:sp>
          <p:nvSpPr>
            <p:cNvPr id="13" name="TextBox 12">
              <a:extLst>
                <a:ext uri="{FF2B5EF4-FFF2-40B4-BE49-F238E27FC236}">
                  <a16:creationId xmlns:a16="http://schemas.microsoft.com/office/drawing/2014/main" id="{B6C90C6C-9DF0-A848-DF6D-2EAED730301F}"/>
                </a:ext>
              </a:extLst>
            </p:cNvPr>
            <p:cNvSpPr txBox="1"/>
            <p:nvPr/>
          </p:nvSpPr>
          <p:spPr>
            <a:xfrm>
              <a:off x="3272542" y="5871127"/>
              <a:ext cx="2921895" cy="307777"/>
            </a:xfrm>
            <a:prstGeom prst="rect">
              <a:avLst/>
            </a:prstGeom>
            <a:noFill/>
          </p:spPr>
          <p:txBody>
            <a:bodyPr wrap="square" rtlCol="0">
              <a:spAutoFit/>
            </a:bodyPr>
            <a:lstStyle/>
            <a:p>
              <a:r>
                <a:rPr lang="en-GB" sz="1400" b="1" dirty="0">
                  <a:solidFill>
                    <a:srgbClr val="172B4D"/>
                  </a:solidFill>
                  <a:latin typeface="Arial" panose="020B0604020202020204" pitchFamily="34" charset="0"/>
                  <a:cs typeface="Arial" panose="020B0604020202020204" pitchFamily="34" charset="0"/>
                </a:rPr>
                <a:t>www.connectsomerset.org.uk</a:t>
              </a:r>
              <a:endParaRPr lang="en-GB" sz="900" dirty="0">
                <a:solidFill>
                  <a:srgbClr val="172B4D"/>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FF894C47-5F70-748A-5131-CB60D343FA46}"/>
                </a:ext>
              </a:extLst>
            </p:cNvPr>
            <p:cNvSpPr txBox="1"/>
            <p:nvPr/>
          </p:nvSpPr>
          <p:spPr>
            <a:xfrm>
              <a:off x="3272542" y="6185554"/>
              <a:ext cx="2921895" cy="307777"/>
            </a:xfrm>
            <a:prstGeom prst="rect">
              <a:avLst/>
            </a:prstGeom>
            <a:noFill/>
          </p:spPr>
          <p:txBody>
            <a:bodyPr wrap="square" rtlCol="0">
              <a:spAutoFit/>
            </a:bodyPr>
            <a:lstStyle/>
            <a:p>
              <a:r>
                <a:rPr lang="en-GB" sz="1400" b="1" dirty="0">
                  <a:solidFill>
                    <a:srgbClr val="172B4D"/>
                  </a:solidFill>
                  <a:latin typeface="Arial" panose="020B0604020202020204" pitchFamily="34" charset="0"/>
                  <a:cs typeface="Arial" panose="020B0604020202020204" pitchFamily="34" charset="0"/>
                </a:rPr>
                <a:t>hello@connectsomerset.org.uk</a:t>
              </a:r>
              <a:endParaRPr lang="en-GB" sz="900" dirty="0">
                <a:solidFill>
                  <a:srgbClr val="172B4D"/>
                </a:solidFill>
                <a:latin typeface="Arial" panose="020B0604020202020204" pitchFamily="34" charset="0"/>
                <a:cs typeface="Arial" panose="020B0604020202020204" pitchFamily="34" charset="0"/>
              </a:endParaRPr>
            </a:p>
          </p:txBody>
        </p:sp>
        <p:pic>
          <p:nvPicPr>
            <p:cNvPr id="15" name="Graphic 14">
              <a:extLst>
                <a:ext uri="{FF2B5EF4-FFF2-40B4-BE49-F238E27FC236}">
                  <a16:creationId xmlns:a16="http://schemas.microsoft.com/office/drawing/2014/main" id="{BAA031FC-C78F-C4CF-E508-EF5E95998CA7}"/>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962207" y="6251910"/>
              <a:ext cx="277367" cy="192024"/>
            </a:xfrm>
            <a:prstGeom prst="rect">
              <a:avLst/>
            </a:prstGeom>
          </p:spPr>
        </p:pic>
      </p:grpSp>
    </p:spTree>
    <p:extLst>
      <p:ext uri="{BB962C8B-B14F-4D97-AF65-F5344CB8AC3E}">
        <p14:creationId xmlns:p14="http://schemas.microsoft.com/office/powerpoint/2010/main" val="3411752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765991CF680E43A97FF884D13A6BE1" ma:contentTypeVersion="13" ma:contentTypeDescription="Create a new document." ma:contentTypeScope="" ma:versionID="4003972e944b0f4a3649f4af720202ab">
  <xsd:schema xmlns:xsd="http://www.w3.org/2001/XMLSchema" xmlns:xs="http://www.w3.org/2001/XMLSchema" xmlns:p="http://schemas.microsoft.com/office/2006/metadata/properties" xmlns:ns2="993202b9-8569-469f-81ba-0aae7282f2c1" xmlns:ns3="3e24bc36-2db9-4dd4-83ef-e2c9c598d6d6" targetNamespace="http://schemas.microsoft.com/office/2006/metadata/properties" ma:root="true" ma:fieldsID="067281b0a06424e21b99510526b33899" ns2:_="" ns3:_="">
    <xsd:import namespace="993202b9-8569-469f-81ba-0aae7282f2c1"/>
    <xsd:import namespace="3e24bc36-2db9-4dd4-83ef-e2c9c598d6d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3202b9-8569-469f-81ba-0aae7282f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b6b569b-509a-467d-b105-d97728d3fc11"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24bc36-2db9-4dd4-83ef-e2c9c598d6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b0af78cc-2973-4a23-bd92-945edf927c43}" ma:internalName="TaxCatchAll" ma:showField="CatchAllData" ma:web="3e24bc36-2db9-4dd4-83ef-e2c9c598d6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7b6b569b-509a-467d-b105-d97728d3fc11" ContentTypeId="0x0101" PreviousValue="false" LastSyncTimeStamp="2018-02-02T11:34:11.213Z"/>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993202b9-8569-469f-81ba-0aae7282f2c1">
      <Terms xmlns="http://schemas.microsoft.com/office/infopath/2007/PartnerControls"/>
    </lcf76f155ced4ddcb4097134ff3c332f>
    <TaxCatchAll xmlns="3e24bc36-2db9-4dd4-83ef-e2c9c598d6d6" xsi:nil="true"/>
  </documentManagement>
</p:properties>
</file>

<file path=customXml/itemProps1.xml><?xml version="1.0" encoding="utf-8"?>
<ds:datastoreItem xmlns:ds="http://schemas.openxmlformats.org/officeDocument/2006/customXml" ds:itemID="{05EB0374-DF0D-4A80-B961-A6731522C037}"/>
</file>

<file path=customXml/itemProps2.xml><?xml version="1.0" encoding="utf-8"?>
<ds:datastoreItem xmlns:ds="http://schemas.openxmlformats.org/officeDocument/2006/customXml" ds:itemID="{7D0BC4F4-0072-4DBB-ACA5-84FDC0CCC2C1}"/>
</file>

<file path=customXml/itemProps3.xml><?xml version="1.0" encoding="utf-8"?>
<ds:datastoreItem xmlns:ds="http://schemas.openxmlformats.org/officeDocument/2006/customXml" ds:itemID="{CB6266C0-0407-4DBC-8EFE-CFB6746B5CAA}"/>
</file>

<file path=customXml/itemProps4.xml><?xml version="1.0" encoding="utf-8"?>
<ds:datastoreItem xmlns:ds="http://schemas.openxmlformats.org/officeDocument/2006/customXml" ds:itemID="{D17234E9-65A5-469E-A3C1-78ECA3DFEBF7}"/>
</file>

<file path=docMetadata/LabelInfo.xml><?xml version="1.0" encoding="utf-8"?>
<clbl:labelList xmlns:clbl="http://schemas.microsoft.com/office/2020/mipLabelMetadata">
  <clbl:label id="{7d396678-c698-4451-b9ab-bac3c3310917}" enabled="1" method="Privileged" siteId="{b524f606-f77a-4aa2-8da2-fe70343b0cce}" contentBits="0" removed="0"/>
</clbl:labelList>
</file>

<file path=docProps/app.xml><?xml version="1.0" encoding="utf-8"?>
<Properties xmlns="http://schemas.openxmlformats.org/officeDocument/2006/extended-properties" xmlns:vt="http://schemas.openxmlformats.org/officeDocument/2006/docPropsVTypes">
  <TotalTime>310</TotalTime>
  <Words>207</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Cara Cheshire</dc:creator>
  <cp:lastModifiedBy>Cara Cheshire</cp:lastModifiedBy>
  <cp:revision>4</cp:revision>
  <dcterms:created xsi:type="dcterms:W3CDTF">2024-01-24T16:42:20Z</dcterms:created>
  <dcterms:modified xsi:type="dcterms:W3CDTF">2024-01-26T12:34:02Z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0x01010045765991CF680E43A97FF884D13A6BE1</vt:lpwstr>
  </property>
</Properties>
</file>