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5"/>
  </p:sldMasterIdLst>
  <p:notesMasterIdLst>
    <p:notesMasterId r:id="rId31"/>
  </p:notesMasterIdLst>
  <p:handoutMasterIdLst>
    <p:handoutMasterId r:id="rId32"/>
  </p:handoutMasterIdLst>
  <p:sldIdLst>
    <p:sldId id="258" r:id="rId6"/>
    <p:sldId id="282" r:id="rId7"/>
    <p:sldId id="256" r:id="rId8"/>
    <p:sldId id="269" r:id="rId9"/>
    <p:sldId id="264" r:id="rId10"/>
    <p:sldId id="271" r:id="rId11"/>
    <p:sldId id="272" r:id="rId12"/>
    <p:sldId id="266" r:id="rId13"/>
    <p:sldId id="2145705950" r:id="rId14"/>
    <p:sldId id="273" r:id="rId15"/>
    <p:sldId id="274" r:id="rId16"/>
    <p:sldId id="260" r:id="rId17"/>
    <p:sldId id="2145705936" r:id="rId18"/>
    <p:sldId id="275" r:id="rId19"/>
    <p:sldId id="276" r:id="rId20"/>
    <p:sldId id="267" r:id="rId21"/>
    <p:sldId id="2145705952" r:id="rId22"/>
    <p:sldId id="259" r:id="rId23"/>
    <p:sldId id="2145705934" r:id="rId24"/>
    <p:sldId id="2145705935" r:id="rId25"/>
    <p:sldId id="281" r:id="rId26"/>
    <p:sldId id="278" r:id="rId27"/>
    <p:sldId id="279" r:id="rId28"/>
    <p:sldId id="280" r:id="rId29"/>
    <p:sldId id="263" r:id="rId30"/>
  </p:sldIdLst>
  <p:sldSz cx="12192000" cy="6858000"/>
  <p:notesSz cx="6858000" cy="9144000"/>
  <p:embeddedFontLst>
    <p:embeddedFont>
      <p:font typeface="Arial Rounded MT Bold" panose="020F0704030504030204" pitchFamily="34" charset="0"/>
      <p:regular r:id="rId33"/>
    </p:embeddedFont>
    <p:embeddedFont>
      <p:font typeface="Microsoft New Tai Lue" panose="020B0502040204020203" pitchFamily="34" charset="0"/>
      <p:regular r:id="rId34"/>
      <p:bold r:id="rId35"/>
    </p:embeddedFont>
    <p:embeddedFont>
      <p:font typeface="Museo Sans Rounded 1000" panose="02000000000000000000" charset="0"/>
      <p:bold r:id="rId36"/>
    </p:embeddedFont>
    <p:embeddedFont>
      <p:font typeface="Museo Sans Rounded 900" panose="02000000000000000000" charset="0"/>
      <p:bold r:id="rId37"/>
    </p:embeddedFont>
    <p:embeddedFont>
      <p:font typeface="Segoe UI" panose="020B0502040204020203"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4C65"/>
    <a:srgbClr val="427BBF"/>
    <a:srgbClr val="011E41"/>
    <a:srgbClr val="00B7A3"/>
    <a:srgbClr val="CD6543"/>
    <a:srgbClr val="D06542"/>
    <a:srgbClr val="3D7CC9"/>
    <a:srgbClr val="E887A1"/>
    <a:srgbClr val="5173AB"/>
    <a:srgbClr val="5D85C4"/>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C2C798-EF63-E135-6A15-7AEE369FE723}" v="6" dt="2024-01-22T16:20:55.9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9870" autoAdjust="0"/>
  </p:normalViewPr>
  <p:slideViewPr>
    <p:cSldViewPr snapToGrid="0">
      <p:cViewPr varScale="1">
        <p:scale>
          <a:sx n="41" d="100"/>
          <a:sy n="41" d="100"/>
        </p:scale>
        <p:origin x="2262" y="4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8.xml" Id="rId13" /><Relationship Type="http://schemas.openxmlformats.org/officeDocument/2006/relationships/slide" Target="slides/slide13.xml" Id="rId18" /><Relationship Type="http://schemas.openxmlformats.org/officeDocument/2006/relationships/slide" Target="slides/slide21.xml" Id="rId26" /><Relationship Type="http://schemas.openxmlformats.org/officeDocument/2006/relationships/font" Target="fonts/font7.fntdata" Id="rId39" /><Relationship Type="http://schemas.openxmlformats.org/officeDocument/2006/relationships/slide" Target="slides/slide16.xml" Id="rId21" /><Relationship Type="http://schemas.openxmlformats.org/officeDocument/2006/relationships/font" Target="fonts/font2.fntdata" Id="rId34" /><Relationship Type="http://schemas.openxmlformats.org/officeDocument/2006/relationships/presProps" Target="presProps.xml" Id="rId42" /><Relationship Type="http://schemas.microsoft.com/office/2015/10/relationships/revisionInfo" Target="revisionInfo.xml" Id="rId47" /><Relationship Type="http://schemas.openxmlformats.org/officeDocument/2006/relationships/slide" Target="slides/slide2.xml" Id="rId7" /><Relationship Type="http://schemas.openxmlformats.org/officeDocument/2006/relationships/customXml" Target="../customXml/item2.xml" Id="rId2" /><Relationship Type="http://schemas.openxmlformats.org/officeDocument/2006/relationships/slide" Target="slides/slide11.xml" Id="rId16" /><Relationship Type="http://schemas.openxmlformats.org/officeDocument/2006/relationships/slide" Target="slides/slide24.xml" Id="rId29" /><Relationship Type="http://schemas.openxmlformats.org/officeDocument/2006/relationships/customXml" Target="../customXml/item1.xml" Id="rId1" /><Relationship Type="http://schemas.openxmlformats.org/officeDocument/2006/relationships/slide" Target="slides/slide1.xml" Id="rId6" /><Relationship Type="http://schemas.openxmlformats.org/officeDocument/2006/relationships/slide" Target="slides/slide6.xml" Id="rId11" /><Relationship Type="http://schemas.openxmlformats.org/officeDocument/2006/relationships/slide" Target="slides/slide19.xml" Id="rId24" /><Relationship Type="http://schemas.openxmlformats.org/officeDocument/2006/relationships/handoutMaster" Target="handoutMasters/handoutMaster1.xml" Id="rId32" /><Relationship Type="http://schemas.openxmlformats.org/officeDocument/2006/relationships/font" Target="fonts/font5.fntdata" Id="rId37" /><Relationship Type="http://schemas.openxmlformats.org/officeDocument/2006/relationships/font" Target="fonts/font8.fntdata" Id="rId40" /><Relationship Type="http://schemas.openxmlformats.org/officeDocument/2006/relationships/tableStyles" Target="tableStyles.xml" Id="rId45" /><Relationship Type="http://schemas.openxmlformats.org/officeDocument/2006/relationships/slideMaster" Target="slideMasters/slideMaster1.xml" Id="rId5" /><Relationship Type="http://schemas.openxmlformats.org/officeDocument/2006/relationships/slide" Target="slides/slide10.xml" Id="rId15" /><Relationship Type="http://schemas.openxmlformats.org/officeDocument/2006/relationships/slide" Target="slides/slide18.xml" Id="rId23" /><Relationship Type="http://schemas.openxmlformats.org/officeDocument/2006/relationships/slide" Target="slides/slide23.xml" Id="rId28" /><Relationship Type="http://schemas.openxmlformats.org/officeDocument/2006/relationships/font" Target="fonts/font4.fntdata" Id="rId36" /><Relationship Type="http://schemas.openxmlformats.org/officeDocument/2006/relationships/slide" Target="slides/slide5.xml" Id="rId10" /><Relationship Type="http://schemas.openxmlformats.org/officeDocument/2006/relationships/slide" Target="slides/slide14.xml" Id="rId19" /><Relationship Type="http://schemas.openxmlformats.org/officeDocument/2006/relationships/notesMaster" Target="notesMasters/notesMaster1.xml" Id="rId31" /><Relationship Type="http://schemas.openxmlformats.org/officeDocument/2006/relationships/theme" Target="theme/theme1.xml" Id="rId44" /><Relationship Type="http://schemas.openxmlformats.org/officeDocument/2006/relationships/customXml" Target="../customXml/item4.xml" Id="rId4" /><Relationship Type="http://schemas.openxmlformats.org/officeDocument/2006/relationships/slide" Target="slides/slide4.xml" Id="rId9" /><Relationship Type="http://schemas.openxmlformats.org/officeDocument/2006/relationships/slide" Target="slides/slide9.xml" Id="rId14" /><Relationship Type="http://schemas.openxmlformats.org/officeDocument/2006/relationships/slide" Target="slides/slide17.xml" Id="rId22" /><Relationship Type="http://schemas.openxmlformats.org/officeDocument/2006/relationships/slide" Target="slides/slide22.xml" Id="rId27" /><Relationship Type="http://schemas.openxmlformats.org/officeDocument/2006/relationships/slide" Target="slides/slide25.xml" Id="rId30" /><Relationship Type="http://schemas.openxmlformats.org/officeDocument/2006/relationships/font" Target="fonts/font3.fntdata" Id="rId35" /><Relationship Type="http://schemas.openxmlformats.org/officeDocument/2006/relationships/viewProps" Target="viewProps.xml" Id="rId43" /><Relationship Type="http://schemas.openxmlformats.org/officeDocument/2006/relationships/slide" Target="slides/slide3.xml" Id="rId8" /><Relationship Type="http://schemas.openxmlformats.org/officeDocument/2006/relationships/customXml" Target="../customXml/item3.xml" Id="rId3" /><Relationship Type="http://schemas.openxmlformats.org/officeDocument/2006/relationships/slide" Target="slides/slide7.xml" Id="rId12" /><Relationship Type="http://schemas.openxmlformats.org/officeDocument/2006/relationships/slide" Target="slides/slide12.xml" Id="rId17" /><Relationship Type="http://schemas.openxmlformats.org/officeDocument/2006/relationships/slide" Target="slides/slide20.xml" Id="rId25" /><Relationship Type="http://schemas.openxmlformats.org/officeDocument/2006/relationships/font" Target="fonts/font1.fntdata" Id="rId33" /><Relationship Type="http://schemas.openxmlformats.org/officeDocument/2006/relationships/font" Target="fonts/font6.fntdata" Id="rId38" /><Relationship Type="http://schemas.openxmlformats.org/officeDocument/2006/relationships/slide" Target="slides/slide15.xml" Id="rId20" /><Relationship Type="http://schemas.openxmlformats.org/officeDocument/2006/relationships/font" Target="fonts/font9.fntdata" Id="rId41"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9207AB-3106-28A7-02F0-D2113E937D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2725462-24E0-9F15-CF7A-22E3A53DBC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3F09CB-5942-4542-9A0B-3D4462AB1FA3}" type="datetimeFigureOut">
              <a:rPr lang="en-US" smtClean="0"/>
              <a:t>1/22/2024</a:t>
            </a:fld>
            <a:endParaRPr lang="en-US"/>
          </a:p>
        </p:txBody>
      </p:sp>
      <p:sp>
        <p:nvSpPr>
          <p:cNvPr id="4" name="Footer Placeholder 3">
            <a:extLst>
              <a:ext uri="{FF2B5EF4-FFF2-40B4-BE49-F238E27FC236}">
                <a16:creationId xmlns:a16="http://schemas.microsoft.com/office/drawing/2014/main" id="{BEFA1752-94B4-1044-2347-480198DAC8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D6ACEE-E1F7-640F-FB2B-96D6A07BAB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22DB7B-9025-1143-A35B-F1934FE44D95}" type="slidenum">
              <a:rPr lang="en-US" smtClean="0"/>
              <a:t>‹#›</a:t>
            </a:fld>
            <a:endParaRPr lang="en-US"/>
          </a:p>
        </p:txBody>
      </p:sp>
    </p:spTree>
    <p:extLst>
      <p:ext uri="{BB962C8B-B14F-4D97-AF65-F5344CB8AC3E}">
        <p14:creationId xmlns:p14="http://schemas.microsoft.com/office/powerpoint/2010/main" val="15165733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32.240"/>
    </inkml:context>
    <inkml:brush xml:id="br0">
      <inkml:brushProperty name="width" value="0.17143" units="cm"/>
      <inkml:brushProperty name="height" value="0.17143" units="cm"/>
      <inkml:brushProperty name="color" value="#19233E"/>
    </inkml:brush>
  </inkml:definitions>
  <inkml:trace contextRef="#ctx0" brushRef="#br0">1 709 12294,'8'-8'409,"0"-2"-275,-1 1 1,1-1-18,0-1 146,3-5-91,-2 4 287,10-14-378,-9 13 70,9-14-95,-10 13 42,6-7 0,-6 10 54,5-6-108,-5 6 110,9-10-92,-8 9 44,9-9-33,-9 10-20,2-2 9,-2 2-9,-2 1-42,1-1 23,-1 1-34,1-1-34,-1 0-2,3-6 28,-3 4-116,11-14 88,-11 15-51,10-11 76,-12 13-3,6-6 6,-6 7-32,7-9 46,-7 10 30,6-8-30,-6 9 2,4-7-5,-4 7 76,4-6-71,-6 8 37,2-2-40,-5 5 40,0 0-48,0-2-33,2 1-34,0-3-53,5-6 86,-2 4 23,7-8-56,-6 8 76,11-10 0,-9 9 75,8-8-78,-12 10 22,1 1 20,-5 4-8653,0 1 8608,-11-2 0,-3-1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8T15:10:59.805"/>
    </inkml:context>
    <inkml:brush xml:id="br0">
      <inkml:brushProperty name="width" value="0.17143" units="cm"/>
      <inkml:brushProperty name="height" value="0.17143" units="cm"/>
      <inkml:brushProperty name="color" value="#19233E"/>
    </inkml:brush>
  </inkml:definitions>
  <inkml:trace contextRef="#ctx0" brushRef="#br0">699 0 13426,'-8'0'386,"1"0"-321,0 2 24,-1-1 26,-2 2-59,-2 2 59,-1 1-34,-1 0 28,-2 1-30,0 0 2,1 1-76,-2 1 4,0-1 36,-1 2-34,-1-1-3,-2 1-2,-1-1 30,-1 0-2,0-1 22,-8 5 5,7-5-7,-24 10-10,25-8 74,-20 8-84,24-10 2,-13 7-42,13-6-16,-22 9 19,21-9 0,-18 7 40,23-9 50,-7 5-87,12-6 2,-5 2 4,9-5 39,1 0-2326,4-3 1,1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40.064"/>
    </inkml:context>
    <inkml:brush xml:id="br0">
      <inkml:brushProperty name="width" value="0.17143" units="cm"/>
      <inkml:brushProperty name="height" value="0.17143" units="cm"/>
      <inkml:brushProperty name="color" value="#19233E"/>
    </inkml:brush>
  </inkml:definitions>
  <inkml:trace contextRef="#ctx0" brushRef="#br0">773 76 13426,'-8'0'386,"1"0"-321,0 2 24,-1-1 26,-2 2-59,-2 2 59,-1 1-34,-1 0 28,-2 1-30,0 0 2,1 1-76,-2 1 4,0-1 36,-1 2-34,-1-1-3,-2 1-2,-1-1 30,-1 0-2,0-1 22,-8 5 5,7-5-7,-24 10-10,25-8 74,-20 8-84,24-10 2,-13 7-42,13-6-16,-22 9 19,21-9 0,-18 7 40,23-9 50,-7 5-87,12-6 2,-5 2 4,9-5 39,1 0-2326,4-3 1,1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40.064"/>
    </inkml:context>
    <inkml:brush xml:id="br0">
      <inkml:brushProperty name="width" value="0.17143" units="cm"/>
      <inkml:brushProperty name="height" value="0.17143" units="cm"/>
      <inkml:brushProperty name="color" value="#19233E"/>
    </inkml:brush>
  </inkml:definitions>
  <inkml:trace contextRef="#ctx0" brushRef="#br0">773 76 13426,'-8'0'386,"1"0"-321,0 2 24,-1-1 26,-2 2-59,-2 2 59,-1 1-34,-1 0 28,-2 1-30,0 0 2,1 1-76,-2 1 4,0-1 36,-1 2-34,-1-1-3,-2 1-2,-1-1 30,-1 0-2,0-1 22,-8 5 5,7-5-7,-24 10-10,25-8 74,-20 8-84,24-10 2,-13 7-42,13-6-16,-22 9 19,21-9 0,-18 7 40,23-9 50,-7 5-87,12-6 2,-5 2 4,9-5 39,1 0-2326,4-3 1,1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35.123"/>
    </inkml:context>
    <inkml:brush xml:id="br0">
      <inkml:brushProperty name="width" value="0.17143" units="cm"/>
      <inkml:brushProperty name="height" value="0.17143" units="cm"/>
      <inkml:brushProperty name="color" value="#19233E"/>
    </inkml:brush>
  </inkml:definitions>
  <inkml:trace contextRef="#ctx0" brushRef="#br0">1 278 11160,'10'-8'692,"0"1"-505,-2 3-22,2-1-11,0 0 0,1-1-28,0 1 0,2-1 0,1 0 174,16-8-174,-10 5 216,30-16-224,-27 14 81,20-9-129,-25 12 56,11-3-70,-14 6 16,17-6-69,-15 6-6,18-7-2,-16 5-46,17-5 49,-14 4-10,28-10 12,-23 9 3,20-8 0,-27 10 73,7-3-32,-16 7 99,0-1-81,-8 4-2079,-2 0 1,-1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36.216"/>
    </inkml:context>
    <inkml:brush xml:id="br0">
      <inkml:brushProperty name="width" value="0.17143" units="cm"/>
      <inkml:brushProperty name="height" value="0.17143" units="cm"/>
      <inkml:brushProperty name="color" value="#19233E"/>
    </inkml:brush>
  </inkml:definitions>
  <inkml:trace contextRef="#ctx0" brushRef="#br0">1 0 11387,'12'7'915,"-1"-1"-660,-1-1-28,0-1-28,1 1 16,1 1 2,2 1-10,0 1-78,1 1 363,18 11-366,-10-6 180,32 18-245,-30-18 110,25 13-109,-26-14 10,8 3-66,-11-4 39,1-2 0,-1 0 8,7 1-50,-7-2 36,13 5-39,-16-6 53,20 9-50,-19-8 72,21 6-38,-22-8 83,18 4-55,-19-5-29,10 3 0,-18-5 9,3 0-36,-6-2-7,1 0-4,-4-2-10,1 1 7,-3-1 8,4 2 39,-3-1 30,6 5-69,-4-4 50,2 3-8,-4-4-1921,-2 1 994,3 2-776,1 0-1934,2 3 3592,6-4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37.294"/>
    </inkml:context>
    <inkml:brush xml:id="br0">
      <inkml:brushProperty name="width" value="0.17143" units="cm"/>
      <inkml:brushProperty name="height" value="0.17143" units="cm"/>
      <inkml:brushProperty name="color" value="#19233E"/>
    </inkml:brush>
  </inkml:definitions>
  <inkml:trace contextRef="#ctx0" brushRef="#br0">1 5 6974,'8'-3'2218,"-1"1"2358,-7 2-4352,1 6-71,3 2-63,3 8-37,3 1 37,2 2 27,-1 2-10,1 0-62,-1 1 61,0 1-16,1 0 108,5 12-38,3 2-107,1 1 143,10 22-106,-14-28 156,18 39-120,-20-41 25,11 25-117,-15-33 142,4 12-94,-7-16 172,4 17-209,-5-18 148,5 23-131,-8-23 58,6 13-19,-6-17 221,6 7-224,-6-11-11,2 2-9,-4-6 51,1-2-3406,-2-2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39.031"/>
    </inkml:context>
    <inkml:brush xml:id="br0">
      <inkml:brushProperty name="width" value="0.17143" units="cm"/>
      <inkml:brushProperty name="height" value="0.17143" units="cm"/>
      <inkml:brushProperty name="color" value="#19233E"/>
    </inkml:brush>
  </inkml:definitions>
  <inkml:trace contextRef="#ctx0" brushRef="#br0">412 1 8654,'11'0'2360,"-2"0"-926,-9 0-1389,-5 5-4285,1 0 4357,-5 6 869,2-2-734,-5 11-115,1-5 188,-8 17-199,5-11 152,-9 15-152,10-14 3478,-17 23-3539,15-22 94,-13 21-41,16-22 114,-6 12-125,8-14 285,-9 22-294,8-21 89,-10 19-89,10-22 53,-8 11-81,8-11 135,-12 18-152,11-16 42,-10 18-61,12-22 64,-2 7-95,6-12-3,1-1-3,2-5 3,0 2 8,1-2 90,-2 4-56,1-5 65,0 1-99,3-3-9839,-1 0 9701,1-8 0,-1-2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40.064"/>
    </inkml:context>
    <inkml:brush xml:id="br0">
      <inkml:brushProperty name="width" value="0.17143" units="cm"/>
      <inkml:brushProperty name="height" value="0.17143" units="cm"/>
      <inkml:brushProperty name="color" value="#19233E"/>
    </inkml:brush>
  </inkml:definitions>
  <inkml:trace contextRef="#ctx0" brushRef="#br0">578 0 13426,'-7'0'386,"1"0"-321,1 1 24,-2 1 26,-1 0-59,-2 2 59,-1 1-34,-1 0 28,-1 1-30,1 0 2,-1 0-76,-1 2 4,0-1 36,-1 0-34,-1 1-3,-2 0-2,0 0 30,0-1-2,-1 0 22,-7 3 5,6-3-7,-19 8-10,19-7 74,-15 7-84,19-8 2,-10 5-42,10-5-16,-18 8 19,17-7 0,-14 5 40,19-7 50,-6 4-87,9-6 2,-3 3 4,7-4 39,1 0-2326,3-3 1,1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41.279"/>
    </inkml:context>
    <inkml:brush xml:id="br0">
      <inkml:brushProperty name="width" value="0.17143" units="cm"/>
      <inkml:brushProperty name="height" value="0.17143" units="cm"/>
      <inkml:brushProperty name="color" value="#19233E"/>
    </inkml:brush>
  </inkml:definitions>
  <inkml:trace contextRef="#ctx0" brushRef="#br0">537 218 11913,'-10'-1'969,"0"0"-807,2-1 93,-4-1 23,0-3 11,-4 0-127,0-2 0,-2 1-159,2-1-3,0-1-6,0 1 32,-16-11-26,11 7 42,-29-17 22,27 16 140,-20-9-114,24 12 322,-14-4-278,18 9-28,-14-4-100,17 6 78,-10-2-78,13 3-4,-3-1-2,7 3-8,1-1-45,0 0 39,-1-1-23,0 0 37,0 0 6,1 1 22,0-1-3736,2 2 883,-3-2-193,2 2 3018,-7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52.748"/>
    </inkml:context>
    <inkml:brush xml:id="br0">
      <inkml:brushProperty name="width" value="0.17143" units="cm"/>
      <inkml:brushProperty name="height" value="0.17143" units="cm"/>
      <inkml:brushProperty name="color" value="#19233E"/>
    </inkml:brush>
  </inkml:definitions>
  <inkml:trace contextRef="#ctx0" brushRef="#br0">49 5 8973,'6'-3'1624,"-2"2"1067,-4 1-2553,0 9 86,1-1-17,-1 9 9,2-1-54,-2 1 17,1 2 0,-1 2-53,0-1 54,0 10 69,0 12-188,0-7 35,-1 11-94,1-25 77,-2 5-79,2-10 61,-1-1 9,1-1-5,0-1-12,0-1-19,0 0 24,0 9 7,0-7-12,0 12-11,0-14-36,-1 13-4,0-9 158,-1 21-70,1-17 41,-1 18-69,2-21 81,-1 9-101,1-12 47,0 8-83,0-12 27,-1 6-35,0-11-4,0 5 17,1-6 112,0 8-81,0-7 3,0 4 8,0-8-3284,0 1 1604,-5-2-1834,0 0 3461,-14 1 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8T15:10:12.224"/>
    </inkml:context>
    <inkml:brush xml:id="br0">
      <inkml:brushProperty name="width" value="0.17143" units="cm"/>
      <inkml:brushProperty name="height" value="0.17143" units="cm"/>
      <inkml:brushProperty name="color" value="#19233E"/>
    </inkml:brush>
  </inkml:definitions>
  <inkml:trace contextRef="#ctx0" brushRef="#br0">699 0 13426,'-8'0'386,"1"0"-321,0 2 24,-1-1 26,-2 2-59,-2 2 59,-1 1-34,-1 0 28,-2 1-30,0 0 2,1 1-76,-2 1 4,0-1 36,-1 2-34,-1-1-3,-2 1-2,-1-1 30,-1 0-2,0-1 22,-8 5 5,7-5-7,-24 10-10,25-8 74,-20 8-84,24-10 2,-13 7-42,13-6-16,-22 9 19,21-9 0,-18 7 40,23-9 50,-7 5-87,12-6 2,-5 2 4,9-5 39,1 0-2326,4-3 1,1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BFD522-0373-1649-A319-DCF0D4376215}" type="datetimeFigureOut">
              <a:rPr lang="en-US" smtClean="0"/>
              <a:t>1/22/2024</a:t>
            </a:fld>
            <a:endParaRPr lang="en-US"/>
          </a:p>
        </p:txBody>
      </p:sp>
      <p:sp>
        <p:nvSpPr>
          <p:cNvPr id="4" name="Slide Image Placeholder 3"/>
          <p:cNvSpPr>
            <a:spLocks noGrp="1" noRot="1" noChangeAspect="1"/>
          </p:cNvSpPr>
          <p:nvPr>
            <p:ph type="sldImg" idx="2"/>
          </p:nvPr>
        </p:nvSpPr>
        <p:spPr>
          <a:xfrm>
            <a:off x="685800" y="458788"/>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23193" y="3673366"/>
            <a:ext cx="6219497" cy="5163206"/>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069BC-BD2D-6548-8285-DB1A656CEEE1}" type="slidenum">
              <a:rPr lang="en-US" smtClean="0"/>
              <a:t>‹#›</a:t>
            </a:fld>
            <a:endParaRPr lang="en-US"/>
          </a:p>
        </p:txBody>
      </p:sp>
    </p:spTree>
    <p:extLst>
      <p:ext uri="{BB962C8B-B14F-4D97-AF65-F5344CB8AC3E}">
        <p14:creationId xmlns:p14="http://schemas.microsoft.com/office/powerpoint/2010/main" val="1015967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jrf.org.uk/blog/design-out-deep-poverty-strengthen-social-safety-ne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Connect Somerset has launched to improve early help in the community. Connect Somerset is about all professionals and community groups working together to help families and residents to improve their lives.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5A069BC-BD2D-6548-8285-DB1A656CEEE1}" type="slidenum">
              <a:rPr lang="en-US" smtClean="0"/>
              <a:t>1</a:t>
            </a:fld>
            <a:endParaRPr lang="en-US"/>
          </a:p>
        </p:txBody>
      </p:sp>
    </p:spTree>
    <p:extLst>
      <p:ext uri="{BB962C8B-B14F-4D97-AF65-F5344CB8AC3E}">
        <p14:creationId xmlns:p14="http://schemas.microsoft.com/office/powerpoint/2010/main" val="2203428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Because of the complexity of the early help system, we need to pull it together to make sense to local residents and to have the most cost-effective impact.  </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Arial" panose="020B0604020202020204" pitchFamily="34" charset="0"/>
            </a:endParaRPr>
          </a:p>
          <a:p>
            <a:pPr algn="l" rtl="0" fontAlgn="base"/>
            <a:r>
              <a:rPr lang="en-GB" sz="1400" b="0" i="0" u="none" strike="noStrike">
                <a:solidFill>
                  <a:srgbClr val="000000"/>
                </a:solidFill>
                <a:effectLst/>
                <a:latin typeface="Calibri" panose="020F0502020204030204" pitchFamily="34" charset="0"/>
              </a:rPr>
              <a:t>Bringing together or integrating:</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Health and Care system</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Children and Adults services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And People and Place – joining up people services with Local Community Networks and what happens in local communities, parishes, town councils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5A069BC-BD2D-6548-8285-DB1A656CEEE1}" type="slidenum">
              <a:rPr lang="en-US" smtClean="0"/>
              <a:t>10</a:t>
            </a:fld>
            <a:endParaRPr lang="en-US"/>
          </a:p>
        </p:txBody>
      </p:sp>
    </p:spTree>
    <p:extLst>
      <p:ext uri="{BB962C8B-B14F-4D97-AF65-F5344CB8AC3E}">
        <p14:creationId xmlns:p14="http://schemas.microsoft.com/office/powerpoint/2010/main" val="1914022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We’re building from lots of local and national learning.  Here are the key messages we’re using to guide Connect Somerset.</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(Note alignment to themes from DfE family hubs: Access, Connect, Relationships)</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11</a:t>
            </a:fld>
            <a:endParaRPr lang="en-US"/>
          </a:p>
        </p:txBody>
      </p:sp>
    </p:spTree>
    <p:extLst>
      <p:ext uri="{BB962C8B-B14F-4D97-AF65-F5344CB8AC3E}">
        <p14:creationId xmlns:p14="http://schemas.microsoft.com/office/powerpoint/2010/main" val="3405578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Alignment as much as possible across people services – to help unlock funding in the health and care system to benefit schools, children and their families</a:t>
            </a:r>
            <a:r>
              <a:rPr lang="en-US" sz="1400" b="0" i="0">
                <a:solidFill>
                  <a:srgbClr val="000000"/>
                </a:solidFill>
                <a:effectLst/>
                <a:latin typeface="Calibri" panose="020F0502020204030204" pitchFamily="34" charset="0"/>
              </a:rPr>
              <a:t>​</a:t>
            </a:r>
          </a:p>
          <a:p>
            <a:pPr marL="285750" indent="-285750" algn="l" rtl="0" fontAlgn="base">
              <a:buFont typeface="Arial" panose="020B0604020202020204" pitchFamily="34" charset="0"/>
              <a:buChar char="•"/>
            </a:pP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Working very closely with Local Community Networks and School Clusters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r>
              <a:rPr lang="en-GB" sz="1400" b="0" i="0">
                <a:solidFill>
                  <a:srgbClr val="000000"/>
                </a:solidFill>
                <a:effectLst/>
                <a:latin typeface="Calibri" panose="020F0502020204030204" pitchFamily="34" charset="0"/>
              </a:rPr>
              <a:t>​</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5A069BC-BD2D-6548-8285-DB1A656CEEE1}" type="slidenum">
              <a:rPr lang="en-US" smtClean="0"/>
              <a:t>12</a:t>
            </a:fld>
            <a:endParaRPr lang="en-US"/>
          </a:p>
        </p:txBody>
      </p:sp>
    </p:spTree>
    <p:extLst>
      <p:ext uri="{BB962C8B-B14F-4D97-AF65-F5344CB8AC3E}">
        <p14:creationId xmlns:p14="http://schemas.microsoft.com/office/powerpoint/2010/main" val="371421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A069BC-BD2D-6548-8285-DB1A656CEEE1}" type="slidenum">
              <a:rPr lang="en-US" smtClean="0"/>
              <a:t>13</a:t>
            </a:fld>
            <a:endParaRPr lang="en-US"/>
          </a:p>
        </p:txBody>
      </p:sp>
    </p:spTree>
    <p:extLst>
      <p:ext uri="{BB962C8B-B14F-4D97-AF65-F5344CB8AC3E}">
        <p14:creationId xmlns:p14="http://schemas.microsoft.com/office/powerpoint/2010/main" val="2504601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dirty="0">
                <a:solidFill>
                  <a:srgbClr val="000000"/>
                </a:solidFill>
                <a:effectLst/>
                <a:latin typeface="Calibri" panose="020F0502020204030204" pitchFamily="34" charset="0"/>
              </a:rPr>
              <a:t>So much fantastic local resource that we want to work with to support families and residents.</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Calibri" panose="020F0502020204030204" pitchFamily="34" charset="0"/>
            </a:endParaRPr>
          </a:p>
          <a:p>
            <a:pPr algn="l" rtl="0" fontAlgn="base"/>
            <a:r>
              <a:rPr lang="en-GB" sz="1400" b="0" i="0" dirty="0">
                <a:solidFill>
                  <a:srgbClr val="000000"/>
                </a:solidFill>
                <a:effectLst/>
                <a:latin typeface="Calibri" panose="020F0502020204030204" pitchFamily="34" charset="0"/>
              </a:rPr>
              <a:t>​</a:t>
            </a:r>
            <a:endParaRPr lang="en-GB" sz="1400" b="0" i="0" dirty="0">
              <a:solidFill>
                <a:srgbClr val="444444"/>
              </a:solidFill>
              <a:effectLst/>
              <a:latin typeface="Calibri" panose="020F0502020204030204" pitchFamily="34" charset="0"/>
            </a:endParaRPr>
          </a:p>
          <a:p>
            <a:pPr algn="l" rtl="0" fontAlgn="base"/>
            <a:r>
              <a:rPr lang="en-GB" sz="1400" b="0" i="0" u="none" strike="noStrike" dirty="0">
                <a:solidFill>
                  <a:srgbClr val="000000"/>
                </a:solidFill>
                <a:effectLst/>
                <a:latin typeface="Calibri" panose="020F0502020204030204" pitchFamily="34" charset="0"/>
              </a:rPr>
              <a:t>In the past, we’d have done a new model, built new hubs.  Now we’re using what people are already accessing – more collaborative and accessible.</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Calibri" panose="020F0502020204030204" pitchFamily="34" charset="0"/>
            </a:endParaRPr>
          </a:p>
          <a:p>
            <a:endParaRPr lang="en-GB" sz="1400" dirty="0"/>
          </a:p>
        </p:txBody>
      </p:sp>
      <p:sp>
        <p:nvSpPr>
          <p:cNvPr id="4" name="Slide Number Placeholder 3"/>
          <p:cNvSpPr>
            <a:spLocks noGrp="1"/>
          </p:cNvSpPr>
          <p:nvPr>
            <p:ph type="sldNum" sz="quarter" idx="5"/>
          </p:nvPr>
        </p:nvSpPr>
        <p:spPr/>
        <p:txBody>
          <a:bodyPr/>
          <a:lstStyle/>
          <a:p>
            <a:fld id="{C5A069BC-BD2D-6548-8285-DB1A656CEEE1}" type="slidenum">
              <a:rPr lang="en-US" smtClean="0"/>
              <a:t>14</a:t>
            </a:fld>
            <a:endParaRPr lang="en-US"/>
          </a:p>
        </p:txBody>
      </p:sp>
    </p:spTree>
    <p:extLst>
      <p:ext uri="{BB962C8B-B14F-4D97-AF65-F5344CB8AC3E}">
        <p14:creationId xmlns:p14="http://schemas.microsoft.com/office/powerpoint/2010/main" val="63216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dirty="0">
                <a:solidFill>
                  <a:srgbClr val="000000"/>
                </a:solidFill>
                <a:effectLst/>
                <a:latin typeface="Calibri" panose="020F0502020204030204" pitchFamily="34" charset="0"/>
              </a:rPr>
              <a:t>Somerset Connect will work with many of the 100 hubs in the County.  A key hub will be identified in each area for coordination.</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algn="l" rtl="0" fontAlgn="base"/>
            <a:r>
              <a:rPr lang="en-GB" sz="1400" b="0" i="0" dirty="0">
                <a:solidFill>
                  <a:srgbClr val="000000"/>
                </a:solidFill>
                <a:effectLst/>
                <a:latin typeface="Calibri" panose="020F0502020204030204" pitchFamily="34" charset="0"/>
              </a:rPr>
              <a:t>​</a:t>
            </a:r>
            <a:endParaRPr lang="en-GB" sz="1400" b="0" i="0" dirty="0">
              <a:solidFill>
                <a:srgbClr val="444444"/>
              </a:solidFill>
              <a:effectLst/>
              <a:latin typeface="Arial" panose="020B0604020202020204" pitchFamily="34" charset="0"/>
            </a:endParaRPr>
          </a:p>
          <a:p>
            <a:pPr algn="l" rtl="0" fontAlgn="base"/>
            <a:r>
              <a:rPr lang="en-GB" sz="1400" b="0" i="0" u="none" strike="noStrike" dirty="0">
                <a:solidFill>
                  <a:srgbClr val="000000"/>
                </a:solidFill>
                <a:effectLst/>
                <a:latin typeface="Calibri" panose="020F0502020204030204" pitchFamily="34" charset="0"/>
              </a:rPr>
              <a:t>Note, early help workforce (below Family Intervention Service threshold) might include:</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algn="l" rtl="0" fontAlgn="base"/>
            <a:r>
              <a:rPr lang="en-GB" sz="1400" b="0" i="0" dirty="0">
                <a:solidFill>
                  <a:srgbClr val="000000"/>
                </a:solidFill>
                <a:effectLst/>
                <a:latin typeface="Calibri" panose="020F0502020204030204" pitchFamily="34" charset="0"/>
              </a:rPr>
              <a:t>​</a:t>
            </a:r>
            <a:endParaRPr lang="en-GB"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Parent and Family Support Advisors</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Village agents</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One teams</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Neighbourhood teams</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Libraries</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Team around the school</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Mental health support teams</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Inclusion support</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5A069BC-BD2D-6548-8285-DB1A656CEEE1}" type="slidenum">
              <a:rPr lang="en-US" smtClean="0"/>
              <a:t>15</a:t>
            </a:fld>
            <a:endParaRPr lang="en-US"/>
          </a:p>
        </p:txBody>
      </p:sp>
    </p:spTree>
    <p:extLst>
      <p:ext uri="{BB962C8B-B14F-4D97-AF65-F5344CB8AC3E}">
        <p14:creationId xmlns:p14="http://schemas.microsoft.com/office/powerpoint/2010/main" val="2710632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Team around the school coordinator funding is being disaggregated to schools due to DfE budget changes.</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We need to put a new and more effective model in place – drawing from national practice and evidence from places such as Kent.</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Potential Team Around the School named professionals:</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Champion</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FIS team manager</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Inclusion team</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Relationship manager</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Mental health support team (if applicable)</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One Team Coordinator</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400" b="0" i="0">
              <a:solidFill>
                <a:srgbClr val="444444"/>
              </a:solidFill>
              <a:effectLst/>
              <a:latin typeface="Arial" panose="020B0604020202020204" pitchFamily="34" charset="0"/>
            </a:endParaRPr>
          </a:p>
          <a:p>
            <a:pPr algn="l" rtl="0" fontAlgn="base"/>
            <a:r>
              <a:rPr lang="en-GB" sz="1400" b="0" i="0" u="none" strike="noStrike">
                <a:solidFill>
                  <a:srgbClr val="000000"/>
                </a:solidFill>
                <a:effectLst/>
                <a:latin typeface="Calibri" panose="020F0502020204030204" pitchFamily="34" charset="0"/>
              </a:rPr>
              <a:t>Later we may be able to add:</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Police PCSO</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Village and Community Agents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Local VCFSE</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And Headteacher, PFSA, DSL, SENCO</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16</a:t>
            </a:fld>
            <a:endParaRPr lang="en-US"/>
          </a:p>
        </p:txBody>
      </p:sp>
    </p:spTree>
    <p:extLst>
      <p:ext uri="{BB962C8B-B14F-4D97-AF65-F5344CB8AC3E}">
        <p14:creationId xmlns:p14="http://schemas.microsoft.com/office/powerpoint/2010/main" val="2032047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Universal offer is a way of increasing the volume of early help that is accessed, particularly by the most vulnerable families.</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Similar to the NHS Making Every Contact Count approach, all frontline professionals who work with families will use this simple list of what’s available to help.  Importantly they will support that family to access the help, for example, bookmarking the online resource in their browser, taking them down the road to a local community group.</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17</a:t>
            </a:fld>
            <a:endParaRPr lang="en-US"/>
          </a:p>
        </p:txBody>
      </p:sp>
    </p:spTree>
    <p:extLst>
      <p:ext uri="{BB962C8B-B14F-4D97-AF65-F5344CB8AC3E}">
        <p14:creationId xmlns:p14="http://schemas.microsoft.com/office/powerpoint/2010/main" val="914534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07975"/>
            <a:ext cx="5486400" cy="3086100"/>
          </a:xfrm>
        </p:spPr>
      </p:sp>
      <p:sp>
        <p:nvSpPr>
          <p:cNvPr id="3" name="Notes Placeholder 2"/>
          <p:cNvSpPr>
            <a:spLocks noGrp="1"/>
          </p:cNvSpPr>
          <p:nvPr>
            <p:ph type="body" idx="1"/>
          </p:nvPr>
        </p:nvSpPr>
        <p:spPr/>
        <p:txBody>
          <a:bodyPr/>
          <a:lstStyle/>
          <a:p>
            <a:r>
              <a:rPr lang="en-GB" sz="1400" b="0" i="0" u="none" strike="noStrike">
                <a:solidFill>
                  <a:srgbClr val="000000"/>
                </a:solidFill>
                <a:effectLst/>
                <a:latin typeface="Calibri" panose="020F0502020204030204" pitchFamily="34" charset="0"/>
              </a:rPr>
              <a:t>Blueprint infographic describing Connect Somerset</a:t>
            </a:r>
            <a:r>
              <a:rPr lang="en-GB" sz="1400" b="0" i="0">
                <a:solidFill>
                  <a:srgbClr val="000000"/>
                </a:solidFill>
                <a:effectLst/>
                <a:latin typeface="Calibri" panose="020F0502020204030204" pitchFamily="34" charset="0"/>
              </a:rPr>
              <a:t>​</a:t>
            </a:r>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18</a:t>
            </a:fld>
            <a:endParaRPr lang="en-US"/>
          </a:p>
        </p:txBody>
      </p:sp>
    </p:spTree>
    <p:extLst>
      <p:ext uri="{BB962C8B-B14F-4D97-AF65-F5344CB8AC3E}">
        <p14:creationId xmlns:p14="http://schemas.microsoft.com/office/powerpoint/2010/main" val="2514165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A069BC-BD2D-6548-8285-DB1A656CEEE1}" type="slidenum">
              <a:rPr lang="en-US" smtClean="0"/>
              <a:t>19</a:t>
            </a:fld>
            <a:endParaRPr lang="en-US"/>
          </a:p>
        </p:txBody>
      </p:sp>
    </p:spTree>
    <p:extLst>
      <p:ext uri="{BB962C8B-B14F-4D97-AF65-F5344CB8AC3E}">
        <p14:creationId xmlns:p14="http://schemas.microsoft.com/office/powerpoint/2010/main" val="3059212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buFont typeface="+mj-lt"/>
              <a:buAutoNum type="arabicPeriod"/>
            </a:pPr>
            <a:r>
              <a:rPr lang="en-GB" sz="1050" b="0" i="1" u="none" strike="noStrike" dirty="0">
                <a:solidFill>
                  <a:srgbClr val="000000"/>
                </a:solidFill>
                <a:effectLst/>
                <a:latin typeface="Calibri" panose="020F0502020204030204" pitchFamily="34" charset="0"/>
              </a:rPr>
              <a:t>Connect</a:t>
            </a:r>
            <a:r>
              <a:rPr lang="en-GB" sz="1050" b="0" i="0" u="none" strike="noStrike" dirty="0">
                <a:solidFill>
                  <a:srgbClr val="000000"/>
                </a:solidFill>
                <a:effectLst/>
                <a:latin typeface="Calibri" panose="020F0502020204030204" pitchFamily="34" charset="0"/>
              </a:rPr>
              <a:t> </a:t>
            </a:r>
            <a:r>
              <a:rPr lang="en-GB" sz="1050" b="0" i="1" u="none" strike="noStrike" dirty="0">
                <a:solidFill>
                  <a:srgbClr val="000000"/>
                </a:solidFill>
                <a:effectLst/>
                <a:latin typeface="Calibri" panose="020F0502020204030204" pitchFamily="34" charset="0"/>
              </a:rPr>
              <a:t>Somerset </a:t>
            </a:r>
            <a:r>
              <a:rPr lang="en-GB" sz="1050" b="0" i="0" u="none" strike="noStrike" dirty="0">
                <a:solidFill>
                  <a:srgbClr val="000000"/>
                </a:solidFill>
                <a:effectLst/>
                <a:latin typeface="Calibri" panose="020F0502020204030204" pitchFamily="34" charset="0"/>
              </a:rPr>
              <a:t>is how we work together across public, voluntary, faith and community sectors to improve the lives of families and residents.</a:t>
            </a:r>
            <a:r>
              <a:rPr lang="en-US" sz="1050" b="0" i="0" dirty="0">
                <a:solidFill>
                  <a:srgbClr val="000000"/>
                </a:solidFill>
                <a:effectLst/>
                <a:latin typeface="Calibri" panose="020F0502020204030204" pitchFamily="34" charset="0"/>
              </a:rPr>
              <a:t>​</a:t>
            </a:r>
            <a:endParaRPr lang="en-US" sz="1050" b="0" i="0" dirty="0">
              <a:solidFill>
                <a:srgbClr val="444444"/>
              </a:solidFill>
              <a:effectLst/>
              <a:latin typeface="Arial" panose="020B0604020202020204" pitchFamily="34" charset="0"/>
            </a:endParaRPr>
          </a:p>
          <a:p>
            <a:pPr algn="just" rtl="0" fontAlgn="base">
              <a:buFont typeface="+mj-lt"/>
              <a:buAutoNum type="arabicPeriod"/>
            </a:pPr>
            <a:r>
              <a:rPr lang="en-GB" sz="1050" b="0" i="0" u="none" strike="noStrike" dirty="0">
                <a:solidFill>
                  <a:srgbClr val="000000"/>
                </a:solidFill>
                <a:effectLst/>
                <a:latin typeface="Calibri" panose="020F0502020204030204" pitchFamily="34" charset="0"/>
              </a:rPr>
              <a:t>We’re in the same team — working in the same patch and getting to know each other. It’s about building relationships between professionals and having a phone call or a chat. Rather than referring a family from one professional to another, we build trusting relationships and bring in additional support to wrap around the family, whilst keeping that positive relationship.</a:t>
            </a:r>
            <a:r>
              <a:rPr lang="en-US" sz="1050" b="0" i="0" dirty="0">
                <a:solidFill>
                  <a:srgbClr val="000000"/>
                </a:solidFill>
                <a:effectLst/>
                <a:latin typeface="Calibri" panose="020F0502020204030204" pitchFamily="34" charset="0"/>
              </a:rPr>
              <a:t>​</a:t>
            </a:r>
            <a:endParaRPr lang="en-US" sz="1050" b="0" i="0" dirty="0">
              <a:solidFill>
                <a:srgbClr val="444444"/>
              </a:solidFill>
              <a:effectLst/>
              <a:latin typeface="Arial" panose="020B0604020202020204" pitchFamily="34" charset="0"/>
            </a:endParaRPr>
          </a:p>
          <a:p>
            <a:pPr algn="just" rtl="0" fontAlgn="base">
              <a:buFont typeface="+mj-lt"/>
              <a:buAutoNum type="arabicPeriod"/>
            </a:pPr>
            <a:r>
              <a:rPr lang="en-GB" sz="1050" b="0" i="0" u="none" strike="noStrike" dirty="0">
                <a:solidFill>
                  <a:srgbClr val="000000"/>
                </a:solidFill>
                <a:effectLst/>
                <a:latin typeface="Calibri" panose="020F0502020204030204" pitchFamily="34" charset="0"/>
              </a:rPr>
              <a:t>There is a fantastic network of hubs and community resources, such as Warm Welcomes.  We work through these hubs with an offer of help for families and residents, and pulling the workforces together across the public and community sectors.  Hubs have their own services and support, such as community hubs or libraries or a school. And we also have local professionals such as the Village Agent, Health Coach or Parent Family Support Advisor who are able to offer help and navigate the system, and Area Leads who shape delivery. Somerset is big and rural, so a network of spokes offer help at set times in areas where there have been gaps in services. Help might include drop-ins such as from citizens’ advice, housing, special educational needs and disability services, etc.</a:t>
            </a:r>
            <a:r>
              <a:rPr lang="en-US" sz="1050" b="0" i="0" dirty="0">
                <a:solidFill>
                  <a:srgbClr val="000000"/>
                </a:solidFill>
                <a:effectLst/>
                <a:latin typeface="Calibri" panose="020F0502020204030204" pitchFamily="34" charset="0"/>
              </a:rPr>
              <a:t>​</a:t>
            </a:r>
            <a:endParaRPr lang="en-US" sz="1050" b="0" i="0" dirty="0">
              <a:solidFill>
                <a:srgbClr val="444444"/>
              </a:solidFill>
              <a:effectLst/>
              <a:latin typeface="Arial" panose="020B0604020202020204" pitchFamily="34" charset="0"/>
            </a:endParaRPr>
          </a:p>
          <a:p>
            <a:pPr algn="just" rtl="0" fontAlgn="base">
              <a:buFont typeface="+mj-lt"/>
              <a:buAutoNum type="arabicPeriod"/>
            </a:pPr>
            <a:r>
              <a:rPr lang="en-GB" sz="1050" b="0" i="0" u="none" strike="noStrike" dirty="0">
                <a:solidFill>
                  <a:srgbClr val="000000"/>
                </a:solidFill>
                <a:effectLst/>
                <a:latin typeface="Calibri" panose="020F0502020204030204" pitchFamily="34" charset="0"/>
              </a:rPr>
              <a:t>Through Connect Somerset, we are getting rid of barriers and making it easier for professionals and communities to work together. For example, by streamlining processes, sharing data between people working with families and residents, aligning service areas so we’re working with the same people, and getting information about local resources and services online in one place to search. We’re improving mechanisms such as the team around the school and social prescribing, to improve how we work with teachers and GPs. And integrating across health and care, children’s and adults, people and place.</a:t>
            </a:r>
            <a:r>
              <a:rPr lang="en-US" sz="1050" b="0" i="0" dirty="0">
                <a:solidFill>
                  <a:srgbClr val="000000"/>
                </a:solidFill>
                <a:effectLst/>
                <a:latin typeface="Calibri" panose="020F0502020204030204" pitchFamily="34" charset="0"/>
              </a:rPr>
              <a:t>​</a:t>
            </a:r>
            <a:endParaRPr lang="en-US" sz="1050" b="0" i="0" dirty="0">
              <a:solidFill>
                <a:srgbClr val="444444"/>
              </a:solidFill>
              <a:effectLst/>
              <a:latin typeface="Arial" panose="020B0604020202020204" pitchFamily="34" charset="0"/>
            </a:endParaRPr>
          </a:p>
          <a:p>
            <a:pPr algn="just" rtl="0" fontAlgn="base">
              <a:buFont typeface="+mj-lt"/>
              <a:buAutoNum type="arabicPeriod"/>
            </a:pPr>
            <a:r>
              <a:rPr lang="en-GB" sz="1050" b="0" i="0" u="none" strike="noStrike" dirty="0">
                <a:solidFill>
                  <a:srgbClr val="000000"/>
                </a:solidFill>
                <a:effectLst/>
                <a:latin typeface="Calibri" panose="020F0502020204030204" pitchFamily="34" charset="0"/>
              </a:rPr>
              <a:t>We’re increasing the amount of early help that is there for residents, improving our understanding of needs and how we can target support, and being proactive by reaching out compassionately to offer help. Connecting the most vulnerable adults, older people, children and families to local community resources. You can only ‘reduce demand’ if we first </a:t>
            </a:r>
            <a:r>
              <a:rPr lang="en-GB" sz="1050" b="0" i="1" u="none" strike="noStrike" dirty="0">
                <a:solidFill>
                  <a:srgbClr val="000000"/>
                </a:solidFill>
                <a:effectLst/>
                <a:latin typeface="Calibri" panose="020F0502020204030204" pitchFamily="34" charset="0"/>
              </a:rPr>
              <a:t>increase</a:t>
            </a:r>
            <a:r>
              <a:rPr lang="en-GB" sz="1050" b="0" i="0" u="none" strike="noStrike" dirty="0">
                <a:solidFill>
                  <a:srgbClr val="000000"/>
                </a:solidFill>
                <a:effectLst/>
                <a:latin typeface="Calibri" panose="020F0502020204030204" pitchFamily="34" charset="0"/>
              </a:rPr>
              <a:t> demand, address inequalities and support more people earlier to achieve their outcomes. So we are orientating public services around a community-centric model — recognising this is the first place we all get our resilience from. And we’re improving the efficiency of how services work together so delivery will be more sustainable.</a:t>
            </a:r>
            <a:r>
              <a:rPr lang="en-US" sz="1050" b="0" i="0" dirty="0">
                <a:solidFill>
                  <a:srgbClr val="000000"/>
                </a:solidFill>
                <a:effectLst/>
                <a:latin typeface="Calibri" panose="020F0502020204030204" pitchFamily="34" charset="0"/>
              </a:rPr>
              <a:t>​</a:t>
            </a:r>
            <a:endParaRPr lang="en-US" sz="1050" b="0" i="0" dirty="0">
              <a:solidFill>
                <a:srgbClr val="444444"/>
              </a:solidFill>
              <a:effectLst/>
              <a:latin typeface="Arial" panose="020B0604020202020204" pitchFamily="34" charset="0"/>
            </a:endParaRPr>
          </a:p>
          <a:p>
            <a:pPr algn="just" rtl="0" fontAlgn="base">
              <a:buFont typeface="+mj-lt"/>
              <a:buAutoNum type="arabicPeriod"/>
            </a:pPr>
            <a:r>
              <a:rPr lang="en-GB" sz="1050" b="0" i="0" u="none" strike="noStrike" dirty="0">
                <a:solidFill>
                  <a:srgbClr val="000000"/>
                </a:solidFill>
                <a:effectLst/>
                <a:latin typeface="Calibri" panose="020F0502020204030204" pitchFamily="34" charset="0"/>
              </a:rPr>
              <a:t>Finally, we have a clear vision for how we can help improve local help, residence and community resilience, and services that are closer to home. But this is not a shiny new idea, this is about building and connecting together across the amazing hubs, community groups and public and voluntary services across Somerset.</a:t>
            </a:r>
            <a:r>
              <a:rPr lang="en-US" sz="1050" b="0" i="0" dirty="0">
                <a:solidFill>
                  <a:srgbClr val="000000"/>
                </a:solidFill>
                <a:effectLst/>
                <a:latin typeface="Calibri" panose="020F0502020204030204" pitchFamily="34" charset="0"/>
              </a:rPr>
              <a:t>​</a:t>
            </a:r>
            <a:endParaRPr lang="en-US" sz="1050" b="0" i="0" dirty="0">
              <a:solidFill>
                <a:srgbClr val="444444"/>
              </a:solidFill>
              <a:effectLst/>
              <a:latin typeface="Arial" panose="020B0604020202020204" pitchFamily="34" charset="0"/>
            </a:endParaRPr>
          </a:p>
          <a:p>
            <a:endParaRPr lang="en-US" sz="800" dirty="0"/>
          </a:p>
        </p:txBody>
      </p:sp>
      <p:sp>
        <p:nvSpPr>
          <p:cNvPr id="4" name="Slide Number Placeholder 3"/>
          <p:cNvSpPr>
            <a:spLocks noGrp="1"/>
          </p:cNvSpPr>
          <p:nvPr>
            <p:ph type="sldNum" sz="quarter" idx="5"/>
          </p:nvPr>
        </p:nvSpPr>
        <p:spPr/>
        <p:txBody>
          <a:bodyPr/>
          <a:lstStyle/>
          <a:p>
            <a:fld id="{C5A069BC-BD2D-6548-8285-DB1A656CEEE1}" type="slidenum">
              <a:rPr lang="en-US" smtClean="0"/>
              <a:t>2</a:t>
            </a:fld>
            <a:endParaRPr lang="en-US"/>
          </a:p>
        </p:txBody>
      </p:sp>
    </p:spTree>
    <p:extLst>
      <p:ext uri="{BB962C8B-B14F-4D97-AF65-F5344CB8AC3E}">
        <p14:creationId xmlns:p14="http://schemas.microsoft.com/office/powerpoint/2010/main" val="148747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07975"/>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A069BC-BD2D-6548-8285-DB1A656CEEE1}" type="slidenum">
              <a:rPr lang="en-US" smtClean="0"/>
              <a:t>20</a:t>
            </a:fld>
            <a:endParaRPr lang="en-US"/>
          </a:p>
        </p:txBody>
      </p:sp>
    </p:spTree>
    <p:extLst>
      <p:ext uri="{BB962C8B-B14F-4D97-AF65-F5344CB8AC3E}">
        <p14:creationId xmlns:p14="http://schemas.microsoft.com/office/powerpoint/2010/main" val="1942222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a:t>The Smith Family is a made-up example of a family with a set of needs, to illustrate how services can support.</a:t>
            </a:r>
            <a:endParaRPr lang="en-US" sz="1400"/>
          </a:p>
        </p:txBody>
      </p:sp>
      <p:sp>
        <p:nvSpPr>
          <p:cNvPr id="4" name="Slide Number Placeholder 3"/>
          <p:cNvSpPr>
            <a:spLocks noGrp="1"/>
          </p:cNvSpPr>
          <p:nvPr>
            <p:ph type="sldNum" sz="quarter" idx="5"/>
          </p:nvPr>
        </p:nvSpPr>
        <p:spPr/>
        <p:txBody>
          <a:bodyPr/>
          <a:lstStyle/>
          <a:p>
            <a:fld id="{C5A069BC-BD2D-6548-8285-DB1A656CEEE1}" type="slidenum">
              <a:rPr lang="en-US" smtClean="0"/>
              <a:t>23</a:t>
            </a:fld>
            <a:endParaRPr lang="en-US"/>
          </a:p>
        </p:txBody>
      </p:sp>
    </p:spTree>
    <p:extLst>
      <p:ext uri="{BB962C8B-B14F-4D97-AF65-F5344CB8AC3E}">
        <p14:creationId xmlns:p14="http://schemas.microsoft.com/office/powerpoint/2010/main" val="575419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A069BC-BD2D-6548-8285-DB1A656CEEE1}" type="slidenum">
              <a:rPr lang="en-US" smtClean="0"/>
              <a:t>24</a:t>
            </a:fld>
            <a:endParaRPr lang="en-US"/>
          </a:p>
        </p:txBody>
      </p:sp>
    </p:spTree>
    <p:extLst>
      <p:ext uri="{BB962C8B-B14F-4D97-AF65-F5344CB8AC3E}">
        <p14:creationId xmlns:p14="http://schemas.microsoft.com/office/powerpoint/2010/main" val="4033848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A069BC-BD2D-6548-8285-DB1A656CEEE1}" type="slidenum">
              <a:rPr lang="en-US" smtClean="0"/>
              <a:t>25</a:t>
            </a:fld>
            <a:endParaRPr lang="en-US"/>
          </a:p>
        </p:txBody>
      </p:sp>
    </p:spTree>
    <p:extLst>
      <p:ext uri="{BB962C8B-B14F-4D97-AF65-F5344CB8AC3E}">
        <p14:creationId xmlns:p14="http://schemas.microsoft.com/office/powerpoint/2010/main" val="2337673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A069BC-BD2D-6548-8285-DB1A656CEEE1}" type="slidenum">
              <a:rPr lang="en-US" smtClean="0"/>
              <a:t>21</a:t>
            </a:fld>
            <a:endParaRPr lang="en-US"/>
          </a:p>
        </p:txBody>
      </p:sp>
    </p:spTree>
    <p:extLst>
      <p:ext uri="{BB962C8B-B14F-4D97-AF65-F5344CB8AC3E}">
        <p14:creationId xmlns:p14="http://schemas.microsoft.com/office/powerpoint/2010/main" val="22174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0" u="none" strike="noStrike">
                <a:solidFill>
                  <a:srgbClr val="000000"/>
                </a:solidFill>
                <a:effectLst/>
                <a:latin typeface="Calibri" panose="020F0502020204030204" pitchFamily="34" charset="0"/>
              </a:rPr>
              <a:t>Blog: </a:t>
            </a:r>
            <a:r>
              <a:rPr lang="en-GB" sz="1400" b="0" i="0" u="sng" strike="noStrike">
                <a:solidFill>
                  <a:srgbClr val="047F92"/>
                </a:solidFill>
                <a:effectLst/>
                <a:latin typeface="Calibri" panose="020F0502020204030204" pitchFamily="34" charset="0"/>
                <a:hlinkClick r:id="rId3"/>
              </a:rPr>
              <a:t>www.jrf.org.uk/blog/design-out-deep-poverty-strengthen-social-safety-net</a:t>
            </a:r>
            <a:r>
              <a:rPr lang="en-GB" sz="1400" b="0" i="0" u="none" strike="noStrike">
                <a:solidFill>
                  <a:srgbClr val="000000"/>
                </a:solidFill>
                <a:effectLst/>
                <a:latin typeface="Calibri" panose="020F0502020204030204" pitchFamily="34" charset="0"/>
              </a:rPr>
              <a:t>  </a:t>
            </a:r>
            <a:r>
              <a:rPr lang="en-GB" sz="1400" b="0" i="0">
                <a:solidFill>
                  <a:srgbClr val="000000"/>
                </a:solidFill>
                <a:effectLst/>
                <a:latin typeface="Calibri" panose="020F0502020204030204" pitchFamily="34" charset="0"/>
              </a:rPr>
              <a:t>​</a:t>
            </a:r>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3</a:t>
            </a:fld>
            <a:endParaRPr lang="en-US"/>
          </a:p>
        </p:txBody>
      </p:sp>
    </p:spTree>
    <p:extLst>
      <p:ext uri="{BB962C8B-B14F-4D97-AF65-F5344CB8AC3E}">
        <p14:creationId xmlns:p14="http://schemas.microsoft.com/office/powerpoint/2010/main" val="2219651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The cost-of-living-crisis adds to covid and other pressures on families and residents.  Leading to increasing demand, often at a much later date.  Connect Somerset is part of our response to families.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We’re worried about how the rising cost of living, fuel, food will affect children, young people and their families (figures in diagrams are mostly national)</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Already seeing more complex needs coming through, linked to how covid-19 added stress to families.  </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Likely to see children and young people not previously know to services requiring statutory support.  </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Increasing demand to acute services across partnership.</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Need to quickly make changes in Somerset early help to support these families.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endParaRPr lang="en-GB" sz="1050"/>
          </a:p>
        </p:txBody>
      </p:sp>
      <p:sp>
        <p:nvSpPr>
          <p:cNvPr id="4" name="Slide Number Placeholder 3"/>
          <p:cNvSpPr>
            <a:spLocks noGrp="1"/>
          </p:cNvSpPr>
          <p:nvPr>
            <p:ph type="sldNum" sz="quarter" idx="5"/>
          </p:nvPr>
        </p:nvSpPr>
        <p:spPr/>
        <p:txBody>
          <a:bodyPr/>
          <a:lstStyle/>
          <a:p>
            <a:fld id="{C5A069BC-BD2D-6548-8285-DB1A656CEEE1}" type="slidenum">
              <a:rPr lang="en-US" smtClean="0"/>
              <a:t>4</a:t>
            </a:fld>
            <a:endParaRPr lang="en-US"/>
          </a:p>
        </p:txBody>
      </p:sp>
    </p:spTree>
    <p:extLst>
      <p:ext uri="{BB962C8B-B14F-4D97-AF65-F5344CB8AC3E}">
        <p14:creationId xmlns:p14="http://schemas.microsoft.com/office/powerpoint/2010/main" val="406106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We’re building on key policies and strategies from DH, DfE, DLUHC and our own Council and ICS.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Council plan </a:t>
            </a:r>
            <a:r>
              <a:rPr lang="en-GB" sz="1400" b="0" i="0" u="none" strike="noStrike">
                <a:solidFill>
                  <a:srgbClr val="000000"/>
                </a:solidFill>
                <a:effectLst/>
                <a:latin typeface="Calibri" panose="020F0502020204030204" pitchFamily="34" charset="0"/>
              </a:rPr>
              <a:t>– priorities include ‘A Healthy and Caring Somerset’, ‘A Flourishing and Resilient Somerset’, ‘A Fairer ambitious Somerset’</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Education for Life strategy </a:t>
            </a:r>
            <a:r>
              <a:rPr lang="en-GB" sz="1400" b="0" i="0" u="none" strike="noStrike">
                <a:solidFill>
                  <a:srgbClr val="000000"/>
                </a:solidFill>
                <a:effectLst/>
                <a:latin typeface="Calibri" panose="020F0502020204030204" pitchFamily="34" charset="0"/>
              </a:rPr>
              <a:t>– ambitious strategy to improve the Somerset Education system and children’s services across the partnership</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DHSC Fuller stocktake </a:t>
            </a:r>
            <a:r>
              <a:rPr lang="en-GB" sz="1400" b="0" i="0" u="none" strike="noStrike">
                <a:solidFill>
                  <a:srgbClr val="000000"/>
                </a:solidFill>
                <a:effectLst/>
                <a:latin typeface="Calibri" panose="020F0502020204030204" pitchFamily="34" charset="0"/>
              </a:rPr>
              <a:t>– primary care and communities should integrate as leads to better outcomes and reduced inequality</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DLUHC Early Help System Guide </a:t>
            </a:r>
            <a:r>
              <a:rPr lang="en-GB" sz="1400" b="0" i="0" u="none" strike="noStrike">
                <a:solidFill>
                  <a:srgbClr val="000000"/>
                </a:solidFill>
                <a:effectLst/>
                <a:latin typeface="Calibri" panose="020F0502020204030204" pitchFamily="34" charset="0"/>
              </a:rPr>
              <a:t>– integrate at the community level to improve families’ lives.  Endorsed by DfE.</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DfE Family Hubs </a:t>
            </a:r>
            <a:r>
              <a:rPr lang="en-GB" sz="1400" b="0" i="0" u="none" strike="noStrike">
                <a:solidFill>
                  <a:srgbClr val="000000"/>
                </a:solidFill>
                <a:effectLst/>
                <a:latin typeface="Calibri" panose="020F0502020204030204" pitchFamily="34" charset="0"/>
              </a:rPr>
              <a:t>– local hubs and service offer with partners.  Themes of Access, Connected and Relationships.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ICS Fit for My Future vision </a:t>
            </a:r>
            <a:r>
              <a:rPr lang="en-GB" sz="1400" b="0" i="0" u="none" strike="noStrike">
                <a:solidFill>
                  <a:srgbClr val="000000"/>
                </a:solidFill>
                <a:effectLst/>
                <a:latin typeface="Calibri" panose="020F0502020204030204" pitchFamily="34" charset="0"/>
              </a:rPr>
              <a:t>– to integrate health and care services with an all-age model of support</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Also </a:t>
            </a:r>
            <a:r>
              <a:rPr lang="en-GB" sz="1400" b="1" i="0" u="none" strike="noStrike">
                <a:solidFill>
                  <a:srgbClr val="000000"/>
                </a:solidFill>
                <a:effectLst/>
                <a:latin typeface="Calibri" panose="020F0502020204030204" pitchFamily="34" charset="0"/>
              </a:rPr>
              <a:t>LGR</a:t>
            </a:r>
            <a:r>
              <a:rPr lang="en-GB" sz="1400" b="0" i="0" u="none" strike="noStrike">
                <a:solidFill>
                  <a:srgbClr val="000000"/>
                </a:solidFill>
                <a:effectLst/>
                <a:latin typeface="Calibri" panose="020F0502020204030204" pitchFamily="34" charset="0"/>
              </a:rPr>
              <a:t> – health and care integration is an underpinning design principle to improve efficiency of public sector delivery</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endParaRPr lang="en-GB" sz="1050"/>
          </a:p>
        </p:txBody>
      </p:sp>
      <p:sp>
        <p:nvSpPr>
          <p:cNvPr id="4" name="Slide Number Placeholder 3"/>
          <p:cNvSpPr>
            <a:spLocks noGrp="1"/>
          </p:cNvSpPr>
          <p:nvPr>
            <p:ph type="sldNum" sz="quarter" idx="5"/>
          </p:nvPr>
        </p:nvSpPr>
        <p:spPr/>
        <p:txBody>
          <a:bodyPr/>
          <a:lstStyle/>
          <a:p>
            <a:fld id="{C5A069BC-BD2D-6548-8285-DB1A656CEEE1}" type="slidenum">
              <a:rPr lang="en-US" smtClean="0"/>
              <a:t>5</a:t>
            </a:fld>
            <a:endParaRPr lang="en-US"/>
          </a:p>
        </p:txBody>
      </p:sp>
    </p:spTree>
    <p:extLst>
      <p:ext uri="{BB962C8B-B14F-4D97-AF65-F5344CB8AC3E}">
        <p14:creationId xmlns:p14="http://schemas.microsoft.com/office/powerpoint/2010/main" val="1885216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Important when we’re discussing an early help model that we have a clear understanding of ‘demand management’.</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This is a representation of an ideal service model where demand for support equals the service volume</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But we all know it’s not quite like that, especially given the c. 50% reduction in real-terms spend since 2010</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171450" indent="-171450">
              <a:buFont typeface="Arial" panose="020B0604020202020204" pitchFamily="34" charset="0"/>
              <a:buChar char="•"/>
            </a:pPr>
            <a:endParaRPr lang="en-GB" sz="1050"/>
          </a:p>
        </p:txBody>
      </p:sp>
      <p:sp>
        <p:nvSpPr>
          <p:cNvPr id="4" name="Slide Number Placeholder 3"/>
          <p:cNvSpPr>
            <a:spLocks noGrp="1"/>
          </p:cNvSpPr>
          <p:nvPr>
            <p:ph type="sldNum" sz="quarter" idx="5"/>
          </p:nvPr>
        </p:nvSpPr>
        <p:spPr/>
        <p:txBody>
          <a:bodyPr/>
          <a:lstStyle/>
          <a:p>
            <a:fld id="{C5A069BC-BD2D-6548-8285-DB1A656CEEE1}" type="slidenum">
              <a:rPr lang="en-US" smtClean="0"/>
              <a:t>6</a:t>
            </a:fld>
            <a:endParaRPr lang="en-US"/>
          </a:p>
        </p:txBody>
      </p:sp>
    </p:spTree>
    <p:extLst>
      <p:ext uri="{BB962C8B-B14F-4D97-AF65-F5344CB8AC3E}">
        <p14:creationId xmlns:p14="http://schemas.microsoft.com/office/powerpoint/2010/main" val="106215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So the service shrinks, demand grows, and we put up thresholds and barriers to success.  This is a sub-conscious organisational response.</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endParaRPr lang="en-GB" sz="1400">
              <a:solidFill>
                <a:srgbClr val="444444"/>
              </a:solidFill>
              <a:latin typeface="Arial" panose="020B0604020202020204" pitchFamily="34" charset="0"/>
            </a:endParaRPr>
          </a:p>
          <a:p>
            <a:pPr algn="l" rtl="0" fontAlgn="base"/>
            <a:r>
              <a:rPr lang="en-GB" sz="1400" b="0" i="0" u="none" strike="noStrike">
                <a:solidFill>
                  <a:srgbClr val="000000"/>
                </a:solidFill>
                <a:effectLst/>
                <a:latin typeface="Calibri" panose="020F0502020204030204" pitchFamily="34" charset="0"/>
              </a:rPr>
              <a:t>Two things: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There isn’t a balance – eventually demand will overwhelm the service.  This statutory minimum service model will break if we don’t put enough money into it.</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If you are one of the people waiting for a service or being pushed away – it feels very unkind.  Which mirrors the </a:t>
            </a:r>
            <a:r>
              <a:rPr lang="en-GB" sz="1400" b="0" i="0" u="none" strike="noStrike" err="1">
                <a:solidFill>
                  <a:srgbClr val="000000"/>
                </a:solidFill>
                <a:effectLst/>
                <a:latin typeface="Calibri" panose="020F0502020204030204" pitchFamily="34" charset="0"/>
              </a:rPr>
              <a:t>deteriation</a:t>
            </a:r>
            <a:r>
              <a:rPr lang="en-GB" sz="1400" b="0" i="0" u="none" strike="noStrike">
                <a:solidFill>
                  <a:srgbClr val="000000"/>
                </a:solidFill>
                <a:effectLst/>
                <a:latin typeface="Calibri" panose="020F0502020204030204" pitchFamily="34" charset="0"/>
              </a:rPr>
              <a:t> in relationships between the public and public sector.</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algn="l" rtl="0" fontAlgn="base"/>
            <a:r>
              <a:rPr lang="en-GB" sz="1400" b="0" i="0" u="none" strike="noStrike">
                <a:solidFill>
                  <a:srgbClr val="000000"/>
                </a:solidFill>
                <a:effectLst/>
                <a:latin typeface="Calibri" panose="020F0502020204030204" pitchFamily="34" charset="0"/>
              </a:rPr>
              <a:t>Alternative is to find a way of supporting more people, earlier.  </a:t>
            </a:r>
            <a:r>
              <a:rPr lang="en-GB" sz="1400" b="1" i="0" u="none" strike="noStrike">
                <a:solidFill>
                  <a:srgbClr val="000000"/>
                </a:solidFill>
                <a:effectLst/>
                <a:latin typeface="Calibri" panose="020F0502020204030204" pitchFamily="34" charset="0"/>
              </a:rPr>
              <a:t>Increasing demand so we can meet that demand in a more cost-effective way</a:t>
            </a:r>
            <a:r>
              <a:rPr lang="en-GB" sz="1400" b="0" i="0" u="none" strike="noStrike">
                <a:solidFill>
                  <a:srgbClr val="000000"/>
                </a:solidFill>
                <a:effectLst/>
                <a:latin typeface="Calibri" panose="020F0502020204030204" pitchFamily="34" charset="0"/>
              </a:rPr>
              <a:t>, and therefore reduce demand to expensive acute services.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171450" indent="-171450">
              <a:buFont typeface="Arial" panose="020B0604020202020204" pitchFamily="34" charset="0"/>
              <a:buChar char="•"/>
            </a:pPr>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7</a:t>
            </a:fld>
            <a:endParaRPr lang="en-US"/>
          </a:p>
        </p:txBody>
      </p:sp>
    </p:spTree>
    <p:extLst>
      <p:ext uri="{BB962C8B-B14F-4D97-AF65-F5344CB8AC3E}">
        <p14:creationId xmlns:p14="http://schemas.microsoft.com/office/powerpoint/2010/main" val="3737168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This is how the early help system works.  Lots of different agencies and organisations.  </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Most important part is in orange around the family and resident, it’s what we all experience that helps us to be resilient when things go a little wrong in our lives.</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marL="342900" indent="-34290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Orange</a:t>
            </a:r>
            <a:r>
              <a:rPr lang="en-GB" sz="1400" b="0" i="0" u="none" strike="noStrike">
                <a:solidFill>
                  <a:srgbClr val="000000"/>
                </a:solidFill>
                <a:effectLst/>
                <a:latin typeface="Calibri" panose="020F0502020204030204" pitchFamily="34" charset="0"/>
              </a:rPr>
              <a:t> – Community</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Blue</a:t>
            </a:r>
            <a:r>
              <a:rPr lang="en-GB" sz="1400" b="0" i="0" u="none" strike="noStrike">
                <a:solidFill>
                  <a:srgbClr val="000000"/>
                </a:solidFill>
                <a:effectLst/>
                <a:latin typeface="Calibri" panose="020F0502020204030204" pitchFamily="34" charset="0"/>
              </a:rPr>
              <a:t> – Universal services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Pink</a:t>
            </a:r>
            <a:r>
              <a:rPr lang="en-GB" sz="1400" b="0" i="0" u="none" strike="noStrike">
                <a:solidFill>
                  <a:srgbClr val="000000"/>
                </a:solidFill>
                <a:effectLst/>
                <a:latin typeface="Calibri" panose="020F0502020204030204" pitchFamily="34" charset="0"/>
              </a:rPr>
              <a:t> – Acute and targeted services which also provide early help</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algn="l" rtl="0" fontAlgn="base"/>
            <a:r>
              <a:rPr lang="en-GB" sz="1400" b="0" i="0" u="none" strike="noStrike">
                <a:solidFill>
                  <a:srgbClr val="000000"/>
                </a:solidFill>
                <a:effectLst/>
                <a:latin typeface="Calibri" panose="020F0502020204030204" pitchFamily="34" charset="0"/>
              </a:rPr>
              <a:t>Early Help is a big and complicated system, with maybe 20,000 to 30,000 people working in Somerset.</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Not going to tell everyone to adopt a new target operating model, as there is little direct control.  It’s about how we connect professionals and communities, why we got into people services in the first place, how we can improve families and residents’ lives better by working together.</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8</a:t>
            </a:fld>
            <a:endParaRPr lang="en-US"/>
          </a:p>
        </p:txBody>
      </p:sp>
    </p:spTree>
    <p:extLst>
      <p:ext uri="{BB962C8B-B14F-4D97-AF65-F5344CB8AC3E}">
        <p14:creationId xmlns:p14="http://schemas.microsoft.com/office/powerpoint/2010/main" val="2675166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b="0" i="0" u="none" strike="noStrike" kern="1200">
                <a:solidFill>
                  <a:schemeClr val="tx1"/>
                </a:solidFill>
                <a:effectLst/>
                <a:latin typeface="+mn-lt"/>
                <a:ea typeface="+mn-ea"/>
                <a:cs typeface="+mn-cs"/>
              </a:rPr>
              <a:t>The quality of each service is important, but the system is equally important.  This is the focus of the transformation programme, but it’s often a cultural shift to try to conceptualise and then redesign the children and family system.</a:t>
            </a:r>
          </a:p>
          <a:p>
            <a:pPr fontAlgn="base"/>
            <a:endParaRPr lang="en-GB" b="0" i="0" u="none" strike="noStrike" kern="1200">
              <a:solidFill>
                <a:schemeClr val="tx1"/>
              </a:solidFill>
              <a:effectLst/>
              <a:latin typeface="+mn-lt"/>
              <a:ea typeface="+mn-ea"/>
              <a:cs typeface="+mn-cs"/>
            </a:endParaRPr>
          </a:p>
          <a:p>
            <a:pPr fontAlgn="base"/>
            <a:r>
              <a:rPr lang="en-GB" b="0" i="0" u="none" strike="noStrike" kern="1200">
                <a:solidFill>
                  <a:schemeClr val="tx1"/>
                </a:solidFill>
                <a:effectLst/>
                <a:latin typeface="+mn-lt"/>
                <a:ea typeface="+mn-ea"/>
                <a:cs typeface="+mn-cs"/>
              </a:rPr>
              <a:t>Example is from Dr Russell </a:t>
            </a:r>
            <a:r>
              <a:rPr lang="en-GB" b="0" i="0" u="none" strike="noStrike" kern="1200" err="1">
                <a:solidFill>
                  <a:schemeClr val="tx1"/>
                </a:solidFill>
                <a:effectLst/>
                <a:latin typeface="+mn-lt"/>
                <a:ea typeface="+mn-ea"/>
                <a:cs typeface="+mn-cs"/>
              </a:rPr>
              <a:t>Ackoff</a:t>
            </a:r>
            <a:r>
              <a:rPr lang="en-GB" b="0" i="0" u="none" strike="noStrike" kern="1200">
                <a:solidFill>
                  <a:schemeClr val="tx1"/>
                </a:solidFill>
                <a:effectLst/>
                <a:latin typeface="+mn-lt"/>
                <a:ea typeface="+mn-ea"/>
                <a:cs typeface="+mn-cs"/>
              </a:rPr>
              <a:t>:</a:t>
            </a:r>
          </a:p>
          <a:p>
            <a:pPr fontAlgn="base"/>
            <a:endParaRPr lang="en-GB" b="0" i="0" u="none" strike="noStrike" kern="1200">
              <a:solidFill>
                <a:schemeClr val="tx1"/>
              </a:solidFill>
              <a:effectLst/>
              <a:latin typeface="+mn-lt"/>
              <a:ea typeface="+mn-ea"/>
              <a:cs typeface="+mn-cs"/>
            </a:endParaRPr>
          </a:p>
          <a:p>
            <a:pPr fontAlgn="base"/>
            <a:r>
              <a:rPr lang="en-GB" b="0" i="0" u="none" strike="noStrike" kern="1200">
                <a:solidFill>
                  <a:schemeClr val="tx1"/>
                </a:solidFill>
                <a:effectLst/>
                <a:latin typeface="+mn-lt"/>
                <a:ea typeface="+mn-ea"/>
                <a:cs typeface="+mn-cs"/>
              </a:rPr>
              <a:t>Suppose you’re building the best car in the world. You would go about it by first bringing each of all the car models in the world to one place. You would then hire the best vehicle engineers and mechanics in the world and ask them to determine which of the cars has the best engine. If the engineers say that the Rolls-Royce has the best engine, you would pick the Rolls-Royce engine for your car. Similarly, you would ask your engineers to find out which of the cars has the best exhaust system and pick that for your future car. Using this method, you and your team would go through the necessary parts for building a car and in the end have a list of the best parts available in the world. You would then give the list to your engineers and mechanics and ask them to assemble the car. What do you think you will get?</a:t>
            </a:r>
          </a:p>
          <a:p>
            <a:pPr fontAlgn="base"/>
            <a:endParaRPr lang="en-GB" b="0" i="0" u="none" strike="noStrike" kern="1200">
              <a:solidFill>
                <a:schemeClr val="tx1"/>
              </a:solidFill>
              <a:effectLst/>
              <a:latin typeface="+mn-lt"/>
              <a:ea typeface="+mn-ea"/>
              <a:cs typeface="+mn-cs"/>
            </a:endParaRPr>
          </a:p>
          <a:p>
            <a:pPr fontAlgn="base"/>
            <a:r>
              <a:rPr lang="en-GB" b="0" i="0" u="none" strike="noStrike" kern="1200">
                <a:solidFill>
                  <a:schemeClr val="tx1"/>
                </a:solidFill>
                <a:effectLst/>
                <a:latin typeface="+mn-lt"/>
                <a:ea typeface="+mn-ea"/>
                <a:cs typeface="+mn-cs"/>
              </a:rPr>
              <a:t>The answer is obvious: you don’t even get a car! The parts won’t simply fit together. An engine from a Rolls-Royce won’t work well with an exhaust system from a Mercedes. </a:t>
            </a:r>
            <a:r>
              <a:rPr lang="en-GB" b="1" i="0" u="none" strike="noStrike" kern="1200">
                <a:solidFill>
                  <a:schemeClr val="tx1"/>
                </a:solidFill>
                <a:effectLst/>
                <a:latin typeface="+mn-lt"/>
                <a:ea typeface="+mn-ea"/>
                <a:cs typeface="+mn-cs"/>
              </a:rPr>
              <a:t>The performance of the car is dependant on the interaction of its parts, not on the performance of the parts taken separately.</a:t>
            </a:r>
            <a:endParaRPr lang="en-GB" b="0" i="0" u="none" strike="noStrike" kern="1200">
              <a:solidFill>
                <a:schemeClr val="tx1"/>
              </a:solidFill>
              <a:effectLst/>
              <a:latin typeface="+mn-lt"/>
              <a:ea typeface="+mn-ea"/>
              <a:cs typeface="+mn-cs"/>
            </a:endParaRPr>
          </a:p>
          <a:p>
            <a:pPr marL="0" indent="0">
              <a:buFont typeface="Arial" panose="020B0604020202020204" pitchFamily="34" charset="0"/>
              <a:buNone/>
            </a:pPr>
            <a:endParaRPr lang="en-GB"/>
          </a:p>
          <a:p>
            <a:pPr marL="0" indent="0">
              <a:buFont typeface="Arial" panose="020B0604020202020204" pitchFamily="34" charset="0"/>
              <a:buNone/>
            </a:pPr>
            <a:r>
              <a:rPr lang="en-GB" err="1"/>
              <a:t>Demming</a:t>
            </a:r>
            <a:r>
              <a:rPr lang="en-GB"/>
              <a:t> estimated that 94% of performance is down to, or can best be improved by, the system. i.e. the performance of a system (such as early help) is how the parts fit and interact with each other, so we have to do the service design in tandem with the system design.</a:t>
            </a:r>
          </a:p>
          <a:p>
            <a:pPr algn="just">
              <a:spcAft>
                <a:spcPts val="600"/>
              </a:spcAft>
            </a:pPr>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069BC-BD2D-6548-8285-DB1A656CEE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888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tart with title">
    <p:bg>
      <p:bgPr>
        <a:solidFill>
          <a:srgbClr val="FDFAEF"/>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CA278045-E6CA-F5A3-2EAB-E9EC41D396D1}"/>
              </a:ext>
            </a:extLst>
          </p:cNvPr>
          <p:cNvSpPr>
            <a:spLocks noGrp="1"/>
          </p:cNvSpPr>
          <p:nvPr>
            <p:ph type="body" sz="half" idx="2"/>
          </p:nvPr>
        </p:nvSpPr>
        <p:spPr>
          <a:xfrm>
            <a:off x="3846018" y="6237373"/>
            <a:ext cx="4499963" cy="435801"/>
          </a:xfrm>
        </p:spPr>
        <p:txBody>
          <a:bodyPr>
            <a:normAutofit/>
          </a:bodyPr>
          <a:lstStyle>
            <a:lvl1pPr marL="0" indent="0" algn="ctr">
              <a:buNone/>
              <a:defRPr sz="2000" b="1">
                <a:solidFill>
                  <a:srgbClr val="DA4E6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A group of people with text&#10;&#10;Description automatically generated">
            <a:extLst>
              <a:ext uri="{FF2B5EF4-FFF2-40B4-BE49-F238E27FC236}">
                <a16:creationId xmlns:a16="http://schemas.microsoft.com/office/drawing/2014/main" id="{81203CC9-0D89-6765-A9E4-8B885A8A4439}"/>
              </a:ext>
            </a:extLst>
          </p:cNvPr>
          <p:cNvPicPr>
            <a:picLocks noChangeAspect="1"/>
          </p:cNvPicPr>
          <p:nvPr userDrawn="1"/>
        </p:nvPicPr>
        <p:blipFill rotWithShape="1">
          <a:blip r:embed="rId2"/>
          <a:srcRect l="1256" t="-454" r="1258" b="325"/>
          <a:stretch/>
        </p:blipFill>
        <p:spPr>
          <a:xfrm>
            <a:off x="0" y="-53788"/>
            <a:ext cx="12192000" cy="6911788"/>
          </a:xfrm>
          <a:prstGeom prst="rect">
            <a:avLst/>
          </a:prstGeom>
        </p:spPr>
      </p:pic>
    </p:spTree>
    <p:extLst>
      <p:ext uri="{BB962C8B-B14F-4D97-AF65-F5344CB8AC3E}">
        <p14:creationId xmlns:p14="http://schemas.microsoft.com/office/powerpoint/2010/main" val="2326789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AEEAB97-D854-E39C-8165-66E5989B5F10}"/>
              </a:ext>
            </a:extLst>
          </p:cNvPr>
          <p:cNvSpPr>
            <a:spLocks noGrp="1"/>
          </p:cNvSpPr>
          <p:nvPr>
            <p:ph type="dt" sz="half" idx="10"/>
          </p:nvPr>
        </p:nvSpPr>
        <p:spPr>
          <a:xfrm>
            <a:off x="838200" y="6356350"/>
            <a:ext cx="2743200" cy="365125"/>
          </a:xfrm>
          <a:prstGeom prst="rect">
            <a:avLst/>
          </a:prstGeom>
        </p:spPr>
        <p:txBody>
          <a:bodyPr/>
          <a:lstStyle/>
          <a:p>
            <a:fld id="{9607B174-2BB6-4438-A16C-DDD7D6B79855}" type="datetimeFigureOut">
              <a:rPr lang="en-GB" smtClean="0"/>
              <a:t>22/01/2024</a:t>
            </a:fld>
            <a:endParaRPr lang="en-GB"/>
          </a:p>
        </p:txBody>
      </p:sp>
      <p:pic>
        <p:nvPicPr>
          <p:cNvPr id="3" name="Picture 2" descr="A red and white rectangle&#10;&#10;Description automatically generated">
            <a:extLst>
              <a:ext uri="{FF2B5EF4-FFF2-40B4-BE49-F238E27FC236}">
                <a16:creationId xmlns:a16="http://schemas.microsoft.com/office/drawing/2014/main" id="{F20B3C76-86A3-81C7-4165-20CA5924ED6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0"/>
            <a:ext cx="12315397" cy="6927411"/>
          </a:xfrm>
          <a:prstGeom prst="rect">
            <a:avLst/>
          </a:prstGeom>
        </p:spPr>
      </p:pic>
      <p:sp>
        <p:nvSpPr>
          <p:cNvPr id="6" name="Content Placeholder 5">
            <a:extLst>
              <a:ext uri="{FF2B5EF4-FFF2-40B4-BE49-F238E27FC236}">
                <a16:creationId xmlns:a16="http://schemas.microsoft.com/office/drawing/2014/main" id="{39763C33-6404-F3FB-1E18-110E489CEE30}"/>
              </a:ext>
            </a:extLst>
          </p:cNvPr>
          <p:cNvSpPr>
            <a:spLocks noGrp="1"/>
          </p:cNvSpPr>
          <p:nvPr>
            <p:ph sz="quarter" idx="4"/>
          </p:nvPr>
        </p:nvSpPr>
        <p:spPr>
          <a:xfrm>
            <a:off x="6604255" y="759125"/>
            <a:ext cx="4675517" cy="4563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a:extLst>
              <a:ext uri="{FF2B5EF4-FFF2-40B4-BE49-F238E27FC236}">
                <a16:creationId xmlns:a16="http://schemas.microsoft.com/office/drawing/2014/main" id="{4FB115CE-1869-B1ED-D956-9972104AF587}"/>
              </a:ext>
            </a:extLst>
          </p:cNvPr>
          <p:cNvSpPr>
            <a:spLocks noGrp="1"/>
          </p:cNvSpPr>
          <p:nvPr>
            <p:ph type="title"/>
          </p:nvPr>
        </p:nvSpPr>
        <p:spPr>
          <a:xfrm>
            <a:off x="226178" y="457198"/>
            <a:ext cx="4499963" cy="2298033"/>
          </a:xfrm>
        </p:spPr>
        <p:txBody>
          <a:bodyPr anchor="b">
            <a:noAutofit/>
          </a:bodyPr>
          <a:lstStyle>
            <a:lvl1pPr>
              <a:defRPr sz="4400">
                <a:solidFill>
                  <a:srgbClr val="1A162E"/>
                </a:solidFill>
              </a:defRPr>
            </a:lvl1pPr>
          </a:lstStyle>
          <a:p>
            <a:r>
              <a:rPr lang="en-US"/>
              <a:t>Click to edit Master title style</a:t>
            </a:r>
            <a:endParaRPr lang="en-GB"/>
          </a:p>
        </p:txBody>
      </p:sp>
      <p:sp>
        <p:nvSpPr>
          <p:cNvPr id="13" name="Text Placeholder 3">
            <a:extLst>
              <a:ext uri="{FF2B5EF4-FFF2-40B4-BE49-F238E27FC236}">
                <a16:creationId xmlns:a16="http://schemas.microsoft.com/office/drawing/2014/main" id="{7FBBABD4-BA30-28E1-197F-3CA09F151052}"/>
              </a:ext>
            </a:extLst>
          </p:cNvPr>
          <p:cNvSpPr>
            <a:spLocks noGrp="1"/>
          </p:cNvSpPr>
          <p:nvPr>
            <p:ph type="body" sz="half" idx="2"/>
          </p:nvPr>
        </p:nvSpPr>
        <p:spPr>
          <a:xfrm>
            <a:off x="226178" y="2942931"/>
            <a:ext cx="4499963"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89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rgbClr val="FDFAEF"/>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67845DB-92D5-532B-B29C-E45E0ACBE391}"/>
              </a:ext>
            </a:extLst>
          </p:cNvPr>
          <p:cNvSpPr>
            <a:spLocks noGrp="1"/>
          </p:cNvSpPr>
          <p:nvPr>
            <p:ph type="dt" sz="half" idx="10"/>
          </p:nvPr>
        </p:nvSpPr>
        <p:spPr>
          <a:xfrm>
            <a:off x="838200" y="6356350"/>
            <a:ext cx="2743200" cy="365125"/>
          </a:xfrm>
          <a:prstGeom prst="rect">
            <a:avLst/>
          </a:prstGeom>
        </p:spPr>
        <p:txBody>
          <a:bodyPr/>
          <a:lstStyle/>
          <a:p>
            <a:fld id="{9607B174-2BB6-4438-A16C-DDD7D6B79855}" type="datetimeFigureOut">
              <a:rPr lang="en-GB" smtClean="0"/>
              <a:t>22/01/2024</a:t>
            </a:fld>
            <a:endParaRPr lang="en-GB"/>
          </a:p>
        </p:txBody>
      </p:sp>
      <p:pic>
        <p:nvPicPr>
          <p:cNvPr id="4" name="Picture 3" descr="A blue and white rectangle&#10;&#10;Description automatically generated">
            <a:extLst>
              <a:ext uri="{FF2B5EF4-FFF2-40B4-BE49-F238E27FC236}">
                <a16:creationId xmlns:a16="http://schemas.microsoft.com/office/drawing/2014/main" id="{E8C89B43-04BB-D306-A105-FD1377EA226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0"/>
            <a:ext cx="12256655" cy="6894368"/>
          </a:xfrm>
          <a:prstGeom prst="rect">
            <a:avLst/>
          </a:prstGeom>
        </p:spPr>
      </p:pic>
      <p:sp>
        <p:nvSpPr>
          <p:cNvPr id="3" name="Content Placeholder 2">
            <a:extLst>
              <a:ext uri="{FF2B5EF4-FFF2-40B4-BE49-F238E27FC236}">
                <a16:creationId xmlns:a16="http://schemas.microsoft.com/office/drawing/2014/main" id="{A80D9C90-8D7C-E6EB-F02C-15D5B36B4EF2}"/>
              </a:ext>
            </a:extLst>
          </p:cNvPr>
          <p:cNvSpPr>
            <a:spLocks noGrp="1"/>
          </p:cNvSpPr>
          <p:nvPr>
            <p:ph idx="1"/>
          </p:nvPr>
        </p:nvSpPr>
        <p:spPr>
          <a:xfrm>
            <a:off x="6728604" y="987425"/>
            <a:ext cx="4626783" cy="4542107"/>
          </a:xfrm>
        </p:spPr>
        <p:txBody>
          <a:bodyPr/>
          <a:lstStyle>
            <a:lvl1pPr>
              <a:defRPr sz="3200">
                <a:solidFill>
                  <a:srgbClr val="1A162E"/>
                </a:solidFill>
              </a:defRPr>
            </a:lvl1pPr>
            <a:lvl2pPr>
              <a:defRPr sz="2800">
                <a:solidFill>
                  <a:srgbClr val="1A162E"/>
                </a:solidFill>
              </a:defRPr>
            </a:lvl2pPr>
            <a:lvl3pPr>
              <a:defRPr sz="2400">
                <a:solidFill>
                  <a:srgbClr val="1A162E"/>
                </a:solidFill>
              </a:defRPr>
            </a:lvl3pPr>
            <a:lvl4pPr>
              <a:defRPr sz="2000">
                <a:solidFill>
                  <a:srgbClr val="1A162E"/>
                </a:solidFill>
              </a:defRPr>
            </a:lvl4pPr>
            <a:lvl5pPr>
              <a:defRPr sz="2000">
                <a:solidFill>
                  <a:srgbClr val="1A162E"/>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F444E478-4486-EDF2-9DC3-2249C75C03C5}"/>
              </a:ext>
            </a:extLst>
          </p:cNvPr>
          <p:cNvSpPr>
            <a:spLocks noGrp="1"/>
          </p:cNvSpPr>
          <p:nvPr>
            <p:ph type="title"/>
          </p:nvPr>
        </p:nvSpPr>
        <p:spPr>
          <a:xfrm>
            <a:off x="226178" y="457198"/>
            <a:ext cx="4499963" cy="2298033"/>
          </a:xfrm>
        </p:spPr>
        <p:txBody>
          <a:bodyPr anchor="b">
            <a:noAutofit/>
          </a:bodyPr>
          <a:lstStyle>
            <a:lvl1pPr>
              <a:defRPr sz="4400">
                <a:solidFill>
                  <a:srgbClr val="1A162E"/>
                </a:solidFill>
              </a:defRPr>
            </a:lvl1pPr>
          </a:lstStyle>
          <a:p>
            <a:r>
              <a:rPr lang="en-US"/>
              <a:t>Click to edit Master title style</a:t>
            </a:r>
            <a:endParaRPr lang="en-GB"/>
          </a:p>
        </p:txBody>
      </p:sp>
      <p:sp>
        <p:nvSpPr>
          <p:cNvPr id="12" name="Text Placeholder 3">
            <a:extLst>
              <a:ext uri="{FF2B5EF4-FFF2-40B4-BE49-F238E27FC236}">
                <a16:creationId xmlns:a16="http://schemas.microsoft.com/office/drawing/2014/main" id="{651060E7-7951-0A93-B0F1-0F8E34F62B62}"/>
              </a:ext>
            </a:extLst>
          </p:cNvPr>
          <p:cNvSpPr>
            <a:spLocks noGrp="1"/>
          </p:cNvSpPr>
          <p:nvPr>
            <p:ph type="body" sz="half" idx="2"/>
          </p:nvPr>
        </p:nvSpPr>
        <p:spPr>
          <a:xfrm>
            <a:off x="226178" y="2942931"/>
            <a:ext cx="4499963"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4900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14FF2A1-4F5A-280E-3768-A882E23EA7EB}"/>
              </a:ext>
            </a:extLst>
          </p:cNvPr>
          <p:cNvSpPr>
            <a:spLocks noGrp="1"/>
          </p:cNvSpPr>
          <p:nvPr>
            <p:ph type="dt" sz="half" idx="10"/>
          </p:nvPr>
        </p:nvSpPr>
        <p:spPr>
          <a:xfrm>
            <a:off x="838200" y="6356350"/>
            <a:ext cx="2743200" cy="365125"/>
          </a:xfrm>
          <a:prstGeom prst="rect">
            <a:avLst/>
          </a:prstGeom>
        </p:spPr>
        <p:txBody>
          <a:bodyPr/>
          <a:lstStyle/>
          <a:p>
            <a:fld id="{9607B174-2BB6-4438-A16C-DDD7D6B79855}" type="datetimeFigureOut">
              <a:rPr lang="en-GB" smtClean="0"/>
              <a:t>22/01/2024</a:t>
            </a:fld>
            <a:endParaRPr lang="en-GB"/>
          </a:p>
        </p:txBody>
      </p:sp>
      <p:pic>
        <p:nvPicPr>
          <p:cNvPr id="7" name="Picture 6" descr="A white and brown rectangle&#10;&#10;Description automatically generated">
            <a:extLst>
              <a:ext uri="{FF2B5EF4-FFF2-40B4-BE49-F238E27FC236}">
                <a16:creationId xmlns:a16="http://schemas.microsoft.com/office/drawing/2014/main" id="{FE8D6440-4781-C3F4-816B-8E4D54681D5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274086" cy="6905132"/>
          </a:xfrm>
          <a:prstGeom prst="rect">
            <a:avLst/>
          </a:prstGeom>
        </p:spPr>
      </p:pic>
      <p:sp>
        <p:nvSpPr>
          <p:cNvPr id="2" name="Title 1">
            <a:extLst>
              <a:ext uri="{FF2B5EF4-FFF2-40B4-BE49-F238E27FC236}">
                <a16:creationId xmlns:a16="http://schemas.microsoft.com/office/drawing/2014/main" id="{026D1222-31AB-7246-4CAD-D284E49A5113}"/>
              </a:ext>
            </a:extLst>
          </p:cNvPr>
          <p:cNvSpPr>
            <a:spLocks noGrp="1"/>
          </p:cNvSpPr>
          <p:nvPr>
            <p:ph type="title"/>
          </p:nvPr>
        </p:nvSpPr>
        <p:spPr>
          <a:xfrm>
            <a:off x="226178" y="457198"/>
            <a:ext cx="4499963" cy="2298033"/>
          </a:xfrm>
        </p:spPr>
        <p:txBody>
          <a:bodyPr anchor="b">
            <a:noAutofit/>
          </a:bodyPr>
          <a:lstStyle>
            <a:lvl1pPr>
              <a:defRPr sz="4400">
                <a:solidFill>
                  <a:srgbClr val="1A162E"/>
                </a:solidFill>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045C10-9FAE-B433-219E-863EE7A7E6ED}"/>
              </a:ext>
            </a:extLst>
          </p:cNvPr>
          <p:cNvSpPr>
            <a:spLocks noGrp="1"/>
          </p:cNvSpPr>
          <p:nvPr>
            <p:ph type="pic" idx="1"/>
          </p:nvPr>
        </p:nvSpPr>
        <p:spPr>
          <a:xfrm>
            <a:off x="6224224" y="727075"/>
            <a:ext cx="5558436"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E3432B-8F27-71E5-80E1-130384A773B4}"/>
              </a:ext>
            </a:extLst>
          </p:cNvPr>
          <p:cNvSpPr>
            <a:spLocks noGrp="1"/>
          </p:cNvSpPr>
          <p:nvPr>
            <p:ph type="body" sz="half" idx="2"/>
          </p:nvPr>
        </p:nvSpPr>
        <p:spPr>
          <a:xfrm>
            <a:off x="226178" y="2942931"/>
            <a:ext cx="4499963"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54609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with photo">
    <p:bg>
      <p:bgPr>
        <a:solidFill>
          <a:srgbClr val="FDFAEF"/>
        </a:solidFill>
        <a:effectLst/>
      </p:bgPr>
    </p:bg>
    <p:spTree>
      <p:nvGrpSpPr>
        <p:cNvPr id="1" name=""/>
        <p:cNvGrpSpPr/>
        <p:nvPr/>
      </p:nvGrpSpPr>
      <p:grpSpPr>
        <a:xfrm>
          <a:off x="0" y="0"/>
          <a:ext cx="0" cy="0"/>
          <a:chOff x="0" y="0"/>
          <a:chExt cx="0" cy="0"/>
        </a:xfrm>
      </p:grpSpPr>
      <p:pic>
        <p:nvPicPr>
          <p:cNvPr id="4" name="Picture 3" descr="A red and white rectangle&#10;&#10;Description automatically generated">
            <a:extLst>
              <a:ext uri="{FF2B5EF4-FFF2-40B4-BE49-F238E27FC236}">
                <a16:creationId xmlns:a16="http://schemas.microsoft.com/office/drawing/2014/main" id="{D3C7883B-02EA-7C46-5BBC-3BAD5DF472B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3" y="0"/>
            <a:ext cx="12190354" cy="6858000"/>
          </a:xfrm>
          <a:prstGeom prst="rect">
            <a:avLst/>
          </a:prstGeom>
        </p:spPr>
      </p:pic>
      <p:sp>
        <p:nvSpPr>
          <p:cNvPr id="3" name="Picture Placeholder 2">
            <a:extLst>
              <a:ext uri="{FF2B5EF4-FFF2-40B4-BE49-F238E27FC236}">
                <a16:creationId xmlns:a16="http://schemas.microsoft.com/office/drawing/2014/main" id="{F4045C10-9FAE-B433-219E-863EE7A7E6ED}"/>
              </a:ext>
            </a:extLst>
          </p:cNvPr>
          <p:cNvSpPr>
            <a:spLocks noGrp="1"/>
          </p:cNvSpPr>
          <p:nvPr>
            <p:ph type="pic" idx="1"/>
          </p:nvPr>
        </p:nvSpPr>
        <p:spPr>
          <a:xfrm>
            <a:off x="0" y="0"/>
            <a:ext cx="5002306" cy="69422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7" name="Text Placeholder 3">
            <a:extLst>
              <a:ext uri="{FF2B5EF4-FFF2-40B4-BE49-F238E27FC236}">
                <a16:creationId xmlns:a16="http://schemas.microsoft.com/office/drawing/2014/main" id="{889EC82E-D848-6D82-B9DA-E8E143B63BA6}"/>
              </a:ext>
            </a:extLst>
          </p:cNvPr>
          <p:cNvSpPr>
            <a:spLocks noGrp="1"/>
          </p:cNvSpPr>
          <p:nvPr>
            <p:ph type="body" sz="half" idx="2"/>
          </p:nvPr>
        </p:nvSpPr>
        <p:spPr>
          <a:xfrm>
            <a:off x="5927731" y="1565313"/>
            <a:ext cx="4499963"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86414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logo Start">
    <p:bg>
      <p:bgPr>
        <a:solidFill>
          <a:srgbClr val="FDFAEF"/>
        </a:solidFill>
        <a:effectLst/>
      </p:bgPr>
    </p:bg>
    <p:spTree>
      <p:nvGrpSpPr>
        <p:cNvPr id="1" name=""/>
        <p:cNvGrpSpPr/>
        <p:nvPr/>
      </p:nvGrpSpPr>
      <p:grpSpPr>
        <a:xfrm>
          <a:off x="0" y="0"/>
          <a:ext cx="0" cy="0"/>
          <a:chOff x="0" y="0"/>
          <a:chExt cx="0" cy="0"/>
        </a:xfrm>
      </p:grpSpPr>
      <p:pic>
        <p:nvPicPr>
          <p:cNvPr id="3" name="Picture 2" descr="A group of people with text&#10;&#10;Description automatically generated">
            <a:extLst>
              <a:ext uri="{FF2B5EF4-FFF2-40B4-BE49-F238E27FC236}">
                <a16:creationId xmlns:a16="http://schemas.microsoft.com/office/drawing/2014/main" id="{17C72BE8-3127-E4A1-3778-DAF783380F7C}"/>
              </a:ext>
            </a:extLst>
          </p:cNvPr>
          <p:cNvPicPr>
            <a:picLocks noChangeAspect="1"/>
          </p:cNvPicPr>
          <p:nvPr userDrawn="1"/>
        </p:nvPicPr>
        <p:blipFill rotWithShape="1">
          <a:blip r:embed="rId2"/>
          <a:srcRect l="1256" t="-454" r="1258" b="325"/>
          <a:stretch/>
        </p:blipFill>
        <p:spPr>
          <a:xfrm>
            <a:off x="0" y="-53788"/>
            <a:ext cx="12192000" cy="6911788"/>
          </a:xfrm>
          <a:prstGeom prst="rect">
            <a:avLst/>
          </a:prstGeom>
        </p:spPr>
      </p:pic>
    </p:spTree>
    <p:extLst>
      <p:ext uri="{BB962C8B-B14F-4D97-AF65-F5344CB8AC3E}">
        <p14:creationId xmlns:p14="http://schemas.microsoft.com/office/powerpoint/2010/main" val="457123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EB82-4277-3312-1C52-B26D489669B0}"/>
              </a:ext>
            </a:extLst>
          </p:cNvPr>
          <p:cNvSpPr>
            <a:spLocks noGrp="1"/>
          </p:cNvSpPr>
          <p:nvPr>
            <p:ph type="ctrTitle"/>
          </p:nvPr>
        </p:nvSpPr>
        <p:spPr>
          <a:xfrm>
            <a:off x="992038" y="656536"/>
            <a:ext cx="10207924" cy="2387600"/>
          </a:xfrm>
        </p:spPr>
        <p:txBody>
          <a:bodyPr anchor="b">
            <a:normAutofit/>
          </a:bodyPr>
          <a:lstStyle>
            <a:lvl1pPr algn="ctr">
              <a:defRPr sz="5400">
                <a:solidFill>
                  <a:srgbClr val="011E4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382C7A0-5E04-92B4-10D2-16F4DC01B608}"/>
              </a:ext>
            </a:extLst>
          </p:cNvPr>
          <p:cNvSpPr>
            <a:spLocks noGrp="1"/>
          </p:cNvSpPr>
          <p:nvPr>
            <p:ph type="subTitle" idx="1"/>
          </p:nvPr>
        </p:nvSpPr>
        <p:spPr>
          <a:xfrm>
            <a:off x="992038" y="3136211"/>
            <a:ext cx="10207924" cy="96133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2D9185-E31F-DF4B-4B01-128E17FD59A9}"/>
              </a:ext>
            </a:extLst>
          </p:cNvPr>
          <p:cNvSpPr>
            <a:spLocks noGrp="1"/>
          </p:cNvSpPr>
          <p:nvPr>
            <p:ph type="dt" sz="half" idx="10"/>
          </p:nvPr>
        </p:nvSpPr>
        <p:spPr>
          <a:xfrm>
            <a:off x="8456762" y="4501671"/>
            <a:ext cx="2743200" cy="365125"/>
          </a:xfrm>
          <a:prstGeom prst="rect">
            <a:avLst/>
          </a:prstGeom>
        </p:spPr>
        <p:txBody>
          <a:bodyPr/>
          <a:lstStyle/>
          <a:p>
            <a:fld id="{9607B174-2BB6-4438-A16C-DDD7D6B79855}" type="datetimeFigureOut">
              <a:rPr lang="en-GB" smtClean="0"/>
              <a:t>22/01/2024</a:t>
            </a:fld>
            <a:endParaRPr lang="en-GB"/>
          </a:p>
        </p:txBody>
      </p:sp>
    </p:spTree>
    <p:extLst>
      <p:ext uri="{BB962C8B-B14F-4D97-AF65-F5344CB8AC3E}">
        <p14:creationId xmlns:p14="http://schemas.microsoft.com/office/powerpoint/2010/main" val="1836927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25D44-FA00-AAD6-43C4-E081B4FE67C9}"/>
              </a:ext>
            </a:extLst>
          </p:cNvPr>
          <p:cNvSpPr>
            <a:spLocks noGrp="1"/>
          </p:cNvSpPr>
          <p:nvPr>
            <p:ph type="title"/>
          </p:nvPr>
        </p:nvSpPr>
        <p:spPr/>
        <p:txBody>
          <a:bodyPr/>
          <a:lstStyle>
            <a:lvl1pPr>
              <a:defRPr>
                <a:solidFill>
                  <a:srgbClr val="011E4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DCE8FE-BF56-8810-787B-FD783601617A}"/>
              </a:ext>
            </a:extLst>
          </p:cNvPr>
          <p:cNvSpPr>
            <a:spLocks noGrp="1"/>
          </p:cNvSpPr>
          <p:nvPr>
            <p:ph idx="1"/>
          </p:nvPr>
        </p:nvSpPr>
        <p:spPr>
          <a:xfrm>
            <a:off x="838200" y="1825625"/>
            <a:ext cx="10515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99EEA14D-B82F-5CC4-0859-5AAB61C3C70D}"/>
              </a:ext>
            </a:extLst>
          </p:cNvPr>
          <p:cNvSpPr txBox="1"/>
          <p:nvPr userDrawn="1"/>
        </p:nvSpPr>
        <p:spPr>
          <a:xfrm>
            <a:off x="11667281" y="623875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090067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88C6E7-4C2C-0317-54A4-49BCAFF56F21}"/>
              </a:ext>
            </a:extLst>
          </p:cNvPr>
          <p:cNvSpPr/>
          <p:nvPr userDrawn="1"/>
        </p:nvSpPr>
        <p:spPr>
          <a:xfrm>
            <a:off x="0" y="0"/>
            <a:ext cx="12192000" cy="6858000"/>
          </a:xfrm>
          <a:prstGeom prst="rect">
            <a:avLst/>
          </a:prstGeom>
          <a:solidFill>
            <a:srgbClr val="DC4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88B6E49-BBDF-82F6-0069-77C71A2A8C6F}"/>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E14EA0-FCF7-6FD6-8837-E5F51BC0734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10F9CD-D3A3-ADE0-0A4F-FD0B6275DCFF}"/>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9607B174-2BB6-4438-A16C-DDD7D6B79855}" type="datetimeFigureOut">
              <a:rPr lang="en-GB" smtClean="0"/>
              <a:pPr/>
              <a:t>22/01/2024</a:t>
            </a:fld>
            <a:endParaRPr lang="en-GB"/>
          </a:p>
        </p:txBody>
      </p:sp>
    </p:spTree>
    <p:extLst>
      <p:ext uri="{BB962C8B-B14F-4D97-AF65-F5344CB8AC3E}">
        <p14:creationId xmlns:p14="http://schemas.microsoft.com/office/powerpoint/2010/main" val="179748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pic>
        <p:nvPicPr>
          <p:cNvPr id="6" name="Picture 5" descr="A blue square with white lines&#10;&#10;Description automatically generated">
            <a:extLst>
              <a:ext uri="{FF2B5EF4-FFF2-40B4-BE49-F238E27FC236}">
                <a16:creationId xmlns:a16="http://schemas.microsoft.com/office/drawing/2014/main" id="{3AB3CF9E-B193-D827-10C2-8F497A68A8F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88B6E49-BBDF-82F6-0069-77C71A2A8C6F}"/>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E14EA0-FCF7-6FD6-8837-E5F51BC0734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10F9CD-D3A3-ADE0-0A4F-FD0B6275DCFF}"/>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9607B174-2BB6-4438-A16C-DDD7D6B79855}" type="datetimeFigureOut">
              <a:rPr lang="en-GB" smtClean="0"/>
              <a:pPr/>
              <a:t>22/01/2024</a:t>
            </a:fld>
            <a:endParaRPr lang="en-GB"/>
          </a:p>
        </p:txBody>
      </p:sp>
    </p:spTree>
    <p:extLst>
      <p:ext uri="{BB962C8B-B14F-4D97-AF65-F5344CB8AC3E}">
        <p14:creationId xmlns:p14="http://schemas.microsoft.com/office/powerpoint/2010/main" val="2276085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pic>
        <p:nvPicPr>
          <p:cNvPr id="6" name="Picture 5" descr="A blue square with white dots&#10;&#10;Description automatically generated with medium confidence">
            <a:extLst>
              <a:ext uri="{FF2B5EF4-FFF2-40B4-BE49-F238E27FC236}">
                <a16:creationId xmlns:a16="http://schemas.microsoft.com/office/drawing/2014/main" id="{1F1AAA5D-6E8F-6C87-0A37-BE7C8993F6D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88B6E49-BBDF-82F6-0069-77C71A2A8C6F}"/>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E14EA0-FCF7-6FD6-8837-E5F51BC0734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10F9CD-D3A3-ADE0-0A4F-FD0B6275DCFF}"/>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9607B174-2BB6-4438-A16C-DDD7D6B79855}" type="datetimeFigureOut">
              <a:rPr lang="en-GB" smtClean="0"/>
              <a:pPr/>
              <a:t>22/01/2024</a:t>
            </a:fld>
            <a:endParaRPr lang="en-GB"/>
          </a:p>
        </p:txBody>
      </p:sp>
    </p:spTree>
    <p:extLst>
      <p:ext uri="{BB962C8B-B14F-4D97-AF65-F5344CB8AC3E}">
        <p14:creationId xmlns:p14="http://schemas.microsoft.com/office/powerpoint/2010/main" val="324527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A1A3C-A179-552C-B824-0AB02314B2F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7770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556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ABE383-5A3C-828F-A7F6-981829F24D58}"/>
              </a:ext>
            </a:extLst>
          </p:cNvPr>
          <p:cNvSpPr/>
          <p:nvPr userDrawn="1"/>
        </p:nvSpPr>
        <p:spPr>
          <a:xfrm>
            <a:off x="0" y="0"/>
            <a:ext cx="12192000" cy="6858000"/>
          </a:xfrm>
          <a:prstGeom prst="rect">
            <a:avLst/>
          </a:prstGeom>
          <a:solidFill>
            <a:srgbClr val="FDFA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B330957-24B3-E68C-7FAD-1EF9048147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CA96FB-07F7-EB9A-D42C-420F7014766F}"/>
              </a:ext>
            </a:extLst>
          </p:cNvPr>
          <p:cNvSpPr>
            <a:spLocks noGrp="1"/>
          </p:cNvSpPr>
          <p:nvPr>
            <p:ph type="body" idx="1"/>
          </p:nvPr>
        </p:nvSpPr>
        <p:spPr>
          <a:xfrm>
            <a:off x="838200" y="1825625"/>
            <a:ext cx="10515600" cy="38759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screenshot, text&#10;&#10;Description automatically generated">
            <a:extLst>
              <a:ext uri="{FF2B5EF4-FFF2-40B4-BE49-F238E27FC236}">
                <a16:creationId xmlns:a16="http://schemas.microsoft.com/office/drawing/2014/main" id="{BA4D618A-7800-39CF-3396-FD1F397426E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1676952"/>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49" r:id="rId3"/>
    <p:sldLayoutId id="2147483650" r:id="rId4"/>
    <p:sldLayoutId id="2147483651" r:id="rId5"/>
    <p:sldLayoutId id="2147483658" r:id="rId6"/>
    <p:sldLayoutId id="2147483660" r:id="rId7"/>
    <p:sldLayoutId id="2147483654" r:id="rId8"/>
    <p:sldLayoutId id="2147483655" r:id="rId9"/>
    <p:sldLayoutId id="2147483653" r:id="rId10"/>
    <p:sldLayoutId id="2147483656" r:id="rId11"/>
    <p:sldLayoutId id="2147483657" r:id="rId12"/>
    <p:sldLayoutId id="2147483661" r:id="rId13"/>
  </p:sldLayoutIdLst>
  <p:txStyles>
    <p:titleStyle>
      <a:lvl1pPr algn="l" defTabSz="914400" rtl="0" eaLnBrk="1" latinLnBrk="0" hangingPunct="1">
        <a:lnSpc>
          <a:spcPct val="90000"/>
        </a:lnSpc>
        <a:spcBef>
          <a:spcPct val="0"/>
        </a:spcBef>
        <a:buNone/>
        <a:defRPr sz="4400" b="1" kern="1200">
          <a:solidFill>
            <a:srgbClr val="011E41"/>
          </a:solidFill>
          <a:latin typeface="+mj-lt"/>
          <a:ea typeface="+mj-ea"/>
          <a:cs typeface="Microsoft New Tai Lue"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162E"/>
          </a:solidFill>
          <a:latin typeface="+mn-lt"/>
          <a:ea typeface="+mn-ea"/>
          <a:cs typeface="Microsoft New Tai Lue"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162E"/>
          </a:solidFill>
          <a:latin typeface="+mn-lt"/>
          <a:ea typeface="+mn-ea"/>
          <a:cs typeface="Microsoft New Tai Lue"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162E"/>
          </a:solidFill>
          <a:latin typeface="+mn-lt"/>
          <a:ea typeface="+mn-ea"/>
          <a:cs typeface="Microsoft New Tai Lue"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162E"/>
          </a:solidFill>
          <a:latin typeface="+mn-lt"/>
          <a:ea typeface="+mn-ea"/>
          <a:cs typeface="Microsoft New Tai Lue"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162E"/>
          </a:solidFill>
          <a:latin typeface="+mn-lt"/>
          <a:ea typeface="+mn-ea"/>
          <a:cs typeface="Microsoft New Tai Lue"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nnectsomerset.org.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53.emf"/><Relationship Id="rId4" Type="http://schemas.openxmlformats.org/officeDocument/2006/relationships/image" Target="../media/image52.emf"/></Relationships>
</file>

<file path=ppt/slides/_rels/slide1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3" Type="http://schemas.openxmlformats.org/officeDocument/2006/relationships/customXml" Target="../ink/ink1.xml"/><Relationship Id="rId18" Type="http://schemas.openxmlformats.org/officeDocument/2006/relationships/image" Target="../media/image72.png"/><Relationship Id="rId26" Type="http://schemas.openxmlformats.org/officeDocument/2006/relationships/image" Target="../media/image76.png"/><Relationship Id="rId21" Type="http://schemas.openxmlformats.org/officeDocument/2006/relationships/customXml" Target="../ink/ink5.xml"/><Relationship Id="rId34" Type="http://schemas.openxmlformats.org/officeDocument/2006/relationships/image" Target="../media/image82.png"/><Relationship Id="rId7" Type="http://schemas.openxmlformats.org/officeDocument/2006/relationships/image" Target="../media/image64.jpeg"/><Relationship Id="rId12" Type="http://schemas.openxmlformats.org/officeDocument/2006/relationships/image" Target="../media/image69.emf"/><Relationship Id="rId17" Type="http://schemas.openxmlformats.org/officeDocument/2006/relationships/customXml" Target="../ink/ink3.xml"/><Relationship Id="rId25" Type="http://schemas.openxmlformats.org/officeDocument/2006/relationships/customXml" Target="../ink/ink7.xml"/><Relationship Id="rId33" Type="http://schemas.openxmlformats.org/officeDocument/2006/relationships/customXml" Target="../ink/ink9.xml"/><Relationship Id="rId2" Type="http://schemas.openxmlformats.org/officeDocument/2006/relationships/notesSlide" Target="../notesSlides/notesSlide15.xml"/><Relationship Id="rId16" Type="http://schemas.openxmlformats.org/officeDocument/2006/relationships/image" Target="../media/image71.png"/><Relationship Id="rId20" Type="http://schemas.openxmlformats.org/officeDocument/2006/relationships/image" Target="../media/image73.png"/><Relationship Id="rId29" Type="http://schemas.openxmlformats.org/officeDocument/2006/relationships/image" Target="../media/image78.png"/><Relationship Id="rId1" Type="http://schemas.openxmlformats.org/officeDocument/2006/relationships/slideLayout" Target="../slideLayouts/slideLayout9.xml"/><Relationship Id="rId6" Type="http://schemas.openxmlformats.org/officeDocument/2006/relationships/image" Target="../media/image63.jpeg"/><Relationship Id="rId11" Type="http://schemas.openxmlformats.org/officeDocument/2006/relationships/image" Target="../media/image68.jpeg"/><Relationship Id="rId24" Type="http://schemas.openxmlformats.org/officeDocument/2006/relationships/image" Target="../media/image75.png"/><Relationship Id="rId32" Type="http://schemas.openxmlformats.org/officeDocument/2006/relationships/image" Target="../media/image81.jpeg"/><Relationship Id="rId37" Type="http://schemas.openxmlformats.org/officeDocument/2006/relationships/customXml" Target="../ink/ink12.xml"/><Relationship Id="rId5" Type="http://schemas.openxmlformats.org/officeDocument/2006/relationships/image" Target="../media/image62.png"/><Relationship Id="rId15" Type="http://schemas.openxmlformats.org/officeDocument/2006/relationships/customXml" Target="../ink/ink2.xml"/><Relationship Id="rId23" Type="http://schemas.openxmlformats.org/officeDocument/2006/relationships/customXml" Target="../ink/ink6.xml"/><Relationship Id="rId28" Type="http://schemas.openxmlformats.org/officeDocument/2006/relationships/image" Target="../media/image77.png"/><Relationship Id="rId36" Type="http://schemas.openxmlformats.org/officeDocument/2006/relationships/customXml" Target="../ink/ink11.xml"/><Relationship Id="rId10" Type="http://schemas.openxmlformats.org/officeDocument/2006/relationships/image" Target="../media/image67.jpeg"/><Relationship Id="rId19" Type="http://schemas.openxmlformats.org/officeDocument/2006/relationships/customXml" Target="../ink/ink4.xml"/><Relationship Id="rId31" Type="http://schemas.openxmlformats.org/officeDocument/2006/relationships/image" Target="../media/image80.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0.png"/><Relationship Id="rId22" Type="http://schemas.openxmlformats.org/officeDocument/2006/relationships/image" Target="../media/image74.png"/><Relationship Id="rId27" Type="http://schemas.openxmlformats.org/officeDocument/2006/relationships/customXml" Target="../ink/ink8.xml"/><Relationship Id="rId30" Type="http://schemas.openxmlformats.org/officeDocument/2006/relationships/image" Target="../media/image79.jpeg"/><Relationship Id="rId35" Type="http://schemas.openxmlformats.org/officeDocument/2006/relationships/customXml" Target="../ink/ink10.xml"/><Relationship Id="rId8" Type="http://schemas.openxmlformats.org/officeDocument/2006/relationships/image" Target="../media/image65.jpeg"/><Relationship Id="rId3" Type="http://schemas.openxmlformats.org/officeDocument/2006/relationships/image" Target="../media/image51.emf"/></Relationships>
</file>

<file path=ppt/slides/_rels/slide1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51.emf"/><Relationship Id="rId7" Type="http://schemas.openxmlformats.org/officeDocument/2006/relationships/image" Target="../media/image86.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notesSlide" Target="../notesSlides/notesSlide16.xml"/><Relationship Id="rId16" Type="http://schemas.openxmlformats.org/officeDocument/2006/relationships/image" Target="../media/image95.png"/><Relationship Id="rId1" Type="http://schemas.openxmlformats.org/officeDocument/2006/relationships/slideLayout" Target="../slideLayouts/slideLayout5.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94.svg"/><Relationship Id="rId10" Type="http://schemas.openxmlformats.org/officeDocument/2006/relationships/image" Target="../media/image89.png"/><Relationship Id="rId19" Type="http://schemas.openxmlformats.org/officeDocument/2006/relationships/image" Target="../media/image98.sv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mailto:Joanne.Harris@somerset.gov.uk"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connectsomerset.org.uk/help4all/"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9.xml.rels><?xml version="1.0" encoding="UTF-8" standalone="yes"?>
<Relationships xmlns="http://schemas.openxmlformats.org/package/2006/relationships"><Relationship Id="rId13" Type="http://schemas.openxmlformats.org/officeDocument/2006/relationships/image" Target="../media/image113.png"/><Relationship Id="rId18" Type="http://schemas.openxmlformats.org/officeDocument/2006/relationships/image" Target="../media/image118.svg"/><Relationship Id="rId26" Type="http://schemas.openxmlformats.org/officeDocument/2006/relationships/image" Target="../media/image126.png"/><Relationship Id="rId3" Type="http://schemas.openxmlformats.org/officeDocument/2006/relationships/image" Target="../media/image103.png"/><Relationship Id="rId21" Type="http://schemas.openxmlformats.org/officeDocument/2006/relationships/image" Target="../media/image121.svg"/><Relationship Id="rId34" Type="http://schemas.openxmlformats.org/officeDocument/2006/relationships/image" Target="../media/image134.svg"/><Relationship Id="rId7" Type="http://schemas.openxmlformats.org/officeDocument/2006/relationships/image" Target="../media/image107.png"/><Relationship Id="rId12" Type="http://schemas.openxmlformats.org/officeDocument/2006/relationships/image" Target="../media/image112.svg"/><Relationship Id="rId17" Type="http://schemas.openxmlformats.org/officeDocument/2006/relationships/image" Target="../media/image117.png"/><Relationship Id="rId25" Type="http://schemas.openxmlformats.org/officeDocument/2006/relationships/image" Target="../media/image125.svg"/><Relationship Id="rId33" Type="http://schemas.openxmlformats.org/officeDocument/2006/relationships/image" Target="../media/image133.png"/><Relationship Id="rId2" Type="http://schemas.openxmlformats.org/officeDocument/2006/relationships/notesSlide" Target="../notesSlides/notesSlide18.xml"/><Relationship Id="rId16" Type="http://schemas.openxmlformats.org/officeDocument/2006/relationships/image" Target="../media/image116.svg"/><Relationship Id="rId20" Type="http://schemas.openxmlformats.org/officeDocument/2006/relationships/image" Target="../media/image120.svg"/><Relationship Id="rId29" Type="http://schemas.openxmlformats.org/officeDocument/2006/relationships/image" Target="../media/image129.svg"/><Relationship Id="rId1" Type="http://schemas.openxmlformats.org/officeDocument/2006/relationships/slideLayout" Target="../slideLayouts/slideLayout3.xml"/><Relationship Id="rId6" Type="http://schemas.openxmlformats.org/officeDocument/2006/relationships/image" Target="../media/image106.svg"/><Relationship Id="rId11" Type="http://schemas.openxmlformats.org/officeDocument/2006/relationships/image" Target="../media/image111.png"/><Relationship Id="rId24" Type="http://schemas.openxmlformats.org/officeDocument/2006/relationships/image" Target="../media/image124.png"/><Relationship Id="rId32" Type="http://schemas.openxmlformats.org/officeDocument/2006/relationships/image" Target="../media/image132.png"/><Relationship Id="rId5" Type="http://schemas.openxmlformats.org/officeDocument/2006/relationships/image" Target="../media/image105.png"/><Relationship Id="rId15" Type="http://schemas.openxmlformats.org/officeDocument/2006/relationships/image" Target="../media/image115.png"/><Relationship Id="rId23" Type="http://schemas.openxmlformats.org/officeDocument/2006/relationships/image" Target="../media/image123.svg"/><Relationship Id="rId28" Type="http://schemas.openxmlformats.org/officeDocument/2006/relationships/image" Target="../media/image128.png"/><Relationship Id="rId10" Type="http://schemas.openxmlformats.org/officeDocument/2006/relationships/image" Target="../media/image110.svg"/><Relationship Id="rId19" Type="http://schemas.openxmlformats.org/officeDocument/2006/relationships/image" Target="../media/image119.png"/><Relationship Id="rId31" Type="http://schemas.openxmlformats.org/officeDocument/2006/relationships/image" Target="../media/image131.svg"/><Relationship Id="rId4" Type="http://schemas.openxmlformats.org/officeDocument/2006/relationships/image" Target="../media/image104.svg"/><Relationship Id="rId9" Type="http://schemas.openxmlformats.org/officeDocument/2006/relationships/image" Target="../media/image109.png"/><Relationship Id="rId14" Type="http://schemas.openxmlformats.org/officeDocument/2006/relationships/image" Target="../media/image114.svg"/><Relationship Id="rId22" Type="http://schemas.openxmlformats.org/officeDocument/2006/relationships/image" Target="../media/image122.png"/><Relationship Id="rId27" Type="http://schemas.openxmlformats.org/officeDocument/2006/relationships/image" Target="../media/image127.svg"/><Relationship Id="rId30" Type="http://schemas.openxmlformats.org/officeDocument/2006/relationships/image" Target="../media/image130.png"/><Relationship Id="rId35" Type="http://schemas.openxmlformats.org/officeDocument/2006/relationships/image" Target="../media/image100.png"/><Relationship Id="rId8" Type="http://schemas.openxmlformats.org/officeDocument/2006/relationships/image" Target="../media/image10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svg"/><Relationship Id="rId18" Type="http://schemas.openxmlformats.org/officeDocument/2006/relationships/image" Target="../media/image149.png"/><Relationship Id="rId3" Type="http://schemas.openxmlformats.org/officeDocument/2006/relationships/image" Target="../media/image54.emf"/><Relationship Id="rId21" Type="http://schemas.openxmlformats.org/officeDocument/2006/relationships/image" Target="../media/image152.svg"/><Relationship Id="rId7" Type="http://schemas.openxmlformats.org/officeDocument/2006/relationships/image" Target="../media/image138.svg"/><Relationship Id="rId12" Type="http://schemas.openxmlformats.org/officeDocument/2006/relationships/image" Target="../media/image143.png"/><Relationship Id="rId17" Type="http://schemas.openxmlformats.org/officeDocument/2006/relationships/image" Target="../media/image148.svg"/><Relationship Id="rId2" Type="http://schemas.openxmlformats.org/officeDocument/2006/relationships/notesSlide" Target="../notesSlides/notesSlide19.xml"/><Relationship Id="rId16" Type="http://schemas.openxmlformats.org/officeDocument/2006/relationships/image" Target="../media/image147.png"/><Relationship Id="rId20" Type="http://schemas.openxmlformats.org/officeDocument/2006/relationships/image" Target="../media/image151.png"/><Relationship Id="rId1" Type="http://schemas.openxmlformats.org/officeDocument/2006/relationships/slideLayout" Target="../slideLayouts/slideLayout9.xml"/><Relationship Id="rId6" Type="http://schemas.openxmlformats.org/officeDocument/2006/relationships/image" Target="../media/image137.png"/><Relationship Id="rId11" Type="http://schemas.openxmlformats.org/officeDocument/2006/relationships/image" Target="../media/image142.svg"/><Relationship Id="rId5" Type="http://schemas.openxmlformats.org/officeDocument/2006/relationships/image" Target="../media/image136.svg"/><Relationship Id="rId15" Type="http://schemas.openxmlformats.org/officeDocument/2006/relationships/image" Target="../media/image146.svg"/><Relationship Id="rId10" Type="http://schemas.openxmlformats.org/officeDocument/2006/relationships/image" Target="../media/image141.png"/><Relationship Id="rId19" Type="http://schemas.openxmlformats.org/officeDocument/2006/relationships/image" Target="../media/image150.svg"/><Relationship Id="rId4" Type="http://schemas.openxmlformats.org/officeDocument/2006/relationships/image" Target="../media/image135.png"/><Relationship Id="rId9" Type="http://schemas.openxmlformats.org/officeDocument/2006/relationships/image" Target="../media/image140.svg"/><Relationship Id="rId14" Type="http://schemas.openxmlformats.org/officeDocument/2006/relationships/image" Target="../media/image145.png"/></Relationships>
</file>

<file path=ppt/slides/_rels/slide21.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55.emf"/></Relationships>
</file>

<file path=ppt/slides/_rels/slide2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157.emf"/></Relationships>
</file>

<file path=ppt/slides/_rels/slide2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59.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emf"/></Relationships>
</file>

<file path=ppt/slides/_rels/slide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8.emf"/><Relationship Id="rId4" Type="http://schemas.openxmlformats.org/officeDocument/2006/relationships/image" Target="../media/image35.emf"/></Relationships>
</file>

<file path=ppt/slides/_rels/slide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D7061F-0FF7-345E-6698-E4D2F50BD91B}"/>
              </a:ext>
            </a:extLst>
          </p:cNvPr>
          <p:cNvSpPr txBox="1"/>
          <p:nvPr/>
        </p:nvSpPr>
        <p:spPr>
          <a:xfrm>
            <a:off x="3273136" y="5112327"/>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CF584B9C-5D51-F1B6-4E5D-4CE93BE07143}"/>
              </a:ext>
            </a:extLst>
          </p:cNvPr>
          <p:cNvSpPr txBox="1"/>
          <p:nvPr/>
        </p:nvSpPr>
        <p:spPr>
          <a:xfrm>
            <a:off x="7471177" y="5739767"/>
            <a:ext cx="441223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a:solidFill>
                  <a:srgbClr val="427BBF"/>
                </a:solidFill>
                <a:latin typeface="Museo Sans Rounded 900" panose="02000000000000000000" pitchFamily="50" charset="0"/>
                <a:hlinkClick r:id="rId3">
                  <a:extLst>
                    <a:ext uri="{A12FA001-AC4F-418D-AE19-62706E023703}">
                      <ahyp:hlinkClr xmlns:ahyp="http://schemas.microsoft.com/office/drawing/2018/hyperlinkcolor" val="tx"/>
                    </a:ext>
                  </a:extLst>
                </a:hlinkClick>
              </a:rPr>
              <a:t>ConnectSomerset.org.uk</a:t>
            </a:r>
            <a:endParaRPr lang="en-GB" sz="2800">
              <a:solidFill>
                <a:srgbClr val="427BBF"/>
              </a:solidFill>
              <a:latin typeface="Museo Sans Rounded 900" panose="02000000000000000000" pitchFamily="50" charset="0"/>
            </a:endParaRPr>
          </a:p>
        </p:txBody>
      </p:sp>
      <p:pic>
        <p:nvPicPr>
          <p:cNvPr id="3" name="Picture 2" descr="A picture containing screenshot, graphics, graphic design, text&#10;&#10;Description automatically generated">
            <a:extLst>
              <a:ext uri="{FF2B5EF4-FFF2-40B4-BE49-F238E27FC236}">
                <a16:creationId xmlns:a16="http://schemas.microsoft.com/office/drawing/2014/main" id="{C38D19C5-27AC-6C4A-B03E-312B3AB9ED1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0" y="-25400"/>
            <a:ext cx="12282311" cy="6908800"/>
          </a:xfrm>
          <a:prstGeom prst="rect">
            <a:avLst/>
          </a:prstGeom>
        </p:spPr>
      </p:pic>
    </p:spTree>
    <p:extLst>
      <p:ext uri="{BB962C8B-B14F-4D97-AF65-F5344CB8AC3E}">
        <p14:creationId xmlns:p14="http://schemas.microsoft.com/office/powerpoint/2010/main" val="2073894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FC38FE-21AA-1C5D-9026-C2C55D9788E4}"/>
              </a:ext>
            </a:extLst>
          </p:cNvPr>
          <p:cNvSpPr txBox="1"/>
          <p:nvPr/>
        </p:nvSpPr>
        <p:spPr>
          <a:xfrm>
            <a:off x="181795" y="139700"/>
            <a:ext cx="6584950"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Integration</a:t>
            </a:r>
            <a:endParaRPr lang="en-US" sz="4400">
              <a:solidFill>
                <a:srgbClr val="011E41"/>
              </a:solidFill>
              <a:latin typeface="Museo Sans Rounded 900" panose="02000000000000000000" pitchFamily="50" charset="0"/>
            </a:endParaRPr>
          </a:p>
        </p:txBody>
      </p:sp>
      <p:grpSp>
        <p:nvGrpSpPr>
          <p:cNvPr id="3" name="Group 2">
            <a:extLst>
              <a:ext uri="{FF2B5EF4-FFF2-40B4-BE49-F238E27FC236}">
                <a16:creationId xmlns:a16="http://schemas.microsoft.com/office/drawing/2014/main" id="{09002C52-A94B-8389-6753-83F9B5C973F9}"/>
              </a:ext>
            </a:extLst>
          </p:cNvPr>
          <p:cNvGrpSpPr/>
          <p:nvPr/>
        </p:nvGrpSpPr>
        <p:grpSpPr>
          <a:xfrm>
            <a:off x="1000353" y="139700"/>
            <a:ext cx="10578156" cy="5951535"/>
            <a:chOff x="806922" y="0"/>
            <a:chExt cx="10578156" cy="5951535"/>
          </a:xfrm>
        </p:grpSpPr>
        <p:pic>
          <p:nvPicPr>
            <p:cNvPr id="5" name="Picture 4" descr="A diagram of people and people&#10;&#10;Description automatically generated">
              <a:extLst>
                <a:ext uri="{FF2B5EF4-FFF2-40B4-BE49-F238E27FC236}">
                  <a16:creationId xmlns:a16="http://schemas.microsoft.com/office/drawing/2014/main" id="{95DAECE9-97D5-AEB8-7CA1-8602DC0B4B01}"/>
                </a:ext>
              </a:extLst>
            </p:cNvPr>
            <p:cNvPicPr>
              <a:picLocks noChangeAspect="1"/>
            </p:cNvPicPr>
            <p:nvPr/>
          </p:nvPicPr>
          <p:blipFill>
            <a:blip r:embed="rId3"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806922" y="0"/>
              <a:ext cx="10578156" cy="5951535"/>
            </a:xfrm>
            <a:prstGeom prst="rect">
              <a:avLst/>
            </a:prstGeom>
          </p:spPr>
        </p:pic>
        <p:sp>
          <p:nvSpPr>
            <p:cNvPr id="6" name="Rectangle: Rounded Corners 5">
              <a:extLst>
                <a:ext uri="{FF2B5EF4-FFF2-40B4-BE49-F238E27FC236}">
                  <a16:creationId xmlns:a16="http://schemas.microsoft.com/office/drawing/2014/main" id="{E25A2987-935F-788B-B7AE-224DAFB940E9}"/>
                </a:ext>
              </a:extLst>
            </p:cNvPr>
            <p:cNvSpPr/>
            <p:nvPr/>
          </p:nvSpPr>
          <p:spPr>
            <a:xfrm>
              <a:off x="4737054" y="586156"/>
              <a:ext cx="2029691" cy="876715"/>
            </a:xfrm>
            <a:prstGeom prst="round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AA745197-463C-351B-9F3D-BC0644DEBC6A}"/>
                </a:ext>
              </a:extLst>
            </p:cNvPr>
            <p:cNvSpPr/>
            <p:nvPr/>
          </p:nvSpPr>
          <p:spPr>
            <a:xfrm>
              <a:off x="8822546" y="1559172"/>
              <a:ext cx="2279208" cy="876715"/>
            </a:xfrm>
            <a:prstGeom prst="round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01421F0E-C6B3-ED1F-20A1-1BF7B67F8D46}"/>
                </a:ext>
              </a:extLst>
            </p:cNvPr>
            <p:cNvSpPr/>
            <p:nvPr/>
          </p:nvSpPr>
          <p:spPr>
            <a:xfrm>
              <a:off x="8312593" y="2878638"/>
              <a:ext cx="2029691" cy="876715"/>
            </a:xfrm>
            <a:prstGeom prst="round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B5AC9EEC-3041-5AE4-327B-6BEECE913E7D}"/>
                </a:ext>
              </a:extLst>
            </p:cNvPr>
            <p:cNvSpPr/>
            <p:nvPr/>
          </p:nvSpPr>
          <p:spPr>
            <a:xfrm>
              <a:off x="7990208" y="4554418"/>
              <a:ext cx="2029691" cy="876715"/>
            </a:xfrm>
            <a:prstGeom prst="round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B3A58179-0D97-5FEC-4442-B66F736CC5E5}"/>
                </a:ext>
              </a:extLst>
            </p:cNvPr>
            <p:cNvSpPr/>
            <p:nvPr/>
          </p:nvSpPr>
          <p:spPr>
            <a:xfrm>
              <a:off x="1454623" y="1544876"/>
              <a:ext cx="2209800" cy="926364"/>
            </a:xfrm>
            <a:prstGeom prst="round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637A08CC-76D5-45C5-9F69-99DD76E1763D}"/>
                </a:ext>
              </a:extLst>
            </p:cNvPr>
            <p:cNvSpPr/>
            <p:nvPr/>
          </p:nvSpPr>
          <p:spPr>
            <a:xfrm>
              <a:off x="1309946" y="4132711"/>
              <a:ext cx="2029691" cy="876715"/>
            </a:xfrm>
            <a:prstGeom prst="round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diagram of people and people&#10;&#10;Description automatically generated">
              <a:extLst>
                <a:ext uri="{FF2B5EF4-FFF2-40B4-BE49-F238E27FC236}">
                  <a16:creationId xmlns:a16="http://schemas.microsoft.com/office/drawing/2014/main" id="{FFEBCB06-95D0-875B-B30F-64C0F37B99AE}"/>
                </a:ext>
              </a:extLst>
            </p:cNvPr>
            <p:cNvPicPr>
              <a:picLocks noChangeAspect="1"/>
            </p:cNvPicPr>
            <p:nvPr/>
          </p:nvPicPr>
          <p:blipFill rotWithShape="1">
            <a:blip r:embed="rId4"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1454623" y="3755353"/>
              <a:ext cx="1842759" cy="1018310"/>
            </a:xfrm>
            <a:prstGeom prst="rect">
              <a:avLst/>
            </a:prstGeom>
          </p:spPr>
        </p:pic>
        <p:pic>
          <p:nvPicPr>
            <p:cNvPr id="13" name="Picture 12" descr="A diagram of people and people&#10;&#10;Description automatically generated">
              <a:extLst>
                <a:ext uri="{FF2B5EF4-FFF2-40B4-BE49-F238E27FC236}">
                  <a16:creationId xmlns:a16="http://schemas.microsoft.com/office/drawing/2014/main" id="{F8836C9B-F0BD-AA6E-5183-6EB57E4ABDE9}"/>
                </a:ext>
              </a:extLst>
            </p:cNvPr>
            <p:cNvPicPr>
              <a:picLocks noChangeAspect="1"/>
            </p:cNvPicPr>
            <p:nvPr/>
          </p:nvPicPr>
          <p:blipFill rotWithShape="1">
            <a:blip r:embed="rId5"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7974353" y="4271506"/>
              <a:ext cx="1925783" cy="942109"/>
            </a:xfrm>
            <a:prstGeom prst="rect">
              <a:avLst/>
            </a:prstGeom>
          </p:spPr>
        </p:pic>
        <p:pic>
          <p:nvPicPr>
            <p:cNvPr id="14" name="Picture 13" descr="A diagram of people and people&#10;&#10;Description automatically generated">
              <a:extLst>
                <a:ext uri="{FF2B5EF4-FFF2-40B4-BE49-F238E27FC236}">
                  <a16:creationId xmlns:a16="http://schemas.microsoft.com/office/drawing/2014/main" id="{6270F06D-7D13-C7E2-802D-B98E54553E8A}"/>
                </a:ext>
              </a:extLst>
            </p:cNvPr>
            <p:cNvPicPr>
              <a:picLocks noChangeAspect="1"/>
            </p:cNvPicPr>
            <p:nvPr/>
          </p:nvPicPr>
          <p:blipFill rotWithShape="1">
            <a:blip r:embed="rId6"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8678378" y="943011"/>
              <a:ext cx="1711037" cy="1094320"/>
            </a:xfrm>
            <a:prstGeom prst="rect">
              <a:avLst/>
            </a:prstGeom>
          </p:spPr>
        </p:pic>
        <p:pic>
          <p:nvPicPr>
            <p:cNvPr id="15" name="Picture 14" descr="A diagram of people and people&#10;&#10;Description automatically generated">
              <a:extLst>
                <a:ext uri="{FF2B5EF4-FFF2-40B4-BE49-F238E27FC236}">
                  <a16:creationId xmlns:a16="http://schemas.microsoft.com/office/drawing/2014/main" id="{377F72BA-AD56-6858-99AC-231E25BDE2FB}"/>
                </a:ext>
              </a:extLst>
            </p:cNvPr>
            <p:cNvPicPr>
              <a:picLocks noChangeAspect="1"/>
            </p:cNvPicPr>
            <p:nvPr/>
          </p:nvPicPr>
          <p:blipFill rotWithShape="1">
            <a:blip r:embed="rId7"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8271562" y="3114401"/>
              <a:ext cx="2209800" cy="1018310"/>
            </a:xfrm>
            <a:prstGeom prst="rect">
              <a:avLst/>
            </a:prstGeom>
          </p:spPr>
        </p:pic>
        <p:pic>
          <p:nvPicPr>
            <p:cNvPr id="17" name="Picture 16" descr="A diagram of people and people&#10;&#10;Description automatically generated">
              <a:extLst>
                <a:ext uri="{FF2B5EF4-FFF2-40B4-BE49-F238E27FC236}">
                  <a16:creationId xmlns:a16="http://schemas.microsoft.com/office/drawing/2014/main" id="{E059E035-502E-1D8B-1B4D-C5533D946646}"/>
                </a:ext>
              </a:extLst>
            </p:cNvPr>
            <p:cNvPicPr>
              <a:picLocks noChangeAspect="1"/>
            </p:cNvPicPr>
            <p:nvPr/>
          </p:nvPicPr>
          <p:blipFill rotWithShape="1">
            <a:blip r:embed="rId8"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6486244" y="389000"/>
              <a:ext cx="1842655" cy="962892"/>
            </a:xfrm>
            <a:prstGeom prst="rect">
              <a:avLst/>
            </a:prstGeom>
          </p:spPr>
        </p:pic>
        <p:pic>
          <p:nvPicPr>
            <p:cNvPr id="18" name="Picture 17" descr="A diagram of people and people&#10;&#10;Description automatically generated">
              <a:extLst>
                <a:ext uri="{FF2B5EF4-FFF2-40B4-BE49-F238E27FC236}">
                  <a16:creationId xmlns:a16="http://schemas.microsoft.com/office/drawing/2014/main" id="{4142CFA4-E658-C794-CD93-B271ABF25715}"/>
                </a:ext>
              </a:extLst>
            </p:cNvPr>
            <p:cNvPicPr>
              <a:picLocks noChangeAspect="1"/>
            </p:cNvPicPr>
            <p:nvPr/>
          </p:nvPicPr>
          <p:blipFill rotWithShape="1">
            <a:blip r:embed="rId9"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1497983" y="1774510"/>
              <a:ext cx="2223655" cy="1018310"/>
            </a:xfrm>
            <a:prstGeom prst="rect">
              <a:avLst/>
            </a:prstGeom>
          </p:spPr>
        </p:pic>
        <p:pic>
          <p:nvPicPr>
            <p:cNvPr id="19" name="Picture 18" descr="A diagram of people and people&#10;&#10;Description automatically generated">
              <a:extLst>
                <a:ext uri="{FF2B5EF4-FFF2-40B4-BE49-F238E27FC236}">
                  <a16:creationId xmlns:a16="http://schemas.microsoft.com/office/drawing/2014/main" id="{13731E28-8756-FEE2-EEE4-DFD65D6DC846}"/>
                </a:ext>
              </a:extLst>
            </p:cNvPr>
            <p:cNvPicPr>
              <a:picLocks noChangeAspect="1"/>
            </p:cNvPicPr>
            <p:nvPr/>
          </p:nvPicPr>
          <p:blipFill rotWithShape="1">
            <a:blip r:embed="rId10"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8402274" y="3336281"/>
              <a:ext cx="606908" cy="622712"/>
            </a:xfrm>
            <a:prstGeom prst="rect">
              <a:avLst/>
            </a:prstGeom>
          </p:spPr>
        </p:pic>
        <p:pic>
          <p:nvPicPr>
            <p:cNvPr id="20" name="Picture 19" descr="A diagram of people and people&#10;&#10;Description automatically generated">
              <a:extLst>
                <a:ext uri="{FF2B5EF4-FFF2-40B4-BE49-F238E27FC236}">
                  <a16:creationId xmlns:a16="http://schemas.microsoft.com/office/drawing/2014/main" id="{D4EA8332-401B-5622-A98F-F806CB4892F7}"/>
                </a:ext>
              </a:extLst>
            </p:cNvPr>
            <p:cNvPicPr>
              <a:picLocks noChangeAspect="1"/>
            </p:cNvPicPr>
            <p:nvPr/>
          </p:nvPicPr>
          <p:blipFill rotWithShape="1">
            <a:blip r:embed="rId11"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8794264" y="1195989"/>
              <a:ext cx="637884" cy="615226"/>
            </a:xfrm>
            <a:prstGeom prst="rect">
              <a:avLst/>
            </a:prstGeom>
          </p:spPr>
        </p:pic>
      </p:grpSp>
    </p:spTree>
    <p:extLst>
      <p:ext uri="{BB962C8B-B14F-4D97-AF65-F5344CB8AC3E}">
        <p14:creationId xmlns:p14="http://schemas.microsoft.com/office/powerpoint/2010/main" val="1463764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A33648-D57C-6C09-4D95-AAEC5DD8EACA}"/>
              </a:ext>
            </a:extLst>
          </p:cNvPr>
          <p:cNvPicPr>
            <a:picLocks noChangeAspect="1"/>
          </p:cNvPicPr>
          <p:nvPr/>
        </p:nvPicPr>
        <p:blipFill rotWithShape="1">
          <a:blip r:embed="rId3">
            <a:extLst>
              <a:ext uri="{28A0092B-C50C-407E-A947-70E740481C1C}">
                <a14:useLocalDpi xmlns:a14="http://schemas.microsoft.com/office/drawing/2010/main" val="0"/>
              </a:ext>
            </a:extLst>
          </a:blip>
          <a:srcRect l="1235"/>
          <a:stretch/>
        </p:blipFill>
        <p:spPr>
          <a:xfrm>
            <a:off x="0" y="0"/>
            <a:ext cx="12192000" cy="6963478"/>
          </a:xfrm>
          <a:prstGeom prst="rect">
            <a:avLst/>
          </a:prstGeom>
        </p:spPr>
      </p:pic>
      <p:pic>
        <p:nvPicPr>
          <p:cNvPr id="2" name="Picture 1">
            <a:extLst>
              <a:ext uri="{FF2B5EF4-FFF2-40B4-BE49-F238E27FC236}">
                <a16:creationId xmlns:a16="http://schemas.microsoft.com/office/drawing/2014/main" id="{17650E71-F1D1-3740-B388-1F7A8B4FFE87}"/>
              </a:ext>
            </a:extLst>
          </p:cNvPr>
          <p:cNvPicPr>
            <a:picLocks noChangeAspect="1"/>
          </p:cNvPicPr>
          <p:nvPr/>
        </p:nvPicPr>
        <p:blipFill rotWithShape="1">
          <a:blip r:embed="rId4">
            <a:extLst>
              <a:ext uri="{28A0092B-C50C-407E-A947-70E740481C1C}">
                <a14:useLocalDpi xmlns:a14="http://schemas.microsoft.com/office/drawing/2010/main" val="0"/>
              </a:ext>
            </a:extLst>
          </a:blip>
          <a:srcRect l="6714" r="4419" b="8551"/>
          <a:stretch/>
        </p:blipFill>
        <p:spPr>
          <a:xfrm rot="5400000">
            <a:off x="-1184108" y="1184108"/>
            <a:ext cx="6963478" cy="4595262"/>
          </a:xfrm>
          <a:prstGeom prst="rect">
            <a:avLst/>
          </a:prstGeom>
          <a:ln>
            <a:noFill/>
          </a:ln>
        </p:spPr>
      </p:pic>
      <p:sp>
        <p:nvSpPr>
          <p:cNvPr id="16" name="TextBox 15">
            <a:extLst>
              <a:ext uri="{FF2B5EF4-FFF2-40B4-BE49-F238E27FC236}">
                <a16:creationId xmlns:a16="http://schemas.microsoft.com/office/drawing/2014/main" id="{1494DED8-7876-A001-D85C-0EC17C77AC70}"/>
              </a:ext>
            </a:extLst>
          </p:cNvPr>
          <p:cNvSpPr txBox="1"/>
          <p:nvPr/>
        </p:nvSpPr>
        <p:spPr>
          <a:xfrm>
            <a:off x="181795" y="139700"/>
            <a:ext cx="6584950"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Key messages</a:t>
            </a:r>
            <a:endParaRPr lang="en-US" sz="4400">
              <a:solidFill>
                <a:srgbClr val="011E41"/>
              </a:solidFill>
              <a:latin typeface="Museo Sans Rounded 900" panose="02000000000000000000" pitchFamily="50" charset="0"/>
            </a:endParaRPr>
          </a:p>
        </p:txBody>
      </p:sp>
      <p:sp>
        <p:nvSpPr>
          <p:cNvPr id="3" name="TextBox 2">
            <a:extLst>
              <a:ext uri="{FF2B5EF4-FFF2-40B4-BE49-F238E27FC236}">
                <a16:creationId xmlns:a16="http://schemas.microsoft.com/office/drawing/2014/main" id="{A79814C5-770E-E232-030A-0122EB8451A8}"/>
              </a:ext>
            </a:extLst>
          </p:cNvPr>
          <p:cNvSpPr txBox="1"/>
          <p:nvPr/>
        </p:nvSpPr>
        <p:spPr>
          <a:xfrm>
            <a:off x="4872525" y="1048841"/>
            <a:ext cx="6350000" cy="6001643"/>
          </a:xfrm>
          <a:prstGeom prst="rect">
            <a:avLst/>
          </a:prstGeom>
          <a:noFill/>
        </p:spPr>
        <p:txBody>
          <a:bodyPr wrap="square" rtlCol="0">
            <a:spAutoFit/>
          </a:bodyPr>
          <a:lstStyle/>
          <a:p>
            <a:pPr>
              <a:buClr>
                <a:schemeClr val="bg1"/>
              </a:buClr>
              <a:buSzPct val="200000"/>
            </a:pPr>
            <a:r>
              <a:rPr lang="en-GB" sz="2400">
                <a:solidFill>
                  <a:srgbClr val="011E41"/>
                </a:solidFill>
              </a:rPr>
              <a:t>‌</a:t>
            </a:r>
            <a:r>
              <a:rPr lang="en-GB" sz="2400" b="1">
                <a:solidFill>
                  <a:srgbClr val="011E41"/>
                </a:solidFill>
              </a:rPr>
              <a:t>Help</a:t>
            </a:r>
            <a:r>
              <a:rPr lang="en-GB" sz="2400">
                <a:solidFill>
                  <a:srgbClr val="011E41"/>
                </a:solidFill>
              </a:rPr>
              <a:t> </a:t>
            </a:r>
            <a:r>
              <a:rPr lang="en-GB" sz="2400" b="1">
                <a:solidFill>
                  <a:srgbClr val="011E41"/>
                </a:solidFill>
              </a:rPr>
              <a:t>more</a:t>
            </a:r>
            <a:r>
              <a:rPr lang="en-GB" sz="2400">
                <a:solidFill>
                  <a:srgbClr val="011E41"/>
                </a:solidFill>
              </a:rPr>
              <a:t> residents and help them </a:t>
            </a:r>
            <a:r>
              <a:rPr lang="en-GB" sz="2400" b="1">
                <a:solidFill>
                  <a:srgbClr val="011E41"/>
                </a:solidFill>
              </a:rPr>
              <a:t>earlier</a:t>
            </a:r>
          </a:p>
          <a:p>
            <a:endParaRPr lang="en-GB" sz="2400" b="1">
              <a:solidFill>
                <a:srgbClr val="011E41"/>
              </a:solidFill>
            </a:endParaRPr>
          </a:p>
          <a:p>
            <a:pPr>
              <a:buClr>
                <a:schemeClr val="bg1"/>
              </a:buClr>
              <a:buSzPct val="200000"/>
            </a:pPr>
            <a:r>
              <a:rPr lang="en-GB" sz="2400">
                <a:solidFill>
                  <a:srgbClr val="011E41"/>
                </a:solidFill>
              </a:rPr>
              <a:t>Support </a:t>
            </a:r>
            <a:r>
              <a:rPr lang="en-GB" sz="2400" b="1">
                <a:solidFill>
                  <a:srgbClr val="011E41"/>
                </a:solidFill>
              </a:rPr>
              <a:t>schools</a:t>
            </a:r>
            <a:r>
              <a:rPr lang="en-GB" sz="2400">
                <a:solidFill>
                  <a:srgbClr val="011E41"/>
                </a:solidFill>
              </a:rPr>
              <a:t> to be at centre of their community and draw on community resources</a:t>
            </a:r>
          </a:p>
          <a:p>
            <a:endParaRPr lang="en-GB" sz="2400">
              <a:solidFill>
                <a:srgbClr val="011E41"/>
              </a:solidFill>
            </a:endParaRPr>
          </a:p>
          <a:p>
            <a:pPr>
              <a:buClr>
                <a:schemeClr val="bg1"/>
              </a:buClr>
              <a:buSzPct val="200000"/>
            </a:pPr>
            <a:r>
              <a:rPr lang="en-GB" sz="2400">
                <a:solidFill>
                  <a:srgbClr val="011E41"/>
                </a:solidFill>
              </a:rPr>
              <a:t>Enable residents and their families to be </a:t>
            </a:r>
            <a:r>
              <a:rPr lang="en-GB" sz="2400" b="1">
                <a:solidFill>
                  <a:srgbClr val="011E41"/>
                </a:solidFill>
              </a:rPr>
              <a:t>resilient</a:t>
            </a:r>
            <a:r>
              <a:rPr lang="en-GB" sz="2400">
                <a:solidFill>
                  <a:srgbClr val="011E41"/>
                </a:solidFill>
              </a:rPr>
              <a:t> and </a:t>
            </a:r>
            <a:r>
              <a:rPr lang="en-GB" sz="2400" b="1">
                <a:solidFill>
                  <a:srgbClr val="011E41"/>
                </a:solidFill>
              </a:rPr>
              <a:t>connected</a:t>
            </a:r>
            <a:r>
              <a:rPr lang="en-GB" sz="2400">
                <a:solidFill>
                  <a:srgbClr val="011E41"/>
                </a:solidFill>
              </a:rPr>
              <a:t> to their community</a:t>
            </a:r>
          </a:p>
          <a:p>
            <a:endParaRPr lang="en-GB" sz="2400">
              <a:solidFill>
                <a:srgbClr val="011E41"/>
              </a:solidFill>
            </a:endParaRPr>
          </a:p>
          <a:p>
            <a:pPr>
              <a:buClr>
                <a:schemeClr val="bg1"/>
              </a:buClr>
              <a:buSzPct val="200000"/>
            </a:pPr>
            <a:r>
              <a:rPr lang="en-GB" sz="2400">
                <a:solidFill>
                  <a:srgbClr val="011E41"/>
                </a:solidFill>
              </a:rPr>
              <a:t>‌</a:t>
            </a:r>
            <a:r>
              <a:rPr lang="en-GB" sz="2400" b="1">
                <a:solidFill>
                  <a:srgbClr val="011E41"/>
                </a:solidFill>
              </a:rPr>
              <a:t>Integrate</a:t>
            </a:r>
            <a:r>
              <a:rPr lang="en-GB" sz="2400">
                <a:solidFill>
                  <a:srgbClr val="011E41"/>
                </a:solidFill>
              </a:rPr>
              <a:t> services and support, </a:t>
            </a:r>
            <a:r>
              <a:rPr lang="en-GB" sz="2400" b="1">
                <a:solidFill>
                  <a:srgbClr val="011E41"/>
                </a:solidFill>
              </a:rPr>
              <a:t>closer to home</a:t>
            </a:r>
          </a:p>
          <a:p>
            <a:endParaRPr lang="en-GB" sz="2400">
              <a:solidFill>
                <a:srgbClr val="011E41"/>
              </a:solidFill>
            </a:endParaRPr>
          </a:p>
          <a:p>
            <a:pPr>
              <a:buClr>
                <a:schemeClr val="bg1"/>
              </a:buClr>
              <a:buSzPct val="200000"/>
            </a:pPr>
            <a:r>
              <a:rPr lang="en-GB" sz="2400">
                <a:solidFill>
                  <a:srgbClr val="011E41"/>
                </a:solidFill>
              </a:rPr>
              <a:t>Improve residents’ </a:t>
            </a:r>
            <a:r>
              <a:rPr lang="en-GB" sz="2400" b="1">
                <a:solidFill>
                  <a:srgbClr val="011E41"/>
                </a:solidFill>
              </a:rPr>
              <a:t>lives</a:t>
            </a:r>
            <a:r>
              <a:rPr lang="en-GB" sz="2400">
                <a:solidFill>
                  <a:srgbClr val="011E41"/>
                </a:solidFill>
              </a:rPr>
              <a:t>, reduce </a:t>
            </a:r>
            <a:r>
              <a:rPr lang="en-GB" sz="2400" b="1">
                <a:solidFill>
                  <a:srgbClr val="011E41"/>
                </a:solidFill>
              </a:rPr>
              <a:t>inequality</a:t>
            </a:r>
            <a:r>
              <a:rPr lang="en-GB" sz="2400">
                <a:solidFill>
                  <a:srgbClr val="011E41"/>
                </a:solidFill>
              </a:rPr>
              <a:t> and reduce </a:t>
            </a:r>
            <a:r>
              <a:rPr lang="en-GB" sz="2400" b="1">
                <a:solidFill>
                  <a:srgbClr val="011E41"/>
                </a:solidFill>
              </a:rPr>
              <a:t>demand</a:t>
            </a:r>
            <a:r>
              <a:rPr lang="en-GB" sz="2400">
                <a:solidFill>
                  <a:srgbClr val="011E41"/>
                </a:solidFill>
              </a:rPr>
              <a:t> for expensive acute services</a:t>
            </a:r>
          </a:p>
          <a:p>
            <a:endParaRPr lang="en-US" sz="2400">
              <a:solidFill>
                <a:srgbClr val="011E41"/>
              </a:solidFill>
            </a:endParaRPr>
          </a:p>
        </p:txBody>
      </p:sp>
      <p:sp>
        <p:nvSpPr>
          <p:cNvPr id="5" name="TextBox 4">
            <a:extLst>
              <a:ext uri="{FF2B5EF4-FFF2-40B4-BE49-F238E27FC236}">
                <a16:creationId xmlns:a16="http://schemas.microsoft.com/office/drawing/2014/main" id="{67DE7094-60B1-0EB2-2B09-FE06F517D13D}"/>
              </a:ext>
            </a:extLst>
          </p:cNvPr>
          <p:cNvSpPr txBox="1"/>
          <p:nvPr/>
        </p:nvSpPr>
        <p:spPr>
          <a:xfrm>
            <a:off x="3718463" y="929282"/>
            <a:ext cx="599538" cy="1446550"/>
          </a:xfrm>
          <a:prstGeom prst="rect">
            <a:avLst/>
          </a:prstGeom>
          <a:noFill/>
        </p:spPr>
        <p:txBody>
          <a:bodyPr wrap="square" rtlCol="0">
            <a:spAutoFit/>
          </a:bodyPr>
          <a:lstStyle/>
          <a:p>
            <a:pPr>
              <a:buClr>
                <a:schemeClr val="bg1"/>
              </a:buClr>
              <a:buSzPct val="200000"/>
            </a:pPr>
            <a:r>
              <a:rPr lang="en-GB" sz="4400" b="1">
                <a:solidFill>
                  <a:srgbClr val="011E41"/>
                </a:solidFill>
              </a:rPr>
              <a:t>1</a:t>
            </a:r>
          </a:p>
          <a:p>
            <a:endParaRPr lang="en-US" sz="4400" b="1">
              <a:solidFill>
                <a:schemeClr val="bg1"/>
              </a:solidFill>
            </a:endParaRPr>
          </a:p>
        </p:txBody>
      </p:sp>
      <p:sp>
        <p:nvSpPr>
          <p:cNvPr id="6" name="TextBox 5">
            <a:extLst>
              <a:ext uri="{FF2B5EF4-FFF2-40B4-BE49-F238E27FC236}">
                <a16:creationId xmlns:a16="http://schemas.microsoft.com/office/drawing/2014/main" id="{31DBE910-ACFF-9961-0BB7-0540C48AB674}"/>
              </a:ext>
            </a:extLst>
          </p:cNvPr>
          <p:cNvSpPr txBox="1"/>
          <p:nvPr/>
        </p:nvSpPr>
        <p:spPr>
          <a:xfrm>
            <a:off x="3718463" y="1945282"/>
            <a:ext cx="599538" cy="1446550"/>
          </a:xfrm>
          <a:prstGeom prst="rect">
            <a:avLst/>
          </a:prstGeom>
          <a:noFill/>
        </p:spPr>
        <p:txBody>
          <a:bodyPr wrap="square" rtlCol="0">
            <a:spAutoFit/>
          </a:bodyPr>
          <a:lstStyle/>
          <a:p>
            <a:pPr>
              <a:buClr>
                <a:schemeClr val="bg1"/>
              </a:buClr>
              <a:buSzPct val="200000"/>
            </a:pPr>
            <a:r>
              <a:rPr lang="en-GB" sz="4400" b="1">
                <a:solidFill>
                  <a:srgbClr val="011E41"/>
                </a:solidFill>
              </a:rPr>
              <a:t>2</a:t>
            </a:r>
          </a:p>
          <a:p>
            <a:endParaRPr lang="en-US" sz="4400" b="1">
              <a:solidFill>
                <a:schemeClr val="bg1"/>
              </a:solidFill>
            </a:endParaRPr>
          </a:p>
        </p:txBody>
      </p:sp>
      <p:sp>
        <p:nvSpPr>
          <p:cNvPr id="7" name="TextBox 6">
            <a:extLst>
              <a:ext uri="{FF2B5EF4-FFF2-40B4-BE49-F238E27FC236}">
                <a16:creationId xmlns:a16="http://schemas.microsoft.com/office/drawing/2014/main" id="{E7F9C83A-3951-E5D7-6A5E-BEF88AA50523}"/>
              </a:ext>
            </a:extLst>
          </p:cNvPr>
          <p:cNvSpPr txBox="1"/>
          <p:nvPr/>
        </p:nvSpPr>
        <p:spPr>
          <a:xfrm>
            <a:off x="3718463" y="3278782"/>
            <a:ext cx="599538" cy="1446550"/>
          </a:xfrm>
          <a:prstGeom prst="rect">
            <a:avLst/>
          </a:prstGeom>
          <a:noFill/>
        </p:spPr>
        <p:txBody>
          <a:bodyPr wrap="square" rtlCol="0">
            <a:spAutoFit/>
          </a:bodyPr>
          <a:lstStyle/>
          <a:p>
            <a:pPr>
              <a:buClr>
                <a:schemeClr val="bg1"/>
              </a:buClr>
              <a:buSzPct val="200000"/>
            </a:pPr>
            <a:r>
              <a:rPr lang="en-GB" sz="4400" b="1">
                <a:solidFill>
                  <a:srgbClr val="011E41"/>
                </a:solidFill>
              </a:rPr>
              <a:t>3</a:t>
            </a:r>
          </a:p>
          <a:p>
            <a:endParaRPr lang="en-US" sz="4400" b="1">
              <a:solidFill>
                <a:schemeClr val="bg1"/>
              </a:solidFill>
            </a:endParaRPr>
          </a:p>
        </p:txBody>
      </p:sp>
      <p:sp>
        <p:nvSpPr>
          <p:cNvPr id="8" name="TextBox 7">
            <a:extLst>
              <a:ext uri="{FF2B5EF4-FFF2-40B4-BE49-F238E27FC236}">
                <a16:creationId xmlns:a16="http://schemas.microsoft.com/office/drawing/2014/main" id="{FAD7EF75-8CF4-F551-14F5-80F770DB783D}"/>
              </a:ext>
            </a:extLst>
          </p:cNvPr>
          <p:cNvSpPr txBox="1"/>
          <p:nvPr/>
        </p:nvSpPr>
        <p:spPr>
          <a:xfrm>
            <a:off x="3718463" y="4383682"/>
            <a:ext cx="599538" cy="1446550"/>
          </a:xfrm>
          <a:prstGeom prst="rect">
            <a:avLst/>
          </a:prstGeom>
          <a:noFill/>
        </p:spPr>
        <p:txBody>
          <a:bodyPr wrap="square" rtlCol="0">
            <a:spAutoFit/>
          </a:bodyPr>
          <a:lstStyle/>
          <a:p>
            <a:pPr>
              <a:buClr>
                <a:schemeClr val="bg1"/>
              </a:buClr>
              <a:buSzPct val="200000"/>
            </a:pPr>
            <a:r>
              <a:rPr lang="en-GB" sz="4400" b="1">
                <a:solidFill>
                  <a:srgbClr val="011E41"/>
                </a:solidFill>
              </a:rPr>
              <a:t>4</a:t>
            </a:r>
          </a:p>
          <a:p>
            <a:endParaRPr lang="en-US" sz="4400" b="1">
              <a:solidFill>
                <a:schemeClr val="bg1"/>
              </a:solidFill>
            </a:endParaRPr>
          </a:p>
        </p:txBody>
      </p:sp>
      <p:sp>
        <p:nvSpPr>
          <p:cNvPr id="9" name="TextBox 8">
            <a:extLst>
              <a:ext uri="{FF2B5EF4-FFF2-40B4-BE49-F238E27FC236}">
                <a16:creationId xmlns:a16="http://schemas.microsoft.com/office/drawing/2014/main" id="{DE09ED92-6877-1769-C92D-6CF313F41C3F}"/>
              </a:ext>
            </a:extLst>
          </p:cNvPr>
          <p:cNvSpPr txBox="1"/>
          <p:nvPr/>
        </p:nvSpPr>
        <p:spPr>
          <a:xfrm>
            <a:off x="3718463" y="5640982"/>
            <a:ext cx="599538" cy="1446550"/>
          </a:xfrm>
          <a:prstGeom prst="rect">
            <a:avLst/>
          </a:prstGeom>
          <a:noFill/>
        </p:spPr>
        <p:txBody>
          <a:bodyPr wrap="square" rtlCol="0">
            <a:spAutoFit/>
          </a:bodyPr>
          <a:lstStyle/>
          <a:p>
            <a:pPr>
              <a:buClr>
                <a:schemeClr val="bg1"/>
              </a:buClr>
              <a:buSzPct val="200000"/>
            </a:pPr>
            <a:r>
              <a:rPr lang="en-GB" sz="4400" b="1">
                <a:solidFill>
                  <a:srgbClr val="011E41"/>
                </a:solidFill>
              </a:rPr>
              <a:t>5</a:t>
            </a:r>
          </a:p>
          <a:p>
            <a:endParaRPr lang="en-US" sz="4400" b="1">
              <a:solidFill>
                <a:schemeClr val="bg1"/>
              </a:solidFill>
            </a:endParaRPr>
          </a:p>
        </p:txBody>
      </p:sp>
      <p:pic>
        <p:nvPicPr>
          <p:cNvPr id="11" name="Picture 10">
            <a:extLst>
              <a:ext uri="{FF2B5EF4-FFF2-40B4-BE49-F238E27FC236}">
                <a16:creationId xmlns:a16="http://schemas.microsoft.com/office/drawing/2014/main" id="{56D0DF33-D5FF-7D45-4AC9-F9A2513DCE7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81795" y="6119848"/>
            <a:ext cx="1949450" cy="488817"/>
          </a:xfrm>
          <a:prstGeom prst="rect">
            <a:avLst/>
          </a:prstGeom>
        </p:spPr>
      </p:pic>
    </p:spTree>
    <p:extLst>
      <p:ext uri="{BB962C8B-B14F-4D97-AF65-F5344CB8AC3E}">
        <p14:creationId xmlns:p14="http://schemas.microsoft.com/office/powerpoint/2010/main" val="2536856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CD4D03-953A-7C9A-83FE-28FE34331761}"/>
              </a:ext>
            </a:extLst>
          </p:cNvPr>
          <p:cNvPicPr>
            <a:picLocks noChangeAspect="1"/>
          </p:cNvPicPr>
          <p:nvPr/>
        </p:nvPicPr>
        <p:blipFill rotWithShape="1">
          <a:blip r:embed="rId3"/>
          <a:srcRect l="5344" t="3146"/>
          <a:stretch/>
        </p:blipFill>
        <p:spPr>
          <a:xfrm>
            <a:off x="0" y="0"/>
            <a:ext cx="8649130" cy="5863568"/>
          </a:xfrm>
          <a:prstGeom prst="rect">
            <a:avLst/>
          </a:prstGeom>
        </p:spPr>
      </p:pic>
      <p:sp>
        <p:nvSpPr>
          <p:cNvPr id="4" name="TextBox 3">
            <a:extLst>
              <a:ext uri="{FF2B5EF4-FFF2-40B4-BE49-F238E27FC236}">
                <a16:creationId xmlns:a16="http://schemas.microsoft.com/office/drawing/2014/main" id="{1A1C10DE-F96B-7F7D-092F-0B9086A62A5F}"/>
              </a:ext>
            </a:extLst>
          </p:cNvPr>
          <p:cNvSpPr txBox="1"/>
          <p:nvPr/>
        </p:nvSpPr>
        <p:spPr>
          <a:xfrm>
            <a:off x="254430" y="218975"/>
            <a:ext cx="4762070"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Neighbourhoods</a:t>
            </a:r>
            <a:endParaRPr lang="en-US" sz="4400">
              <a:solidFill>
                <a:srgbClr val="011E41"/>
              </a:solidFill>
              <a:latin typeface="Museo Sans Rounded 900" panose="02000000000000000000" pitchFamily="50" charset="0"/>
            </a:endParaRPr>
          </a:p>
        </p:txBody>
      </p:sp>
      <p:sp>
        <p:nvSpPr>
          <p:cNvPr id="7" name="TextBox 6">
            <a:extLst>
              <a:ext uri="{FF2B5EF4-FFF2-40B4-BE49-F238E27FC236}">
                <a16:creationId xmlns:a16="http://schemas.microsoft.com/office/drawing/2014/main" id="{E3484F53-8796-B44F-5056-3ECF346990E4}"/>
              </a:ext>
            </a:extLst>
          </p:cNvPr>
          <p:cNvSpPr txBox="1"/>
          <p:nvPr/>
        </p:nvSpPr>
        <p:spPr>
          <a:xfrm>
            <a:off x="8649130" y="994432"/>
            <a:ext cx="3365070" cy="4439677"/>
          </a:xfrm>
          <a:prstGeom prst="rect">
            <a:avLst/>
          </a:prstGeom>
          <a:noFill/>
        </p:spPr>
        <p:txBody>
          <a:bodyPr wrap="square" rtlCol="0">
            <a:spAutoFit/>
          </a:bodyPr>
          <a:lstStyle/>
          <a:p>
            <a:pPr marL="285750" indent="-285750">
              <a:buFont typeface="Arial" panose="020B0604020202020204" pitchFamily="34" charset="0"/>
              <a:buChar char="•"/>
            </a:pPr>
            <a:r>
              <a:rPr lang="en-GB" sz="1850">
                <a:solidFill>
                  <a:srgbClr val="19233E"/>
                </a:solidFill>
              </a:rPr>
              <a:t>Coterminous with Adult Services </a:t>
            </a:r>
            <a:r>
              <a:rPr lang="en-GB" sz="1850" b="1">
                <a:solidFill>
                  <a:srgbClr val="DB316C"/>
                </a:solidFill>
              </a:rPr>
              <a:t>Neighbourhoods</a:t>
            </a:r>
            <a:br>
              <a:rPr lang="en-GB" sz="1850" b="1">
                <a:solidFill>
                  <a:srgbClr val="19233E"/>
                </a:solidFill>
              </a:rPr>
            </a:br>
            <a:endParaRPr lang="en-GB" sz="1400" b="1">
              <a:solidFill>
                <a:srgbClr val="19233E"/>
              </a:solidFill>
            </a:endParaRPr>
          </a:p>
          <a:p>
            <a:pPr marL="285750" indent="-285750">
              <a:buFont typeface="Arial" panose="020B0604020202020204" pitchFamily="34" charset="0"/>
              <a:buChar char="•"/>
            </a:pPr>
            <a:r>
              <a:rPr lang="en-GB" sz="1850">
                <a:solidFill>
                  <a:srgbClr val="19233E"/>
                </a:solidFill>
              </a:rPr>
              <a:t>Working very closely with </a:t>
            </a:r>
            <a:r>
              <a:rPr lang="en-GB" sz="1850" b="1">
                <a:solidFill>
                  <a:srgbClr val="DB316C"/>
                </a:solidFill>
              </a:rPr>
              <a:t>Local Community Networks</a:t>
            </a:r>
            <a:r>
              <a:rPr lang="en-GB" sz="1850" b="1">
                <a:solidFill>
                  <a:srgbClr val="19233E"/>
                </a:solidFill>
              </a:rPr>
              <a:t> </a:t>
            </a:r>
            <a:r>
              <a:rPr lang="en-GB" sz="1850">
                <a:solidFill>
                  <a:srgbClr val="19233E"/>
                </a:solidFill>
              </a:rPr>
              <a:t>and </a:t>
            </a:r>
            <a:r>
              <a:rPr lang="en-GB" sz="1850" b="1">
                <a:solidFill>
                  <a:srgbClr val="DB316C"/>
                </a:solidFill>
              </a:rPr>
              <a:t>School Clusters</a:t>
            </a:r>
            <a:br>
              <a:rPr lang="en-GB" sz="1850" b="1">
                <a:solidFill>
                  <a:srgbClr val="DB316C"/>
                </a:solidFill>
              </a:rPr>
            </a:br>
            <a:endParaRPr lang="en-GB" sz="1400" b="1">
              <a:solidFill>
                <a:srgbClr val="DB316C"/>
              </a:solidFill>
            </a:endParaRPr>
          </a:p>
          <a:p>
            <a:pPr marL="285750" indent="-285750">
              <a:buFont typeface="Arial" panose="020B0604020202020204" pitchFamily="34" charset="0"/>
              <a:buChar char="•"/>
            </a:pPr>
            <a:r>
              <a:rPr lang="en-GB" sz="1850">
                <a:solidFill>
                  <a:srgbClr val="19233E"/>
                </a:solidFill>
              </a:rPr>
              <a:t>Aligned with </a:t>
            </a:r>
            <a:r>
              <a:rPr lang="en-GB" sz="1850" b="1">
                <a:solidFill>
                  <a:srgbClr val="DB316C"/>
                </a:solidFill>
              </a:rPr>
              <a:t>Primary Care Networks</a:t>
            </a:r>
            <a:br>
              <a:rPr lang="en-GB" sz="1850" b="1">
                <a:solidFill>
                  <a:srgbClr val="DB316C"/>
                </a:solidFill>
              </a:rPr>
            </a:br>
            <a:endParaRPr lang="en-GB" sz="1400" b="1">
              <a:solidFill>
                <a:srgbClr val="DB316C"/>
              </a:solidFill>
            </a:endParaRPr>
          </a:p>
          <a:p>
            <a:pPr marL="285750" indent="-285750">
              <a:buFont typeface="Arial" panose="020B0604020202020204" pitchFamily="34" charset="0"/>
              <a:buChar char="•"/>
            </a:pPr>
            <a:r>
              <a:rPr lang="en-GB" sz="1850">
                <a:solidFill>
                  <a:srgbClr val="19233E"/>
                </a:solidFill>
              </a:rPr>
              <a:t>Best alignment with system to maximise integration and more effective support for families and residents</a:t>
            </a:r>
          </a:p>
          <a:p>
            <a:pPr marL="285750" indent="-285750">
              <a:buFont typeface="Arial" panose="020B0604020202020204" pitchFamily="34" charset="0"/>
              <a:buChar char="•"/>
            </a:pPr>
            <a:endParaRPr lang="en-US" sz="1850"/>
          </a:p>
        </p:txBody>
      </p:sp>
      <p:pic>
        <p:nvPicPr>
          <p:cNvPr id="9" name="Picture 8" descr="A map of different colored states&#10;&#10;Description automatically generated">
            <a:extLst>
              <a:ext uri="{FF2B5EF4-FFF2-40B4-BE49-F238E27FC236}">
                <a16:creationId xmlns:a16="http://schemas.microsoft.com/office/drawing/2014/main" id="{735AB52A-6AC9-91BA-B7CC-372346A3C0A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35741" y="1208479"/>
            <a:ext cx="6961239" cy="4113936"/>
          </a:xfrm>
          <a:prstGeom prst="rect">
            <a:avLst/>
          </a:prstGeom>
        </p:spPr>
      </p:pic>
    </p:spTree>
    <p:extLst>
      <p:ext uri="{BB962C8B-B14F-4D97-AF65-F5344CB8AC3E}">
        <p14:creationId xmlns:p14="http://schemas.microsoft.com/office/powerpoint/2010/main" val="2504937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44B26D-8B49-36C5-D81B-CCD47F6264B5}"/>
              </a:ext>
            </a:extLst>
          </p:cNvPr>
          <p:cNvSpPr txBox="1"/>
          <p:nvPr/>
        </p:nvSpPr>
        <p:spPr>
          <a:xfrm>
            <a:off x="254429" y="218975"/>
            <a:ext cx="5841571"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Find your Champion</a:t>
            </a:r>
            <a:endParaRPr lang="en-US" sz="4400">
              <a:solidFill>
                <a:srgbClr val="011E41"/>
              </a:solidFill>
              <a:latin typeface="Museo Sans Rounded 900" panose="02000000000000000000" pitchFamily="50" charset="0"/>
            </a:endParaRPr>
          </a:p>
        </p:txBody>
      </p:sp>
      <p:pic>
        <p:nvPicPr>
          <p:cNvPr id="3" name="Graphic 2">
            <a:extLst>
              <a:ext uri="{FF2B5EF4-FFF2-40B4-BE49-F238E27FC236}">
                <a16:creationId xmlns:a16="http://schemas.microsoft.com/office/drawing/2014/main" id="{ADC59011-4ABF-E9F8-8135-EE6AA950F092}"/>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431" y="1761294"/>
            <a:ext cx="5121602" cy="2928594"/>
          </a:xfrm>
          <a:prstGeom prst="rect">
            <a:avLst/>
          </a:prstGeom>
        </p:spPr>
      </p:pic>
      <p:pic>
        <p:nvPicPr>
          <p:cNvPr id="4" name="Graphic 3">
            <a:extLst>
              <a:ext uri="{FF2B5EF4-FFF2-40B4-BE49-F238E27FC236}">
                <a16:creationId xmlns:a16="http://schemas.microsoft.com/office/drawing/2014/main" id="{FBDA9175-8B16-C204-6279-FCD1A5022A8B}"/>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76033" y="1084846"/>
            <a:ext cx="6561536" cy="4339598"/>
          </a:xfrm>
          <a:prstGeom prst="rect">
            <a:avLst/>
          </a:prstGeom>
        </p:spPr>
      </p:pic>
    </p:spTree>
    <p:extLst>
      <p:ext uri="{BB962C8B-B14F-4D97-AF65-F5344CB8AC3E}">
        <p14:creationId xmlns:p14="http://schemas.microsoft.com/office/powerpoint/2010/main" val="4138436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9D7A5AB-04D4-046F-BBC0-5DEA94D79094}"/>
              </a:ext>
            </a:extLst>
          </p:cNvPr>
          <p:cNvSpPr txBox="1"/>
          <p:nvPr/>
        </p:nvSpPr>
        <p:spPr>
          <a:xfrm>
            <a:off x="278331" y="1272758"/>
            <a:ext cx="7137400" cy="4708981"/>
          </a:xfrm>
          <a:prstGeom prst="rect">
            <a:avLst/>
          </a:prstGeom>
          <a:noFill/>
        </p:spPr>
        <p:txBody>
          <a:bodyPr wrap="square" rtlCol="0">
            <a:spAutoFit/>
          </a:bodyPr>
          <a:lstStyle/>
          <a:p>
            <a:pPr marL="285750" indent="-285750">
              <a:buFont typeface="Arial" panose="020B0604020202020204" pitchFamily="34" charset="0"/>
              <a:buChar char="•"/>
            </a:pPr>
            <a:r>
              <a:rPr lang="en-GB" sz="2000">
                <a:solidFill>
                  <a:srgbClr val="19233E"/>
                </a:solidFill>
                <a:cs typeface="Microsoft New Tai Lue"/>
              </a:rPr>
              <a:t>100 </a:t>
            </a:r>
            <a:r>
              <a:rPr lang="en-GB" sz="2000" b="1">
                <a:solidFill>
                  <a:srgbClr val="19233E"/>
                </a:solidFill>
                <a:cs typeface="Microsoft New Tai Lue"/>
              </a:rPr>
              <a:t>Warm Welcome </a:t>
            </a:r>
            <a:r>
              <a:rPr lang="en-GB" sz="2000">
                <a:solidFill>
                  <a:srgbClr val="19233E"/>
                </a:solidFill>
                <a:cs typeface="Microsoft New Tai Lue"/>
              </a:rPr>
              <a:t>hubs</a:t>
            </a:r>
          </a:p>
          <a:p>
            <a:pPr marL="285750" indent="-285750">
              <a:buFont typeface="Arial" panose="020B0604020202020204" pitchFamily="34" charset="0"/>
              <a:buChar char="•"/>
            </a:pPr>
            <a:r>
              <a:rPr lang="en-GB" sz="2000">
                <a:solidFill>
                  <a:srgbClr val="19233E"/>
                </a:solidFill>
                <a:cs typeface="Microsoft New Tai Lue"/>
              </a:rPr>
              <a:t>273 </a:t>
            </a:r>
            <a:r>
              <a:rPr lang="en-GB" sz="2000" b="1">
                <a:solidFill>
                  <a:srgbClr val="19233E"/>
                </a:solidFill>
                <a:cs typeface="Microsoft New Tai Lue"/>
              </a:rPr>
              <a:t>Schools</a:t>
            </a:r>
            <a:r>
              <a:rPr lang="en-GB" sz="2000">
                <a:solidFill>
                  <a:srgbClr val="19233E"/>
                </a:solidFill>
                <a:cs typeface="Microsoft New Tai Lue"/>
              </a:rPr>
              <a:t> and </a:t>
            </a:r>
            <a:r>
              <a:rPr lang="en-GB" sz="2000" b="1">
                <a:solidFill>
                  <a:srgbClr val="19233E"/>
                </a:solidFill>
                <a:cs typeface="Microsoft New Tai Lue"/>
              </a:rPr>
              <a:t>Colleges</a:t>
            </a:r>
          </a:p>
          <a:p>
            <a:pPr marL="285750" indent="-285750">
              <a:buFont typeface="Arial" panose="020B0604020202020204" pitchFamily="34" charset="0"/>
              <a:buChar char="•"/>
            </a:pPr>
            <a:r>
              <a:rPr lang="en-GB" sz="2000" b="1">
                <a:solidFill>
                  <a:srgbClr val="19233E"/>
                </a:solidFill>
                <a:cs typeface="Microsoft New Tai Lue"/>
              </a:rPr>
              <a:t>Community Hubs</a:t>
            </a:r>
            <a:r>
              <a:rPr lang="en-GB" sz="2000">
                <a:solidFill>
                  <a:srgbClr val="19233E"/>
                </a:solidFill>
                <a:cs typeface="Microsoft New Tai Lue"/>
              </a:rPr>
              <a:t>, Talking Cafés, etc</a:t>
            </a:r>
          </a:p>
          <a:p>
            <a:pPr marL="285750" indent="-285750">
              <a:buFont typeface="Arial" panose="020B0604020202020204" pitchFamily="34" charset="0"/>
              <a:buChar char="•"/>
            </a:pPr>
            <a:r>
              <a:rPr lang="en-GB" sz="2000">
                <a:solidFill>
                  <a:srgbClr val="19233E"/>
                </a:solidFill>
                <a:cs typeface="Microsoft New Tai Lue"/>
              </a:rPr>
              <a:t>18 </a:t>
            </a:r>
            <a:r>
              <a:rPr lang="en-GB" sz="2000" b="1">
                <a:solidFill>
                  <a:srgbClr val="19233E"/>
                </a:solidFill>
                <a:cs typeface="Microsoft New Tai Lue"/>
              </a:rPr>
              <a:t>Local Community Networks</a:t>
            </a:r>
            <a:endParaRPr lang="en-GB" sz="2000">
              <a:solidFill>
                <a:srgbClr val="19233E"/>
              </a:solidFill>
              <a:cs typeface="Microsoft New Tai Lue"/>
            </a:endParaRPr>
          </a:p>
          <a:p>
            <a:pPr marL="285750" indent="-285750">
              <a:buFont typeface="Arial" panose="020B0604020202020204" pitchFamily="34" charset="0"/>
              <a:buChar char="•"/>
            </a:pPr>
            <a:r>
              <a:rPr lang="en-GB" sz="2000">
                <a:solidFill>
                  <a:srgbClr val="19233E"/>
                </a:solidFill>
                <a:cs typeface="Microsoft New Tai Lue"/>
              </a:rPr>
              <a:t>13 </a:t>
            </a:r>
            <a:r>
              <a:rPr lang="en-GB" sz="2000" b="1">
                <a:solidFill>
                  <a:srgbClr val="19233E"/>
                </a:solidFill>
                <a:cs typeface="Microsoft New Tai Lue"/>
              </a:rPr>
              <a:t>Primary Care Networks</a:t>
            </a:r>
            <a:r>
              <a:rPr lang="en-GB" sz="2000">
                <a:solidFill>
                  <a:srgbClr val="19233E"/>
                </a:solidFill>
                <a:cs typeface="Microsoft New Tai Lue"/>
              </a:rPr>
              <a:t> and Adult Social Care </a:t>
            </a:r>
            <a:r>
              <a:rPr lang="en-GB" sz="2000" b="1">
                <a:solidFill>
                  <a:srgbClr val="19233E"/>
                </a:solidFill>
                <a:cs typeface="Microsoft New Tai Lue"/>
              </a:rPr>
              <a:t>Neighbourhoods</a:t>
            </a:r>
            <a:endParaRPr lang="en-GB" sz="2000" b="1">
              <a:solidFill>
                <a:srgbClr val="19233E"/>
              </a:solidFill>
            </a:endParaRPr>
          </a:p>
          <a:p>
            <a:pPr marL="285750" indent="-285750">
              <a:buFont typeface="Arial" panose="020B0604020202020204" pitchFamily="34" charset="0"/>
              <a:buChar char="•"/>
            </a:pPr>
            <a:r>
              <a:rPr lang="en-GB" sz="2000">
                <a:solidFill>
                  <a:srgbClr val="19233E"/>
                </a:solidFill>
                <a:cs typeface="Microsoft New Tai Lue"/>
              </a:rPr>
              <a:t>2760 registered </a:t>
            </a:r>
            <a:r>
              <a:rPr lang="en-GB" sz="2000" b="1">
                <a:solidFill>
                  <a:srgbClr val="19233E"/>
                </a:solidFill>
                <a:cs typeface="Microsoft New Tai Lue"/>
              </a:rPr>
              <a:t>charities </a:t>
            </a:r>
            <a:r>
              <a:rPr lang="en-GB" sz="2000">
                <a:solidFill>
                  <a:srgbClr val="19233E"/>
                </a:solidFill>
                <a:cs typeface="Microsoft New Tai Lue"/>
              </a:rPr>
              <a:t>with 10,300 </a:t>
            </a:r>
            <a:r>
              <a:rPr lang="en-GB" sz="2000" b="1">
                <a:solidFill>
                  <a:srgbClr val="19233E"/>
                </a:solidFill>
                <a:cs typeface="Microsoft New Tai Lue"/>
              </a:rPr>
              <a:t>volunteers</a:t>
            </a:r>
          </a:p>
          <a:p>
            <a:pPr marL="285750" indent="-285750">
              <a:buFont typeface="Arial" panose="020B0604020202020204" pitchFamily="34" charset="0"/>
              <a:buChar char="•"/>
            </a:pPr>
            <a:r>
              <a:rPr lang="en-GB" sz="2000" b="1">
                <a:solidFill>
                  <a:srgbClr val="19233E"/>
                </a:solidFill>
                <a:cs typeface="Microsoft New Tai Lue"/>
              </a:rPr>
              <a:t>Parent, Family Support Advisers</a:t>
            </a:r>
            <a:r>
              <a:rPr lang="en-GB" sz="2000">
                <a:solidFill>
                  <a:srgbClr val="19233E"/>
                </a:solidFill>
                <a:cs typeface="Microsoft New Tai Lue"/>
              </a:rPr>
              <a:t>,</a:t>
            </a:r>
            <a:r>
              <a:rPr lang="en-GB" sz="2000" b="1">
                <a:solidFill>
                  <a:srgbClr val="19233E"/>
                </a:solidFill>
                <a:cs typeface="Microsoft New Tai Lue"/>
              </a:rPr>
              <a:t> </a:t>
            </a:r>
            <a:br>
              <a:rPr lang="en-GB" sz="2000" b="1">
                <a:solidFill>
                  <a:srgbClr val="19233E"/>
                </a:solidFill>
              </a:rPr>
            </a:br>
            <a:r>
              <a:rPr lang="en-GB" sz="2000" b="1">
                <a:solidFill>
                  <a:srgbClr val="19233E"/>
                </a:solidFill>
                <a:cs typeface="Microsoft New Tai Lue"/>
              </a:rPr>
              <a:t>Village agents</a:t>
            </a:r>
            <a:r>
              <a:rPr lang="en-GB" sz="2000">
                <a:solidFill>
                  <a:srgbClr val="19233E"/>
                </a:solidFill>
                <a:cs typeface="Microsoft New Tai Lue"/>
              </a:rPr>
              <a:t>, </a:t>
            </a:r>
            <a:r>
              <a:rPr lang="en-GB" sz="2000" b="1">
                <a:solidFill>
                  <a:srgbClr val="19233E"/>
                </a:solidFill>
                <a:cs typeface="Microsoft New Tai Lue"/>
              </a:rPr>
              <a:t>Community Agents</a:t>
            </a:r>
            <a:r>
              <a:rPr lang="en-GB" sz="2000">
                <a:solidFill>
                  <a:srgbClr val="19233E"/>
                </a:solidFill>
                <a:cs typeface="Microsoft New Tai Lue"/>
              </a:rPr>
              <a:t>,</a:t>
            </a:r>
            <a:r>
              <a:rPr lang="en-GB" sz="2000" b="1">
                <a:solidFill>
                  <a:srgbClr val="19233E"/>
                </a:solidFill>
                <a:cs typeface="Microsoft New Tai Lue"/>
              </a:rPr>
              <a:t> One Teams</a:t>
            </a:r>
          </a:p>
          <a:p>
            <a:pPr marL="285750" indent="-285750">
              <a:buFont typeface="Arial" panose="020B0604020202020204" pitchFamily="34" charset="0"/>
              <a:buChar char="•"/>
            </a:pPr>
            <a:r>
              <a:rPr lang="en-GB" sz="2000" b="1">
                <a:solidFill>
                  <a:srgbClr val="19233E"/>
                </a:solidFill>
                <a:cs typeface="Microsoft New Tai Lue"/>
              </a:rPr>
              <a:t>Health Connections</a:t>
            </a:r>
            <a:r>
              <a:rPr lang="en-GB" sz="2000">
                <a:solidFill>
                  <a:srgbClr val="19233E"/>
                </a:solidFill>
                <a:cs typeface="Microsoft New Tai Lue"/>
              </a:rPr>
              <a:t>, Social Prescribing </a:t>
            </a:r>
            <a:br>
              <a:rPr lang="en-GB" sz="2000">
                <a:solidFill>
                  <a:srgbClr val="19233E"/>
                </a:solidFill>
              </a:rPr>
            </a:br>
            <a:r>
              <a:rPr lang="en-GB" sz="2000" b="1">
                <a:solidFill>
                  <a:srgbClr val="19233E"/>
                </a:solidFill>
                <a:cs typeface="Microsoft New Tai Lue"/>
              </a:rPr>
              <a:t>Link Workers</a:t>
            </a:r>
            <a:r>
              <a:rPr lang="en-GB" sz="2000">
                <a:solidFill>
                  <a:srgbClr val="19233E"/>
                </a:solidFill>
                <a:cs typeface="Microsoft New Tai Lue"/>
              </a:rPr>
              <a:t>, </a:t>
            </a:r>
            <a:r>
              <a:rPr lang="en-GB" sz="2000" b="1">
                <a:solidFill>
                  <a:srgbClr val="19233E"/>
                </a:solidFill>
                <a:cs typeface="Microsoft New Tai Lue"/>
              </a:rPr>
              <a:t>Health Coaches</a:t>
            </a:r>
          </a:p>
          <a:p>
            <a:pPr marL="285750" indent="-285750">
              <a:buFont typeface="Arial" panose="020B0604020202020204" pitchFamily="34" charset="0"/>
              <a:buChar char="•"/>
            </a:pPr>
            <a:r>
              <a:rPr lang="en-GB" sz="2000">
                <a:solidFill>
                  <a:srgbClr val="19233E"/>
                </a:solidFill>
                <a:cs typeface="Microsoft New Tai Lue"/>
              </a:rPr>
              <a:t>Public services in </a:t>
            </a:r>
            <a:r>
              <a:rPr lang="en-GB" sz="2000" b="1">
                <a:solidFill>
                  <a:srgbClr val="19233E"/>
                </a:solidFill>
                <a:cs typeface="Microsoft New Tai Lue"/>
              </a:rPr>
              <a:t>schools</a:t>
            </a:r>
            <a:r>
              <a:rPr lang="en-GB" sz="2000">
                <a:solidFill>
                  <a:srgbClr val="19233E"/>
                </a:solidFill>
                <a:cs typeface="Microsoft New Tai Lue"/>
              </a:rPr>
              <a:t> and </a:t>
            </a:r>
            <a:r>
              <a:rPr lang="en-GB" sz="2000" b="1">
                <a:solidFill>
                  <a:srgbClr val="19233E"/>
                </a:solidFill>
                <a:cs typeface="Microsoft New Tai Lue"/>
              </a:rPr>
              <a:t>early years</a:t>
            </a:r>
            <a:r>
              <a:rPr lang="en-GB" sz="2000">
                <a:solidFill>
                  <a:srgbClr val="19233E"/>
                </a:solidFill>
                <a:cs typeface="Microsoft New Tai Lue"/>
              </a:rPr>
              <a:t> settings, </a:t>
            </a:r>
            <a:r>
              <a:rPr lang="en-GB" sz="2000" b="1">
                <a:solidFill>
                  <a:srgbClr val="19233E"/>
                </a:solidFill>
                <a:cs typeface="Microsoft New Tai Lue"/>
              </a:rPr>
              <a:t>GP</a:t>
            </a:r>
            <a:r>
              <a:rPr lang="en-GB" sz="2000">
                <a:solidFill>
                  <a:srgbClr val="19233E"/>
                </a:solidFill>
                <a:cs typeface="Microsoft New Tai Lue"/>
              </a:rPr>
              <a:t> surgeries, </a:t>
            </a:r>
            <a:r>
              <a:rPr lang="en-GB" sz="2000" b="1">
                <a:solidFill>
                  <a:srgbClr val="19233E"/>
                </a:solidFill>
                <a:cs typeface="Microsoft New Tai Lue"/>
              </a:rPr>
              <a:t>libraries</a:t>
            </a:r>
            <a:r>
              <a:rPr lang="en-GB" sz="2000">
                <a:solidFill>
                  <a:srgbClr val="19233E"/>
                </a:solidFill>
                <a:cs typeface="Microsoft New Tai Lue"/>
              </a:rPr>
              <a:t>, </a:t>
            </a:r>
            <a:r>
              <a:rPr lang="en-GB" sz="2000" b="1">
                <a:solidFill>
                  <a:srgbClr val="19233E"/>
                </a:solidFill>
                <a:cs typeface="Microsoft New Tai Lue"/>
              </a:rPr>
              <a:t>social care</a:t>
            </a:r>
            <a:r>
              <a:rPr lang="en-GB" sz="2000">
                <a:solidFill>
                  <a:srgbClr val="19233E"/>
                </a:solidFill>
                <a:cs typeface="Microsoft New Tai Lue"/>
              </a:rPr>
              <a:t>, </a:t>
            </a:r>
            <a:r>
              <a:rPr lang="en-GB" sz="2000" b="1">
                <a:solidFill>
                  <a:srgbClr val="19233E"/>
                </a:solidFill>
                <a:cs typeface="Microsoft New Tai Lue"/>
              </a:rPr>
              <a:t>hospitals</a:t>
            </a:r>
            <a:r>
              <a:rPr lang="en-GB" sz="2000">
                <a:solidFill>
                  <a:srgbClr val="19233E"/>
                </a:solidFill>
                <a:cs typeface="Microsoft New Tai Lue"/>
              </a:rPr>
              <a:t> and </a:t>
            </a:r>
            <a:r>
              <a:rPr lang="en-GB" sz="2000" b="1">
                <a:solidFill>
                  <a:srgbClr val="19233E"/>
                </a:solidFill>
                <a:cs typeface="Microsoft New Tai Lue"/>
              </a:rPr>
              <a:t>community</a:t>
            </a:r>
            <a:r>
              <a:rPr lang="en-GB" sz="2000">
                <a:solidFill>
                  <a:srgbClr val="19233E"/>
                </a:solidFill>
                <a:cs typeface="Microsoft New Tai Lue"/>
              </a:rPr>
              <a:t> settings, </a:t>
            </a:r>
            <a:r>
              <a:rPr lang="en-GB" sz="2000" b="1">
                <a:solidFill>
                  <a:srgbClr val="19233E"/>
                </a:solidFill>
                <a:cs typeface="Microsoft New Tai Lue"/>
              </a:rPr>
              <a:t>health visiting</a:t>
            </a:r>
            <a:r>
              <a:rPr lang="en-GB" sz="2000">
                <a:solidFill>
                  <a:srgbClr val="19233E"/>
                </a:solidFill>
                <a:cs typeface="Microsoft New Tai Lue"/>
              </a:rPr>
              <a:t>, </a:t>
            </a:r>
            <a:r>
              <a:rPr lang="en-GB" sz="2000" b="1">
                <a:solidFill>
                  <a:srgbClr val="19233E"/>
                </a:solidFill>
                <a:cs typeface="Microsoft New Tai Lue"/>
              </a:rPr>
              <a:t>police</a:t>
            </a:r>
            <a:r>
              <a:rPr lang="en-GB" sz="2000">
                <a:solidFill>
                  <a:srgbClr val="19233E"/>
                </a:solidFill>
                <a:cs typeface="Microsoft New Tai Lue"/>
              </a:rPr>
              <a:t>, etc</a:t>
            </a:r>
          </a:p>
          <a:p>
            <a:pPr marL="285750" indent="-285750">
              <a:buFont typeface="Arial" panose="020B0604020202020204" pitchFamily="34" charset="0"/>
              <a:buChar char="•"/>
            </a:pPr>
            <a:endParaRPr lang="en-US" sz="2000"/>
          </a:p>
        </p:txBody>
      </p:sp>
      <p:pic>
        <p:nvPicPr>
          <p:cNvPr id="12" name="Picture 11">
            <a:extLst>
              <a:ext uri="{FF2B5EF4-FFF2-40B4-BE49-F238E27FC236}">
                <a16:creationId xmlns:a16="http://schemas.microsoft.com/office/drawing/2014/main" id="{4722B986-38CC-2F86-AA58-D472F3AC3E9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79231" y="1063030"/>
            <a:ext cx="4127500" cy="4826000"/>
          </a:xfrm>
          <a:prstGeom prst="rect">
            <a:avLst/>
          </a:prstGeom>
        </p:spPr>
      </p:pic>
      <p:sp>
        <p:nvSpPr>
          <p:cNvPr id="2" name="TextBox 1">
            <a:extLst>
              <a:ext uri="{FF2B5EF4-FFF2-40B4-BE49-F238E27FC236}">
                <a16:creationId xmlns:a16="http://schemas.microsoft.com/office/drawing/2014/main" id="{9090F85B-2C84-17A7-5D50-CF3ACB9997F9}"/>
              </a:ext>
            </a:extLst>
          </p:cNvPr>
          <p:cNvSpPr txBox="1"/>
          <p:nvPr/>
        </p:nvSpPr>
        <p:spPr>
          <a:xfrm>
            <a:off x="254429" y="218975"/>
            <a:ext cx="10520251"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Fantastic local hubs and resources</a:t>
            </a:r>
          </a:p>
        </p:txBody>
      </p:sp>
    </p:spTree>
    <p:extLst>
      <p:ext uri="{BB962C8B-B14F-4D97-AF65-F5344CB8AC3E}">
        <p14:creationId xmlns:p14="http://schemas.microsoft.com/office/powerpoint/2010/main" val="2621201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ECE97035-590B-62CB-C990-ADCE335C35BD}"/>
              </a:ext>
            </a:extLst>
          </p:cNvPr>
          <p:cNvPicPr>
            <a:picLocks noChangeAspect="1"/>
          </p:cNvPicPr>
          <p:nvPr/>
        </p:nvPicPr>
        <p:blipFill rotWithShape="1">
          <a:blip r:embed="rId3">
            <a:extLst>
              <a:ext uri="{28A0092B-C50C-407E-A947-70E740481C1C}">
                <a14:useLocalDpi xmlns:a14="http://schemas.microsoft.com/office/drawing/2010/main" val="0"/>
              </a:ext>
            </a:extLst>
          </a:blip>
          <a:srcRect l="1228" r="5" b="1515"/>
          <a:stretch/>
        </p:blipFill>
        <p:spPr>
          <a:xfrm>
            <a:off x="-1" y="0"/>
            <a:ext cx="12192001" cy="6858000"/>
          </a:xfrm>
          <a:prstGeom prst="rect">
            <a:avLst/>
          </a:prstGeom>
        </p:spPr>
      </p:pic>
      <p:sp>
        <p:nvSpPr>
          <p:cNvPr id="10" name="TextBox 9">
            <a:extLst>
              <a:ext uri="{FF2B5EF4-FFF2-40B4-BE49-F238E27FC236}">
                <a16:creationId xmlns:a16="http://schemas.microsoft.com/office/drawing/2014/main" id="{A9D7A5AB-04D4-046F-BBC0-5DEA94D79094}"/>
              </a:ext>
            </a:extLst>
          </p:cNvPr>
          <p:cNvSpPr txBox="1"/>
          <p:nvPr/>
        </p:nvSpPr>
        <p:spPr>
          <a:xfrm>
            <a:off x="162350" y="917912"/>
            <a:ext cx="6770323" cy="5940088"/>
          </a:xfrm>
          <a:prstGeom prst="rect">
            <a:avLst/>
          </a:prstGeom>
          <a:noFill/>
        </p:spPr>
        <p:txBody>
          <a:bodyPr wrap="square" rtlCol="0">
            <a:spAutoFit/>
          </a:bodyPr>
          <a:lstStyle/>
          <a:p>
            <a:endParaRPr lang="en-GB" sz="2000">
              <a:solidFill>
                <a:srgbClr val="19233E"/>
              </a:solidFill>
            </a:endParaRPr>
          </a:p>
          <a:p>
            <a:pPr marL="457200" indent="-457200">
              <a:buFont typeface="+mj-lt"/>
              <a:buAutoNum type="arabicPeriod"/>
            </a:pPr>
            <a:r>
              <a:rPr lang="en-GB" sz="2000">
                <a:solidFill>
                  <a:srgbClr val="19233E"/>
                </a:solidFill>
              </a:rPr>
              <a:t>Champion </a:t>
            </a:r>
            <a:r>
              <a:rPr lang="en-GB" sz="2000" b="1">
                <a:solidFill>
                  <a:srgbClr val="19233E"/>
                </a:solidFill>
              </a:rPr>
              <a:t>capacity</a:t>
            </a:r>
            <a:r>
              <a:rPr lang="en-GB" sz="2000">
                <a:solidFill>
                  <a:srgbClr val="19233E"/>
                </a:solidFill>
              </a:rPr>
              <a:t> to join up the public sector delivery, including schools, and connect to the voluntary, faith and community sectors, and lead local culture change</a:t>
            </a:r>
          </a:p>
          <a:p>
            <a:pPr marL="457200" indent="-457200">
              <a:buFont typeface="+mj-lt"/>
              <a:buAutoNum type="arabicPeriod"/>
            </a:pPr>
            <a:r>
              <a:rPr lang="en-GB" sz="2000">
                <a:solidFill>
                  <a:srgbClr val="19233E"/>
                </a:solidFill>
              </a:rPr>
              <a:t>Build around </a:t>
            </a:r>
            <a:r>
              <a:rPr lang="en-GB" sz="2000" b="1">
                <a:solidFill>
                  <a:srgbClr val="19233E"/>
                </a:solidFill>
              </a:rPr>
              <a:t>schools</a:t>
            </a:r>
            <a:r>
              <a:rPr lang="en-GB" sz="2000">
                <a:solidFill>
                  <a:srgbClr val="19233E"/>
                </a:solidFill>
              </a:rPr>
              <a:t> as anchors of their communities and connect them to local resources</a:t>
            </a:r>
          </a:p>
          <a:p>
            <a:pPr marL="457200" indent="-457200">
              <a:buFont typeface="+mj-lt"/>
              <a:buAutoNum type="arabicPeriod"/>
            </a:pPr>
            <a:r>
              <a:rPr lang="en-GB" sz="2000">
                <a:solidFill>
                  <a:srgbClr val="19233E"/>
                </a:solidFill>
              </a:rPr>
              <a:t>‌</a:t>
            </a:r>
            <a:r>
              <a:rPr lang="en-GB" sz="2000" b="1">
                <a:solidFill>
                  <a:srgbClr val="19233E"/>
                </a:solidFill>
              </a:rPr>
              <a:t>Coordinate</a:t>
            </a:r>
            <a:r>
              <a:rPr lang="en-GB" sz="2000">
                <a:solidFill>
                  <a:srgbClr val="19233E"/>
                </a:solidFill>
              </a:rPr>
              <a:t> and make most of local resources, services and hubs</a:t>
            </a:r>
          </a:p>
          <a:p>
            <a:pPr marL="457200" indent="-457200">
              <a:buFont typeface="+mj-lt"/>
              <a:buAutoNum type="arabicPeriod"/>
            </a:pPr>
            <a:r>
              <a:rPr lang="en-GB" sz="2000">
                <a:solidFill>
                  <a:srgbClr val="19233E"/>
                </a:solidFill>
              </a:rPr>
              <a:t>‌</a:t>
            </a:r>
            <a:r>
              <a:rPr lang="en-GB" sz="2000" b="1">
                <a:solidFill>
                  <a:srgbClr val="19233E"/>
                </a:solidFill>
              </a:rPr>
              <a:t>More early help</a:t>
            </a:r>
            <a:r>
              <a:rPr lang="en-GB" sz="2000">
                <a:solidFill>
                  <a:srgbClr val="19233E"/>
                </a:solidFill>
              </a:rPr>
              <a:t>, drop-ins and support, especially where there are gaps in </a:t>
            </a:r>
            <a:r>
              <a:rPr lang="en-GB" sz="2000" b="1">
                <a:solidFill>
                  <a:srgbClr val="19233E"/>
                </a:solidFill>
              </a:rPr>
              <a:t>rural areas</a:t>
            </a:r>
          </a:p>
          <a:p>
            <a:pPr marL="457200" indent="-457200">
              <a:buFont typeface="+mj-lt"/>
              <a:buAutoNum type="arabicPeriod"/>
            </a:pPr>
            <a:r>
              <a:rPr lang="en-GB" sz="2000">
                <a:solidFill>
                  <a:srgbClr val="19233E"/>
                </a:solidFill>
              </a:rPr>
              <a:t>Reduce </a:t>
            </a:r>
            <a:r>
              <a:rPr lang="en-GB" sz="2000" b="1">
                <a:solidFill>
                  <a:srgbClr val="19233E"/>
                </a:solidFill>
              </a:rPr>
              <a:t>barriers</a:t>
            </a:r>
            <a:r>
              <a:rPr lang="en-GB" sz="2000">
                <a:solidFill>
                  <a:srgbClr val="19233E"/>
                </a:solidFill>
              </a:rPr>
              <a:t> to working together – such as process, IT and data sharing</a:t>
            </a:r>
          </a:p>
          <a:p>
            <a:pPr marL="457200" indent="-457200">
              <a:buFont typeface="+mj-lt"/>
              <a:buAutoNum type="arabicPeriod"/>
            </a:pPr>
            <a:r>
              <a:rPr lang="en-GB" sz="2000">
                <a:solidFill>
                  <a:srgbClr val="19233E"/>
                </a:solidFill>
              </a:rPr>
              <a:t>Bring together our databases of local resources – one place to </a:t>
            </a:r>
            <a:r>
              <a:rPr lang="en-GB" sz="2000" b="1">
                <a:solidFill>
                  <a:srgbClr val="19233E"/>
                </a:solidFill>
              </a:rPr>
              <a:t>search</a:t>
            </a:r>
          </a:p>
          <a:p>
            <a:pPr marL="457200" indent="-457200">
              <a:buFont typeface="+mj-lt"/>
              <a:buAutoNum type="arabicPeriod"/>
            </a:pPr>
            <a:r>
              <a:rPr lang="en-GB" sz="2000">
                <a:solidFill>
                  <a:srgbClr val="19233E"/>
                </a:solidFill>
              </a:rPr>
              <a:t>‌</a:t>
            </a:r>
            <a:r>
              <a:rPr lang="en-GB" sz="2000" b="1">
                <a:solidFill>
                  <a:srgbClr val="19233E"/>
                </a:solidFill>
              </a:rPr>
              <a:t>Integrate</a:t>
            </a:r>
            <a:r>
              <a:rPr lang="en-GB" sz="2000">
                <a:solidFill>
                  <a:srgbClr val="19233E"/>
                </a:solidFill>
              </a:rPr>
              <a:t> health and care, children and adults, people and place where it makes sense </a:t>
            </a:r>
            <a:endParaRPr lang="en-GB" sz="2000" b="1">
              <a:solidFill>
                <a:srgbClr val="19233E"/>
              </a:solidFill>
            </a:endParaRPr>
          </a:p>
          <a:p>
            <a:pPr marL="457200" indent="-457200">
              <a:buFont typeface="+mj-lt"/>
              <a:buAutoNum type="arabicPeriod"/>
            </a:pPr>
            <a:r>
              <a:rPr lang="en-GB" sz="2000">
                <a:solidFill>
                  <a:srgbClr val="19233E"/>
                </a:solidFill>
              </a:rPr>
              <a:t>‌</a:t>
            </a:r>
            <a:r>
              <a:rPr lang="en-GB" sz="2000" b="1">
                <a:solidFill>
                  <a:srgbClr val="19233E"/>
                </a:solidFill>
              </a:rPr>
              <a:t>Foundation </a:t>
            </a:r>
            <a:r>
              <a:rPr lang="en-GB" sz="2000">
                <a:solidFill>
                  <a:srgbClr val="19233E"/>
                </a:solidFill>
              </a:rPr>
              <a:t>for more services to move to local delivery – closer to home</a:t>
            </a:r>
          </a:p>
        </p:txBody>
      </p:sp>
      <p:pic>
        <p:nvPicPr>
          <p:cNvPr id="2" name="Picture 4">
            <a:extLst>
              <a:ext uri="{FF2B5EF4-FFF2-40B4-BE49-F238E27FC236}">
                <a16:creationId xmlns:a16="http://schemas.microsoft.com/office/drawing/2014/main" id="{553ADD90-8B55-0352-B5D6-BD0ECC1E4F2E}"/>
              </a:ext>
            </a:extLst>
          </p:cNvPr>
          <p:cNvPicPr>
            <a:picLocks noChangeAspect="1" noChangeArrowheads="1"/>
          </p:cNvPicPr>
          <p:nvPr/>
        </p:nvPicPr>
        <p:blipFill>
          <a:blip r:embed="rId4"/>
          <a:srcRect t="14040" b="14040"/>
          <a:stretch/>
        </p:blipFill>
        <p:spPr bwMode="auto">
          <a:xfrm>
            <a:off x="11006167" y="2591151"/>
            <a:ext cx="892453" cy="855798"/>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037384-36DA-382E-86D8-A0A83BB064D7}"/>
              </a:ext>
            </a:extLst>
          </p:cNvPr>
          <p:cNvPicPr>
            <a:picLocks noChangeAspect="1" noChangeArrowheads="1"/>
          </p:cNvPicPr>
          <p:nvPr/>
        </p:nvPicPr>
        <p:blipFill>
          <a:blip r:embed="rId5"/>
          <a:srcRect l="17301" r="17301"/>
          <a:stretch/>
        </p:blipFill>
        <p:spPr bwMode="auto">
          <a:xfrm>
            <a:off x="8073305" y="1437826"/>
            <a:ext cx="863236" cy="820536"/>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3BC4A38-211A-0A58-6501-E1FB3965255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p:blipFill>
        <p:spPr bwMode="auto">
          <a:xfrm>
            <a:off x="9890779" y="5571335"/>
            <a:ext cx="900000" cy="900000"/>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3323175A-3173-68EE-FC59-56843907D0FF}"/>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p:blipFill>
        <p:spPr bwMode="auto">
          <a:xfrm>
            <a:off x="8627757" y="5752951"/>
            <a:ext cx="900000" cy="900000"/>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8AC1D4F-3027-C04C-B27B-6AB949988EA4}"/>
              </a:ext>
            </a:extLst>
          </p:cNvPr>
          <p:cNvPicPr>
            <a:picLocks noChangeAspect="1" noChangeArrowheads="1"/>
          </p:cNvPicPr>
          <p:nvPr/>
        </p:nvPicPr>
        <p:blipFill>
          <a:blip r:embed="rId8"/>
          <a:srcRect l="11679" r="11679"/>
          <a:stretch/>
        </p:blipFill>
        <p:spPr bwMode="auto">
          <a:xfrm>
            <a:off x="9162430" y="1202051"/>
            <a:ext cx="900000" cy="887159"/>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AB26147-2965-4F01-B616-8CB0D5CBC20C}"/>
              </a:ext>
            </a:extLst>
          </p:cNvPr>
          <p:cNvSpPr txBox="1"/>
          <p:nvPr/>
        </p:nvSpPr>
        <p:spPr>
          <a:xfrm>
            <a:off x="8334884" y="3931447"/>
            <a:ext cx="2022962" cy="954107"/>
          </a:xfrm>
          <a:prstGeom prst="rect">
            <a:avLst/>
          </a:prstGeom>
          <a:solidFill>
            <a:srgbClr val="FFFFFF">
              <a:alpha val="0"/>
            </a:srgbClr>
          </a:solidFill>
        </p:spPr>
        <p:txBody>
          <a:bodyPr wrap="square" rtlCol="0">
            <a:spAutoFit/>
          </a:bodyPr>
          <a:lstStyle/>
          <a:p>
            <a:pPr algn="ctr"/>
            <a:r>
              <a:rPr lang="en-GB" sz="2800" b="1">
                <a:latin typeface="Arial Rounded MT Bold" panose="020F0704030504030204" pitchFamily="34" charset="77"/>
              </a:rPr>
              <a:t>Hubs &amp; Spokes</a:t>
            </a:r>
            <a:endParaRPr lang="en-GB" sz="2800">
              <a:latin typeface="Arial Rounded MT Bold" panose="020F0704030504030204" pitchFamily="34" charset="77"/>
            </a:endParaRPr>
          </a:p>
        </p:txBody>
      </p:sp>
      <p:pic>
        <p:nvPicPr>
          <p:cNvPr id="17" name="Picture 4">
            <a:extLst>
              <a:ext uri="{FF2B5EF4-FFF2-40B4-BE49-F238E27FC236}">
                <a16:creationId xmlns:a16="http://schemas.microsoft.com/office/drawing/2014/main" id="{B42A0E9D-0E6D-D5F8-2134-E35F9B4CCC32}"/>
              </a:ext>
            </a:extLst>
          </p:cNvPr>
          <p:cNvPicPr>
            <a:picLocks noChangeAspect="1" noChangeArrowheads="1"/>
          </p:cNvPicPr>
          <p:nvPr/>
        </p:nvPicPr>
        <p:blipFill>
          <a:blip r:embed="rId9"/>
          <a:srcRect l="34239" r="34239"/>
          <a:stretch/>
        </p:blipFill>
        <p:spPr bwMode="auto">
          <a:xfrm rot="21349132">
            <a:off x="10761842" y="4780327"/>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E019F5F8-C22A-2CA6-AFD9-7BE4FDE289AA}"/>
              </a:ext>
            </a:extLst>
          </p:cNvPr>
          <p:cNvPicPr>
            <a:picLocks noChangeAspect="1" noChangeArrowheads="1"/>
          </p:cNvPicPr>
          <p:nvPr/>
        </p:nvPicPr>
        <p:blipFill>
          <a:blip r:embed="rId10"/>
          <a:srcRect l="21829" r="21829"/>
          <a:stretch/>
        </p:blipFill>
        <p:spPr bwMode="auto">
          <a:xfrm>
            <a:off x="10160920" y="1679431"/>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55A83E1B-8ECA-24FB-B23C-E9117A4499C9}"/>
              </a:ext>
            </a:extLst>
          </p:cNvPr>
          <p:cNvPicPr>
            <a:picLocks noChangeAspect="1" noChangeArrowheads="1"/>
          </p:cNvPicPr>
          <p:nvPr/>
        </p:nvPicPr>
        <p:blipFill>
          <a:blip r:embed="rId11"/>
          <a:srcRect l="15238" r="15238"/>
          <a:stretch/>
        </p:blipFill>
        <p:spPr bwMode="auto">
          <a:xfrm rot="162063">
            <a:off x="7179366" y="2138193"/>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12AFF26B-5428-E328-1E13-91732B60A520}"/>
              </a:ext>
            </a:extLst>
          </p:cNvPr>
          <p:cNvSpPr/>
          <p:nvPr/>
        </p:nvSpPr>
        <p:spPr>
          <a:xfrm rot="3734876">
            <a:off x="7224243" y="2114982"/>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28E3D82-1853-683A-42BB-8B8B55F39BA7}"/>
              </a:ext>
            </a:extLst>
          </p:cNvPr>
          <p:cNvSpPr/>
          <p:nvPr/>
        </p:nvSpPr>
        <p:spPr>
          <a:xfrm rot="1965291">
            <a:off x="8070030" y="1402338"/>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020CD750-863D-77DF-24EA-A84EB75A320D}"/>
              </a:ext>
            </a:extLst>
          </p:cNvPr>
          <p:cNvSpPr/>
          <p:nvPr/>
        </p:nvSpPr>
        <p:spPr>
          <a:xfrm>
            <a:off x="9203177" y="1257455"/>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54C4F3B1-2D7B-FAAF-2B4D-73CC6CE2BDF5}"/>
              </a:ext>
            </a:extLst>
          </p:cNvPr>
          <p:cNvSpPr/>
          <p:nvPr/>
        </p:nvSpPr>
        <p:spPr>
          <a:xfrm rot="3734876">
            <a:off x="10193834" y="1676961"/>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F537571C-A3A4-A65E-65F7-5472AEE84670}"/>
              </a:ext>
            </a:extLst>
          </p:cNvPr>
          <p:cNvSpPr/>
          <p:nvPr/>
        </p:nvSpPr>
        <p:spPr>
          <a:xfrm>
            <a:off x="11022791" y="2528413"/>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ECE3A205-A321-267D-1B3A-CBA64ACF268F}"/>
              </a:ext>
            </a:extLst>
          </p:cNvPr>
          <p:cNvSpPr/>
          <p:nvPr/>
        </p:nvSpPr>
        <p:spPr>
          <a:xfrm rot="19567551">
            <a:off x="10763161" y="4737284"/>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6B794E9-228A-B17C-58C7-11C704E2F7D3}"/>
              </a:ext>
            </a:extLst>
          </p:cNvPr>
          <p:cNvSpPr/>
          <p:nvPr/>
        </p:nvSpPr>
        <p:spPr>
          <a:xfrm rot="12890525">
            <a:off x="9939970" y="5535787"/>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3FBF879-DFA3-1982-3FF5-306C3856AA00}"/>
              </a:ext>
            </a:extLst>
          </p:cNvPr>
          <p:cNvSpPr/>
          <p:nvPr/>
        </p:nvSpPr>
        <p:spPr>
          <a:xfrm rot="19567551">
            <a:off x="8639421" y="5745970"/>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A197828E-C880-AD07-5B18-BF86FC71186E}"/>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748707" y="3084639"/>
            <a:ext cx="1195315" cy="693283"/>
          </a:xfrm>
          <a:prstGeom prst="rect">
            <a:avLst/>
          </a:prstGeom>
        </p:spPr>
      </p:pic>
      <mc:AlternateContent xmlns:mc="http://schemas.openxmlformats.org/markup-compatibility/2006" xmlns:p14="http://schemas.microsoft.com/office/powerpoint/2010/main">
        <mc:Choice Requires="p14">
          <p:contentPart p14:bwMode="auto" r:id="rId13">
            <p14:nvContentPartPr>
              <p14:cNvPr id="37" name="Ink 36">
                <a:extLst>
                  <a:ext uri="{FF2B5EF4-FFF2-40B4-BE49-F238E27FC236}">
                    <a16:creationId xmlns:a16="http://schemas.microsoft.com/office/drawing/2014/main" id="{C0F183A8-184D-66FE-F2F9-BEF85184AB1F}"/>
                  </a:ext>
                </a:extLst>
              </p14:cNvPr>
              <p14:cNvContentPartPr/>
              <p14:nvPr/>
            </p14:nvContentPartPr>
            <p14:xfrm rot="3034191">
              <a:off x="8045336" y="3508237"/>
              <a:ext cx="196560" cy="255240"/>
            </p14:xfrm>
          </p:contentPart>
        </mc:Choice>
        <mc:Fallback xmlns="">
          <p:pic>
            <p:nvPicPr>
              <p:cNvPr id="37" name="Ink 36">
                <a:extLst>
                  <a:ext uri="{FF2B5EF4-FFF2-40B4-BE49-F238E27FC236}">
                    <a16:creationId xmlns:a16="http://schemas.microsoft.com/office/drawing/2014/main" id="{C0F183A8-184D-66FE-F2F9-BEF85184AB1F}"/>
                  </a:ext>
                </a:extLst>
              </p:cNvPr>
              <p:cNvPicPr/>
              <p:nvPr/>
            </p:nvPicPr>
            <p:blipFill>
              <a:blip r:embed="rId14"/>
              <a:stretch>
                <a:fillRect/>
              </a:stretch>
            </p:blipFill>
            <p:spPr>
              <a:xfrm rot="3034191">
                <a:off x="8014376" y="3477277"/>
                <a:ext cx="25776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9" name="Ink 38">
                <a:extLst>
                  <a:ext uri="{FF2B5EF4-FFF2-40B4-BE49-F238E27FC236}">
                    <a16:creationId xmlns:a16="http://schemas.microsoft.com/office/drawing/2014/main" id="{D3AD394D-8B51-0E1A-17F8-827207B87B87}"/>
                  </a:ext>
                </a:extLst>
              </p14:cNvPr>
              <p14:cNvContentPartPr/>
              <p14:nvPr/>
            </p14:nvContentPartPr>
            <p14:xfrm>
              <a:off x="8049246" y="4451134"/>
              <a:ext cx="246240" cy="100440"/>
            </p14:xfrm>
          </p:contentPart>
        </mc:Choice>
        <mc:Fallback xmlns="">
          <p:pic>
            <p:nvPicPr>
              <p:cNvPr id="39" name="Ink 38">
                <a:extLst>
                  <a:ext uri="{FF2B5EF4-FFF2-40B4-BE49-F238E27FC236}">
                    <a16:creationId xmlns:a16="http://schemas.microsoft.com/office/drawing/2014/main" id="{D3AD394D-8B51-0E1A-17F8-827207B87B87}"/>
                  </a:ext>
                </a:extLst>
              </p:cNvPr>
              <p:cNvPicPr/>
              <p:nvPr/>
            </p:nvPicPr>
            <p:blipFill>
              <a:blip r:embed="rId16"/>
              <a:stretch>
                <a:fillRect/>
              </a:stretch>
            </p:blipFill>
            <p:spPr>
              <a:xfrm>
                <a:off x="8018286" y="4420174"/>
                <a:ext cx="30744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0" name="Ink 39">
                <a:extLst>
                  <a:ext uri="{FF2B5EF4-FFF2-40B4-BE49-F238E27FC236}">
                    <a16:creationId xmlns:a16="http://schemas.microsoft.com/office/drawing/2014/main" id="{18466E9A-B1B0-A96B-C80F-609F06C44C34}"/>
                  </a:ext>
                </a:extLst>
              </p14:cNvPr>
              <p14:cNvContentPartPr/>
              <p14:nvPr/>
            </p14:nvContentPartPr>
            <p14:xfrm rot="318416">
              <a:off x="8164528" y="2920954"/>
              <a:ext cx="294840" cy="141840"/>
            </p14:xfrm>
          </p:contentPart>
        </mc:Choice>
        <mc:Fallback xmlns="">
          <p:pic>
            <p:nvPicPr>
              <p:cNvPr id="40" name="Ink 39">
                <a:extLst>
                  <a:ext uri="{FF2B5EF4-FFF2-40B4-BE49-F238E27FC236}">
                    <a16:creationId xmlns:a16="http://schemas.microsoft.com/office/drawing/2014/main" id="{18466E9A-B1B0-A96B-C80F-609F06C44C34}"/>
                  </a:ext>
                </a:extLst>
              </p:cNvPr>
              <p:cNvPicPr/>
              <p:nvPr/>
            </p:nvPicPr>
            <p:blipFill>
              <a:blip r:embed="rId18"/>
              <a:stretch>
                <a:fillRect/>
              </a:stretch>
            </p:blipFill>
            <p:spPr>
              <a:xfrm rot="318416">
                <a:off x="8133568" y="2889994"/>
                <a:ext cx="35604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 name="Ink 40">
                <a:extLst>
                  <a:ext uri="{FF2B5EF4-FFF2-40B4-BE49-F238E27FC236}">
                    <a16:creationId xmlns:a16="http://schemas.microsoft.com/office/drawing/2014/main" id="{C894E539-4318-ADDD-F002-B6E901EEDBD2}"/>
                  </a:ext>
                </a:extLst>
              </p14:cNvPr>
              <p14:cNvContentPartPr/>
              <p14:nvPr/>
            </p14:nvContentPartPr>
            <p14:xfrm>
              <a:off x="8764508" y="2417187"/>
              <a:ext cx="144000" cy="291960"/>
            </p14:xfrm>
          </p:contentPart>
        </mc:Choice>
        <mc:Fallback xmlns="">
          <p:pic>
            <p:nvPicPr>
              <p:cNvPr id="41" name="Ink 40">
                <a:extLst>
                  <a:ext uri="{FF2B5EF4-FFF2-40B4-BE49-F238E27FC236}">
                    <a16:creationId xmlns:a16="http://schemas.microsoft.com/office/drawing/2014/main" id="{C894E539-4318-ADDD-F002-B6E901EEDBD2}"/>
                  </a:ext>
                </a:extLst>
              </p:cNvPr>
              <p:cNvPicPr/>
              <p:nvPr/>
            </p:nvPicPr>
            <p:blipFill>
              <a:blip r:embed="rId20"/>
              <a:stretch>
                <a:fillRect/>
              </a:stretch>
            </p:blipFill>
            <p:spPr>
              <a:xfrm>
                <a:off x="8733548" y="2386265"/>
                <a:ext cx="205200" cy="35308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2" name="Ink 41">
                <a:extLst>
                  <a:ext uri="{FF2B5EF4-FFF2-40B4-BE49-F238E27FC236}">
                    <a16:creationId xmlns:a16="http://schemas.microsoft.com/office/drawing/2014/main" id="{6DDA3608-72FF-7874-A386-0366E4B1FA59}"/>
                  </a:ext>
                </a:extLst>
              </p14:cNvPr>
              <p14:cNvContentPartPr/>
              <p14:nvPr/>
            </p14:nvContentPartPr>
            <p14:xfrm rot="3764547">
              <a:off x="10509745" y="3898059"/>
              <a:ext cx="155880" cy="261360"/>
            </p14:xfrm>
          </p:contentPart>
        </mc:Choice>
        <mc:Fallback xmlns="">
          <p:pic>
            <p:nvPicPr>
              <p:cNvPr id="42" name="Ink 41">
                <a:extLst>
                  <a:ext uri="{FF2B5EF4-FFF2-40B4-BE49-F238E27FC236}">
                    <a16:creationId xmlns:a16="http://schemas.microsoft.com/office/drawing/2014/main" id="{6DDA3608-72FF-7874-A386-0366E4B1FA59}"/>
                  </a:ext>
                </a:extLst>
              </p:cNvPr>
              <p:cNvPicPr/>
              <p:nvPr/>
            </p:nvPicPr>
            <p:blipFill>
              <a:blip r:embed="rId22"/>
              <a:stretch>
                <a:fillRect/>
              </a:stretch>
            </p:blipFill>
            <p:spPr>
              <a:xfrm rot="3764547">
                <a:off x="10478785" y="3867099"/>
                <a:ext cx="217080" cy="322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3" name="Ink 42">
                <a:extLst>
                  <a:ext uri="{FF2B5EF4-FFF2-40B4-BE49-F238E27FC236}">
                    <a16:creationId xmlns:a16="http://schemas.microsoft.com/office/drawing/2014/main" id="{41C4384C-A6D9-ACB3-3FF3-868621F98734}"/>
                  </a:ext>
                </a:extLst>
              </p14:cNvPr>
              <p14:cNvContentPartPr/>
              <p14:nvPr/>
            </p14:nvContentPartPr>
            <p14:xfrm rot="5400000">
              <a:off x="9891715" y="5215588"/>
              <a:ext cx="208037" cy="88793"/>
            </p14:xfrm>
          </p:contentPart>
        </mc:Choice>
        <mc:Fallback xmlns="">
          <p:pic>
            <p:nvPicPr>
              <p:cNvPr id="43" name="Ink 42">
                <a:extLst>
                  <a:ext uri="{FF2B5EF4-FFF2-40B4-BE49-F238E27FC236}">
                    <a16:creationId xmlns:a16="http://schemas.microsoft.com/office/drawing/2014/main" id="{41C4384C-A6D9-ACB3-3FF3-868621F98734}"/>
                  </a:ext>
                </a:extLst>
              </p:cNvPr>
              <p:cNvPicPr/>
              <p:nvPr/>
            </p:nvPicPr>
            <p:blipFill>
              <a:blip r:embed="rId24"/>
              <a:stretch>
                <a:fillRect/>
              </a:stretch>
            </p:blipFill>
            <p:spPr>
              <a:xfrm rot="5400000">
                <a:off x="9860761" y="5184797"/>
                <a:ext cx="269224" cy="14965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4" name="Ink 43">
                <a:extLst>
                  <a:ext uri="{FF2B5EF4-FFF2-40B4-BE49-F238E27FC236}">
                    <a16:creationId xmlns:a16="http://schemas.microsoft.com/office/drawing/2014/main" id="{E602E380-E1B2-F356-EF16-2903E5DF2EAA}"/>
                  </a:ext>
                </a:extLst>
              </p14:cNvPr>
              <p14:cNvContentPartPr/>
              <p14:nvPr/>
            </p14:nvContentPartPr>
            <p14:xfrm rot="17197134">
              <a:off x="8371847" y="5177110"/>
              <a:ext cx="193680" cy="78480"/>
            </p14:xfrm>
          </p:contentPart>
        </mc:Choice>
        <mc:Fallback xmlns="">
          <p:pic>
            <p:nvPicPr>
              <p:cNvPr id="44" name="Ink 43">
                <a:extLst>
                  <a:ext uri="{FF2B5EF4-FFF2-40B4-BE49-F238E27FC236}">
                    <a16:creationId xmlns:a16="http://schemas.microsoft.com/office/drawing/2014/main" id="{E602E380-E1B2-F356-EF16-2903E5DF2EAA}"/>
                  </a:ext>
                </a:extLst>
              </p:cNvPr>
              <p:cNvPicPr/>
              <p:nvPr/>
            </p:nvPicPr>
            <p:blipFill>
              <a:blip r:embed="rId26"/>
              <a:stretch>
                <a:fillRect/>
              </a:stretch>
            </p:blipFill>
            <p:spPr>
              <a:xfrm rot="17197134">
                <a:off x="8340887" y="5146291"/>
                <a:ext cx="254880" cy="13940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1" name="Ink 50">
                <a:extLst>
                  <a:ext uri="{FF2B5EF4-FFF2-40B4-BE49-F238E27FC236}">
                    <a16:creationId xmlns:a16="http://schemas.microsoft.com/office/drawing/2014/main" id="{6D9C0ABA-7A57-F933-0488-AEE5ECB9BC61}"/>
                  </a:ext>
                </a:extLst>
              </p14:cNvPr>
              <p14:cNvContentPartPr/>
              <p14:nvPr/>
            </p14:nvContentPartPr>
            <p14:xfrm>
              <a:off x="9120764" y="5256438"/>
              <a:ext cx="22680" cy="278640"/>
            </p14:xfrm>
          </p:contentPart>
        </mc:Choice>
        <mc:Fallback xmlns="">
          <p:pic>
            <p:nvPicPr>
              <p:cNvPr id="51" name="Ink 50">
                <a:extLst>
                  <a:ext uri="{FF2B5EF4-FFF2-40B4-BE49-F238E27FC236}">
                    <a16:creationId xmlns:a16="http://schemas.microsoft.com/office/drawing/2014/main" id="{6D9C0ABA-7A57-F933-0488-AEE5ECB9BC61}"/>
                  </a:ext>
                </a:extLst>
              </p:cNvPr>
              <p:cNvPicPr/>
              <p:nvPr/>
            </p:nvPicPr>
            <p:blipFill>
              <a:blip r:embed="rId28"/>
              <a:stretch>
                <a:fillRect/>
              </a:stretch>
            </p:blipFill>
            <p:spPr>
              <a:xfrm>
                <a:off x="9090288" y="5225478"/>
                <a:ext cx="82924" cy="339840"/>
              </a:xfrm>
              <a:prstGeom prst="rect">
                <a:avLst/>
              </a:prstGeom>
            </p:spPr>
          </p:pic>
        </mc:Fallback>
      </mc:AlternateContent>
      <p:pic>
        <p:nvPicPr>
          <p:cNvPr id="9" name="Picture 6">
            <a:extLst>
              <a:ext uri="{FF2B5EF4-FFF2-40B4-BE49-F238E27FC236}">
                <a16:creationId xmlns:a16="http://schemas.microsoft.com/office/drawing/2014/main" id="{597BA409-AD4D-E19F-2CBF-14473D6513A9}"/>
              </a:ext>
            </a:extLst>
          </p:cNvPr>
          <p:cNvPicPr>
            <a:picLocks noChangeAspect="1" noChangeArrowheads="1"/>
          </p:cNvPicPr>
          <p:nvPr/>
        </p:nvPicPr>
        <p:blipFill>
          <a:blip r:embed="rId29"/>
          <a:srcRect l="12702" r="12702"/>
          <a:stretch/>
        </p:blipFill>
        <p:spPr bwMode="auto">
          <a:xfrm>
            <a:off x="7045329" y="4293197"/>
            <a:ext cx="900000" cy="900000"/>
          </a:xfrm>
          <a:prstGeom prst="ellipse">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5C737BE9-7B45-2327-F6C6-26CA1C529316}"/>
              </a:ext>
            </a:extLst>
          </p:cNvPr>
          <p:cNvSpPr/>
          <p:nvPr/>
        </p:nvSpPr>
        <p:spPr>
          <a:xfrm rot="19567551">
            <a:off x="7056993" y="4286216"/>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a:extLst>
              <a:ext uri="{FF2B5EF4-FFF2-40B4-BE49-F238E27FC236}">
                <a16:creationId xmlns:a16="http://schemas.microsoft.com/office/drawing/2014/main" id="{E5AA73DE-0D8D-1309-0409-61374649D1D4}"/>
              </a:ext>
            </a:extLst>
          </p:cNvPr>
          <p:cNvPicPr>
            <a:picLocks noChangeAspect="1" noChangeArrowheads="1"/>
          </p:cNvPicPr>
          <p:nvPr/>
        </p:nvPicPr>
        <p:blipFill>
          <a:blip r:embed="rId30"/>
          <a:srcRect l="10894" r="10894"/>
          <a:stretch/>
        </p:blipFill>
        <p:spPr bwMode="auto">
          <a:xfrm>
            <a:off x="11034653" y="3701302"/>
            <a:ext cx="892453" cy="855798"/>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F82B3B50-B56A-E3B0-C1F7-7F0A4D409118}"/>
              </a:ext>
            </a:extLst>
          </p:cNvPr>
          <p:cNvSpPr/>
          <p:nvPr/>
        </p:nvSpPr>
        <p:spPr>
          <a:xfrm>
            <a:off x="11051277" y="3638564"/>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0">
            <a:extLst>
              <a:ext uri="{FF2B5EF4-FFF2-40B4-BE49-F238E27FC236}">
                <a16:creationId xmlns:a16="http://schemas.microsoft.com/office/drawing/2014/main" id="{C7B19F03-F56D-970B-76BA-787D7D8FF34E}"/>
              </a:ext>
            </a:extLst>
          </p:cNvPr>
          <p:cNvPicPr>
            <a:picLocks noChangeAspect="1" noChangeArrowheads="1"/>
          </p:cNvPicPr>
          <p:nvPr/>
        </p:nvPicPr>
        <p:blipFill>
          <a:blip r:embed="rId31"/>
          <a:srcRect l="13232" r="13232"/>
          <a:stretch/>
        </p:blipFill>
        <p:spPr bwMode="auto">
          <a:xfrm rot="162063">
            <a:off x="6920012" y="3188564"/>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A7C34A61-D25D-29AE-4CD2-6438D10B407F}"/>
              </a:ext>
            </a:extLst>
          </p:cNvPr>
          <p:cNvSpPr/>
          <p:nvPr/>
        </p:nvSpPr>
        <p:spPr>
          <a:xfrm rot="3734876">
            <a:off x="6964889" y="3165353"/>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10">
            <a:extLst>
              <a:ext uri="{FF2B5EF4-FFF2-40B4-BE49-F238E27FC236}">
                <a16:creationId xmlns:a16="http://schemas.microsoft.com/office/drawing/2014/main" id="{EC591448-B988-AE9E-82BE-B170952A26EB}"/>
              </a:ext>
            </a:extLst>
          </p:cNvPr>
          <p:cNvPicPr>
            <a:picLocks noChangeAspect="1" noChangeArrowheads="1"/>
          </p:cNvPicPr>
          <p:nvPr/>
        </p:nvPicPr>
        <p:blipFill>
          <a:blip r:embed="rId32"/>
          <a:srcRect l="16430" r="16430"/>
          <a:stretch/>
        </p:blipFill>
        <p:spPr bwMode="auto">
          <a:xfrm rot="162063">
            <a:off x="7446880" y="5356894"/>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31" name="Oval 30">
            <a:extLst>
              <a:ext uri="{FF2B5EF4-FFF2-40B4-BE49-F238E27FC236}">
                <a16:creationId xmlns:a16="http://schemas.microsoft.com/office/drawing/2014/main" id="{BB832DF0-FCC1-ECF4-301E-2085420FB599}"/>
              </a:ext>
            </a:extLst>
          </p:cNvPr>
          <p:cNvSpPr/>
          <p:nvPr/>
        </p:nvSpPr>
        <p:spPr>
          <a:xfrm rot="3734876">
            <a:off x="7491757" y="5333683"/>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33">
            <p14:nvContentPartPr>
              <p14:cNvPr id="32" name="Ink 31">
                <a:extLst>
                  <a:ext uri="{FF2B5EF4-FFF2-40B4-BE49-F238E27FC236}">
                    <a16:creationId xmlns:a16="http://schemas.microsoft.com/office/drawing/2014/main" id="{93A52733-9029-3B44-A851-36B47AA1FB6D}"/>
                  </a:ext>
                </a:extLst>
              </p14:cNvPr>
              <p14:cNvContentPartPr/>
              <p14:nvPr/>
            </p14:nvContentPartPr>
            <p14:xfrm rot="3686922">
              <a:off x="10354699" y="4735464"/>
              <a:ext cx="251671" cy="107417"/>
            </p14:xfrm>
          </p:contentPart>
        </mc:Choice>
        <mc:Fallback xmlns="">
          <p:pic>
            <p:nvPicPr>
              <p:cNvPr id="32" name="Ink 31">
                <a:extLst>
                  <a:ext uri="{FF2B5EF4-FFF2-40B4-BE49-F238E27FC236}">
                    <a16:creationId xmlns:a16="http://schemas.microsoft.com/office/drawing/2014/main" id="{93A52733-9029-3B44-A851-36B47AA1FB6D}"/>
                  </a:ext>
                </a:extLst>
              </p:cNvPr>
              <p:cNvPicPr/>
              <p:nvPr/>
            </p:nvPicPr>
            <p:blipFill>
              <a:blip r:embed="rId34"/>
              <a:stretch>
                <a:fillRect/>
              </a:stretch>
            </p:blipFill>
            <p:spPr>
              <a:xfrm rot="3686922">
                <a:off x="10323735" y="4704568"/>
                <a:ext cx="312879" cy="16849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3" name="Ink 32">
                <a:extLst>
                  <a:ext uri="{FF2B5EF4-FFF2-40B4-BE49-F238E27FC236}">
                    <a16:creationId xmlns:a16="http://schemas.microsoft.com/office/drawing/2014/main" id="{F422C319-4A8D-5FE8-F048-0D26E8BBA6C2}"/>
                  </a:ext>
                </a:extLst>
              </p14:cNvPr>
              <p14:cNvContentPartPr/>
              <p14:nvPr/>
            </p14:nvContentPartPr>
            <p14:xfrm>
              <a:off x="10392850" y="3268683"/>
              <a:ext cx="251671" cy="107417"/>
            </p14:xfrm>
          </p:contentPart>
        </mc:Choice>
        <mc:Fallback xmlns="">
          <p:pic>
            <p:nvPicPr>
              <p:cNvPr id="33" name="Ink 32">
                <a:extLst>
                  <a:ext uri="{FF2B5EF4-FFF2-40B4-BE49-F238E27FC236}">
                    <a16:creationId xmlns:a16="http://schemas.microsoft.com/office/drawing/2014/main" id="{F422C319-4A8D-5FE8-F048-0D26E8BBA6C2}"/>
                  </a:ext>
                </a:extLst>
              </p:cNvPr>
              <p:cNvPicPr/>
              <p:nvPr/>
            </p:nvPicPr>
            <p:blipFill>
              <a:blip r:embed="rId34"/>
              <a:stretch>
                <a:fillRect/>
              </a:stretch>
            </p:blipFill>
            <p:spPr>
              <a:xfrm>
                <a:off x="10361886" y="3237787"/>
                <a:ext cx="312879" cy="16849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4" name="Ink 33">
                <a:extLst>
                  <a:ext uri="{FF2B5EF4-FFF2-40B4-BE49-F238E27FC236}">
                    <a16:creationId xmlns:a16="http://schemas.microsoft.com/office/drawing/2014/main" id="{BDD4FBEE-18E2-D2E4-9327-30D4CFC6BAFF}"/>
                  </a:ext>
                </a:extLst>
              </p14:cNvPr>
              <p14:cNvContentPartPr/>
              <p14:nvPr/>
            </p14:nvContentPartPr>
            <p14:xfrm rot="19717955">
              <a:off x="9995710" y="2771252"/>
              <a:ext cx="252413" cy="107950"/>
            </p14:xfrm>
          </p:contentPart>
        </mc:Choice>
        <mc:Fallback xmlns="">
          <p:pic>
            <p:nvPicPr>
              <p:cNvPr id="34" name="Ink 33">
                <a:extLst>
                  <a:ext uri="{FF2B5EF4-FFF2-40B4-BE49-F238E27FC236}">
                    <a16:creationId xmlns:a16="http://schemas.microsoft.com/office/drawing/2014/main" id="{BDD4FBEE-18E2-D2E4-9327-30D4CFC6BAFF}"/>
                  </a:ext>
                </a:extLst>
              </p:cNvPr>
              <p:cNvPicPr/>
              <p:nvPr/>
            </p:nvPicPr>
            <p:blipFill>
              <a:blip r:embed="rId34"/>
              <a:stretch>
                <a:fillRect/>
              </a:stretch>
            </p:blipFill>
            <p:spPr>
              <a:xfrm rot="19717955">
                <a:off x="9964655" y="2740203"/>
                <a:ext cx="313801" cy="16932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5" name="Ink 34">
                <a:extLst>
                  <a:ext uri="{FF2B5EF4-FFF2-40B4-BE49-F238E27FC236}">
                    <a16:creationId xmlns:a16="http://schemas.microsoft.com/office/drawing/2014/main" id="{97D29686-E02B-20D3-FB15-972F30F08CE5}"/>
                  </a:ext>
                </a:extLst>
              </p14:cNvPr>
              <p14:cNvContentPartPr/>
              <p14:nvPr/>
            </p14:nvContentPartPr>
            <p14:xfrm rot="18364274">
              <a:off x="9389833" y="2446846"/>
              <a:ext cx="252413" cy="107950"/>
            </p14:xfrm>
          </p:contentPart>
        </mc:Choice>
        <mc:Fallback xmlns="">
          <p:pic>
            <p:nvPicPr>
              <p:cNvPr id="35" name="Ink 34">
                <a:extLst>
                  <a:ext uri="{FF2B5EF4-FFF2-40B4-BE49-F238E27FC236}">
                    <a16:creationId xmlns:a16="http://schemas.microsoft.com/office/drawing/2014/main" id="{97D29686-E02B-20D3-FB15-972F30F08CE5}"/>
                  </a:ext>
                </a:extLst>
              </p:cNvPr>
              <p:cNvPicPr/>
              <p:nvPr/>
            </p:nvPicPr>
            <p:blipFill>
              <a:blip r:embed="rId34"/>
              <a:stretch>
                <a:fillRect/>
              </a:stretch>
            </p:blipFill>
            <p:spPr>
              <a:xfrm rot="18364274">
                <a:off x="9358778" y="2415797"/>
                <a:ext cx="313801" cy="169326"/>
              </a:xfrm>
              <a:prstGeom prst="rect">
                <a:avLst/>
              </a:prstGeom>
            </p:spPr>
          </p:pic>
        </mc:Fallback>
      </mc:AlternateContent>
      <p:sp>
        <p:nvSpPr>
          <p:cNvPr id="8" name="TextBox 7">
            <a:extLst>
              <a:ext uri="{FF2B5EF4-FFF2-40B4-BE49-F238E27FC236}">
                <a16:creationId xmlns:a16="http://schemas.microsoft.com/office/drawing/2014/main" id="{894EC5E5-CF08-49CB-E84D-598F63CE35FF}"/>
              </a:ext>
            </a:extLst>
          </p:cNvPr>
          <p:cNvSpPr txBox="1"/>
          <p:nvPr/>
        </p:nvSpPr>
        <p:spPr>
          <a:xfrm>
            <a:off x="254429" y="218975"/>
            <a:ext cx="10333256"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So what does Connect Somerset add?</a:t>
            </a:r>
          </a:p>
        </p:txBody>
      </p:sp>
    </p:spTree>
    <p:extLst>
      <p:ext uri="{BB962C8B-B14F-4D97-AF65-F5344CB8AC3E}">
        <p14:creationId xmlns:p14="http://schemas.microsoft.com/office/powerpoint/2010/main" val="88840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A3F96613-C138-D14E-5027-4732DED55A30}"/>
              </a:ext>
            </a:extLst>
          </p:cNvPr>
          <p:cNvPicPr>
            <a:picLocks noChangeAspect="1"/>
          </p:cNvPicPr>
          <p:nvPr/>
        </p:nvPicPr>
        <p:blipFill rotWithShape="1">
          <a:blip r:embed="rId3">
            <a:extLst>
              <a:ext uri="{28A0092B-C50C-407E-A947-70E740481C1C}">
                <a14:useLocalDpi xmlns:a14="http://schemas.microsoft.com/office/drawing/2010/main" val="0"/>
              </a:ext>
            </a:extLst>
          </a:blip>
          <a:srcRect l="18" r="1356"/>
          <a:stretch/>
        </p:blipFill>
        <p:spPr>
          <a:xfrm>
            <a:off x="-182880" y="-175260"/>
            <a:ext cx="12513700" cy="7157273"/>
          </a:xfrm>
          <a:prstGeom prst="rect">
            <a:avLst/>
          </a:prstGeom>
        </p:spPr>
      </p:pic>
      <p:pic>
        <p:nvPicPr>
          <p:cNvPr id="3" name="Graphic 2">
            <a:extLst>
              <a:ext uri="{FF2B5EF4-FFF2-40B4-BE49-F238E27FC236}">
                <a16:creationId xmlns:a16="http://schemas.microsoft.com/office/drawing/2014/main" id="{9C5DC0CC-295C-1159-5A45-FBF291814E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7186" y="2046214"/>
            <a:ext cx="5557629" cy="1706394"/>
          </a:xfrm>
          <a:prstGeom prst="rect">
            <a:avLst/>
          </a:prstGeom>
        </p:spPr>
      </p:pic>
      <p:pic>
        <p:nvPicPr>
          <p:cNvPr id="85" name="Graphic 84">
            <a:extLst>
              <a:ext uri="{FF2B5EF4-FFF2-40B4-BE49-F238E27FC236}">
                <a16:creationId xmlns:a16="http://schemas.microsoft.com/office/drawing/2014/main" id="{4119F521-EF26-D129-AC4A-E35F629216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30749" y="4555473"/>
            <a:ext cx="2780031" cy="1970655"/>
          </a:xfrm>
          <a:prstGeom prst="rect">
            <a:avLst/>
          </a:prstGeom>
        </p:spPr>
      </p:pic>
      <p:pic>
        <p:nvPicPr>
          <p:cNvPr id="89" name="Graphic 88">
            <a:extLst>
              <a:ext uri="{FF2B5EF4-FFF2-40B4-BE49-F238E27FC236}">
                <a16:creationId xmlns:a16="http://schemas.microsoft.com/office/drawing/2014/main" id="{2399A91A-14D6-85C6-724A-E263070E8E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10272" y="536730"/>
            <a:ext cx="2197572" cy="2048584"/>
          </a:xfrm>
          <a:prstGeom prst="rect">
            <a:avLst/>
          </a:prstGeom>
        </p:spPr>
      </p:pic>
      <p:pic>
        <p:nvPicPr>
          <p:cNvPr id="92" name="Graphic 91">
            <a:extLst>
              <a:ext uri="{FF2B5EF4-FFF2-40B4-BE49-F238E27FC236}">
                <a16:creationId xmlns:a16="http://schemas.microsoft.com/office/drawing/2014/main" id="{F09AAAD4-87EA-6E3B-A5CA-5EA5398F24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360" y="3803115"/>
            <a:ext cx="1521504" cy="2489734"/>
          </a:xfrm>
          <a:prstGeom prst="rect">
            <a:avLst/>
          </a:prstGeom>
        </p:spPr>
      </p:pic>
      <p:pic>
        <p:nvPicPr>
          <p:cNvPr id="97" name="Graphic 96">
            <a:extLst>
              <a:ext uri="{FF2B5EF4-FFF2-40B4-BE49-F238E27FC236}">
                <a16:creationId xmlns:a16="http://schemas.microsoft.com/office/drawing/2014/main" id="{C3188C28-E7D1-7545-B4D0-441183B7C79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7018" y="348149"/>
            <a:ext cx="2163166" cy="2425747"/>
          </a:xfrm>
          <a:prstGeom prst="rect">
            <a:avLst/>
          </a:prstGeom>
        </p:spPr>
      </p:pic>
      <p:pic>
        <p:nvPicPr>
          <p:cNvPr id="99" name="Graphic 98">
            <a:extLst>
              <a:ext uri="{FF2B5EF4-FFF2-40B4-BE49-F238E27FC236}">
                <a16:creationId xmlns:a16="http://schemas.microsoft.com/office/drawing/2014/main" id="{399A516F-10B6-6D90-A675-A6CDAE72A3D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74950" y="4839261"/>
            <a:ext cx="2274857" cy="1779810"/>
          </a:xfrm>
          <a:prstGeom prst="rect">
            <a:avLst/>
          </a:prstGeom>
        </p:spPr>
      </p:pic>
      <p:pic>
        <p:nvPicPr>
          <p:cNvPr id="101" name="Graphic 100">
            <a:extLst>
              <a:ext uri="{FF2B5EF4-FFF2-40B4-BE49-F238E27FC236}">
                <a16:creationId xmlns:a16="http://schemas.microsoft.com/office/drawing/2014/main" id="{C916B983-02FD-A805-CDA5-0E26D85D49E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6846187" flipH="1">
            <a:off x="2595174" y="3714256"/>
            <a:ext cx="716828" cy="848875"/>
          </a:xfrm>
          <a:prstGeom prst="rect">
            <a:avLst/>
          </a:prstGeom>
        </p:spPr>
      </p:pic>
      <p:pic>
        <p:nvPicPr>
          <p:cNvPr id="102" name="Graphic 101">
            <a:extLst>
              <a:ext uri="{FF2B5EF4-FFF2-40B4-BE49-F238E27FC236}">
                <a16:creationId xmlns:a16="http://schemas.microsoft.com/office/drawing/2014/main" id="{2AF4BBE3-241E-8AD7-3FE1-6D78AE4DAB3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6034994" flipH="1" flipV="1">
            <a:off x="2837785" y="1030132"/>
            <a:ext cx="716828" cy="848875"/>
          </a:xfrm>
          <a:prstGeom prst="rect">
            <a:avLst/>
          </a:prstGeom>
        </p:spPr>
      </p:pic>
      <p:pic>
        <p:nvPicPr>
          <p:cNvPr id="103" name="Graphic 102">
            <a:extLst>
              <a:ext uri="{FF2B5EF4-FFF2-40B4-BE49-F238E27FC236}">
                <a16:creationId xmlns:a16="http://schemas.microsoft.com/office/drawing/2014/main" id="{B92532ED-8746-7CCD-4C08-28D34944C7D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5565006" flipV="1">
            <a:off x="7971632" y="1030132"/>
            <a:ext cx="716828" cy="848875"/>
          </a:xfrm>
          <a:prstGeom prst="rect">
            <a:avLst/>
          </a:prstGeom>
        </p:spPr>
      </p:pic>
      <p:pic>
        <p:nvPicPr>
          <p:cNvPr id="105" name="Graphic 104">
            <a:extLst>
              <a:ext uri="{FF2B5EF4-FFF2-40B4-BE49-F238E27FC236}">
                <a16:creationId xmlns:a16="http://schemas.microsoft.com/office/drawing/2014/main" id="{260318CC-FA52-847A-B897-3C201C2866F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77168" y="3987947"/>
            <a:ext cx="255214" cy="638036"/>
          </a:xfrm>
          <a:prstGeom prst="rect">
            <a:avLst/>
          </a:prstGeom>
        </p:spPr>
      </p:pic>
      <p:pic>
        <p:nvPicPr>
          <p:cNvPr id="106" name="Graphic 105">
            <a:extLst>
              <a:ext uri="{FF2B5EF4-FFF2-40B4-BE49-F238E27FC236}">
                <a16:creationId xmlns:a16="http://schemas.microsoft.com/office/drawing/2014/main" id="{17F434FB-5D31-7031-1820-AA5C31EF662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5565006" flipH="1" flipV="1">
            <a:off x="8271236" y="3781719"/>
            <a:ext cx="601121" cy="903879"/>
          </a:xfrm>
          <a:prstGeom prst="rect">
            <a:avLst/>
          </a:prstGeom>
        </p:spPr>
      </p:pic>
    </p:spTree>
    <p:extLst>
      <p:ext uri="{BB962C8B-B14F-4D97-AF65-F5344CB8AC3E}">
        <p14:creationId xmlns:p14="http://schemas.microsoft.com/office/powerpoint/2010/main" val="968981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BF5A4A-37A1-90BC-C738-A5713751E805}"/>
              </a:ext>
            </a:extLst>
          </p:cNvPr>
          <p:cNvSpPr txBox="1"/>
          <p:nvPr/>
        </p:nvSpPr>
        <p:spPr>
          <a:xfrm>
            <a:off x="173736" y="84784"/>
            <a:ext cx="7171543" cy="477054"/>
          </a:xfrm>
          <a:prstGeom prst="rect">
            <a:avLst/>
          </a:prstGeom>
          <a:noFill/>
        </p:spPr>
        <p:txBody>
          <a:bodyPr wrap="square" rtlCol="0">
            <a:spAutoFit/>
          </a:bodyPr>
          <a:lstStyle/>
          <a:p>
            <a:r>
              <a:rPr lang="en-GB" sz="2500" b="1" dirty="0"/>
              <a:t>Transform Data View </a:t>
            </a:r>
          </a:p>
        </p:txBody>
      </p:sp>
      <p:sp>
        <p:nvSpPr>
          <p:cNvPr id="5" name="TextBox 4">
            <a:extLst>
              <a:ext uri="{FF2B5EF4-FFF2-40B4-BE49-F238E27FC236}">
                <a16:creationId xmlns:a16="http://schemas.microsoft.com/office/drawing/2014/main" id="{A9D165CB-FEB1-D38F-1FA5-3597626CA7E1}"/>
              </a:ext>
            </a:extLst>
          </p:cNvPr>
          <p:cNvSpPr txBox="1"/>
          <p:nvPr/>
        </p:nvSpPr>
        <p:spPr>
          <a:xfrm>
            <a:off x="282593" y="689788"/>
            <a:ext cx="11448769" cy="4909036"/>
          </a:xfrm>
          <a:prstGeom prst="rect">
            <a:avLst/>
          </a:prstGeom>
          <a:noFill/>
        </p:spPr>
        <p:txBody>
          <a:bodyPr wrap="square" rtlCol="0">
            <a:spAutoFit/>
          </a:bodyPr>
          <a:lstStyle/>
          <a:p>
            <a:r>
              <a:rPr lang="en-GB" sz="1600" b="1" dirty="0"/>
              <a:t>Why?</a:t>
            </a:r>
          </a:p>
          <a:p>
            <a:endParaRPr lang="en-GB" sz="800" dirty="0"/>
          </a:p>
          <a:p>
            <a:pPr marL="285750" indent="-285750">
              <a:buFont typeface="Arial" panose="020B0604020202020204" pitchFamily="34" charset="0"/>
              <a:buChar char="•"/>
            </a:pPr>
            <a:r>
              <a:rPr lang="en-GB" sz="1500" dirty="0"/>
              <a:t>Understanding the life of a child and their family has historically been a challenge</a:t>
            </a:r>
          </a:p>
          <a:p>
            <a:pPr marL="285750" indent="-285750">
              <a:buFont typeface="Arial" panose="020B0604020202020204" pitchFamily="34" charset="0"/>
              <a:buChar char="•"/>
            </a:pPr>
            <a:r>
              <a:rPr lang="en-GB" sz="1500" dirty="0"/>
              <a:t>Poor or non-existent information sharing is a factor repeatedly identified as an issue in case reviews</a:t>
            </a:r>
          </a:p>
          <a:p>
            <a:pPr marL="285750" indent="-285750">
              <a:buFont typeface="Arial" panose="020B0604020202020204" pitchFamily="34" charset="0"/>
              <a:buChar char="•"/>
            </a:pPr>
            <a:endParaRPr lang="en-GB" sz="800" dirty="0"/>
          </a:p>
          <a:p>
            <a:r>
              <a:rPr lang="en-GB" sz="1500" b="1" dirty="0"/>
              <a:t>What is Transform Data View?</a:t>
            </a:r>
          </a:p>
          <a:p>
            <a:endParaRPr lang="en-GB" sz="800" b="1" dirty="0"/>
          </a:p>
          <a:p>
            <a:pPr marL="285750" indent="-285750">
              <a:buFont typeface="Arial" panose="020B0604020202020204" pitchFamily="34" charset="0"/>
              <a:buChar char="•"/>
            </a:pPr>
            <a:r>
              <a:rPr lang="en-GB" sz="1500" dirty="0"/>
              <a:t>Transform Data View is Somerset’s solution to joining-up fragmented case management systems</a:t>
            </a:r>
          </a:p>
          <a:p>
            <a:pPr marL="285750" indent="-285750">
              <a:buFont typeface="Arial" panose="020B0604020202020204" pitchFamily="34" charset="0"/>
              <a:buChar char="•"/>
            </a:pPr>
            <a:r>
              <a:rPr lang="en-GB" sz="1500" dirty="0"/>
              <a:t>It surfaces data in one place, joining up the early help system, by showing involvements with other professionals</a:t>
            </a:r>
          </a:p>
          <a:p>
            <a:pPr marL="285750" indent="-285750">
              <a:buFont typeface="Arial" panose="020B0604020202020204" pitchFamily="34" charset="0"/>
              <a:buChar char="•"/>
            </a:pPr>
            <a:r>
              <a:rPr lang="en-GB" sz="1500" dirty="0"/>
              <a:t>It is fully automated, pulling data in from multiple sources, matching the single individual’s vulnerabilities to their family members</a:t>
            </a:r>
          </a:p>
          <a:p>
            <a:pPr marL="285750" indent="-285750">
              <a:buFont typeface="Arial" panose="020B0604020202020204" pitchFamily="34" charset="0"/>
              <a:buChar char="•"/>
            </a:pPr>
            <a:r>
              <a:rPr lang="en-GB" sz="1500" dirty="0"/>
              <a:t>It gives a holistic view of the family’s complexities in one place for the first time.</a:t>
            </a:r>
          </a:p>
          <a:p>
            <a:pPr marL="285750" indent="-285750">
              <a:buFont typeface="Arial" panose="020B0604020202020204" pitchFamily="34" charset="0"/>
              <a:buChar char="•"/>
            </a:pPr>
            <a:r>
              <a:rPr lang="en-GB" sz="1500" dirty="0"/>
              <a:t>It identifies risk, harm and threat</a:t>
            </a:r>
          </a:p>
          <a:p>
            <a:pPr marL="285750" indent="-285750">
              <a:buFont typeface="Arial" panose="020B0604020202020204" pitchFamily="34" charset="0"/>
              <a:buChar char="•"/>
            </a:pPr>
            <a:endParaRPr lang="en-GB" sz="1400" dirty="0"/>
          </a:p>
          <a:p>
            <a:pPr marL="742950" lvl="1" indent="-285750">
              <a:buFont typeface="Arial" panose="020B0604020202020204" pitchFamily="34" charset="0"/>
              <a:buChar char="•"/>
            </a:pPr>
            <a:endParaRPr lang="en-GB" sz="1400" dirty="0"/>
          </a:p>
          <a:p>
            <a:endParaRPr lang="en-GB" sz="1600" dirty="0"/>
          </a:p>
          <a:p>
            <a:endParaRPr lang="en-GB" sz="1600" dirty="0"/>
          </a:p>
          <a:p>
            <a:endParaRPr lang="en-GB" sz="1600" dirty="0"/>
          </a:p>
          <a:p>
            <a:endParaRPr lang="en-GB" sz="1600" dirty="0"/>
          </a:p>
          <a:p>
            <a:endParaRPr lang="en-GB" sz="1600" dirty="0"/>
          </a:p>
          <a:p>
            <a:endParaRPr lang="en-GB" sz="1500" dirty="0"/>
          </a:p>
          <a:p>
            <a:r>
              <a:rPr lang="en-GB" sz="1500" b="1" dirty="0"/>
              <a:t>Want to know more about it?</a:t>
            </a:r>
          </a:p>
          <a:p>
            <a:r>
              <a:rPr lang="en-GB" sz="1500" dirty="0"/>
              <a:t>Please contact </a:t>
            </a:r>
            <a:r>
              <a:rPr lang="en-GB" sz="1500" b="1" dirty="0">
                <a:solidFill>
                  <a:srgbClr val="0070C0"/>
                </a:solidFill>
                <a:hlinkClick r:id="rId2"/>
              </a:rPr>
              <a:t>Joanne.Harris@somerset.gov.uk</a:t>
            </a:r>
            <a:r>
              <a:rPr lang="en-GB" sz="1500" b="1" dirty="0">
                <a:solidFill>
                  <a:srgbClr val="0070C0"/>
                </a:solidFill>
              </a:rPr>
              <a:t> </a:t>
            </a:r>
            <a:r>
              <a:rPr lang="en-GB" sz="1500" dirty="0">
                <a:solidFill>
                  <a:srgbClr val="0070C0"/>
                </a:solidFill>
              </a:rPr>
              <a:t> </a:t>
            </a:r>
            <a:r>
              <a:rPr lang="en-GB" sz="1500" dirty="0"/>
              <a:t>for further information </a:t>
            </a:r>
          </a:p>
        </p:txBody>
      </p:sp>
      <p:pic>
        <p:nvPicPr>
          <p:cNvPr id="6" name="Picture 5">
            <a:extLst>
              <a:ext uri="{FF2B5EF4-FFF2-40B4-BE49-F238E27FC236}">
                <a16:creationId xmlns:a16="http://schemas.microsoft.com/office/drawing/2014/main" id="{47F19F3F-3306-70D9-5C65-E649E5CF8F5A}"/>
              </a:ext>
            </a:extLst>
          </p:cNvPr>
          <p:cNvPicPr>
            <a:picLocks noChangeAspect="1"/>
          </p:cNvPicPr>
          <p:nvPr/>
        </p:nvPicPr>
        <p:blipFill>
          <a:blip r:embed="rId3"/>
          <a:stretch>
            <a:fillRect/>
          </a:stretch>
        </p:blipFill>
        <p:spPr>
          <a:xfrm>
            <a:off x="7541081" y="2939143"/>
            <a:ext cx="4190281" cy="2555775"/>
          </a:xfrm>
          <a:prstGeom prst="rect">
            <a:avLst/>
          </a:prstGeom>
        </p:spPr>
      </p:pic>
      <p:sp>
        <p:nvSpPr>
          <p:cNvPr id="2" name="TextBox 1">
            <a:extLst>
              <a:ext uri="{FF2B5EF4-FFF2-40B4-BE49-F238E27FC236}">
                <a16:creationId xmlns:a16="http://schemas.microsoft.com/office/drawing/2014/main" id="{7E4C4EE8-4AB5-DD63-6DD9-7030F05E4FA1}"/>
              </a:ext>
            </a:extLst>
          </p:cNvPr>
          <p:cNvSpPr txBox="1"/>
          <p:nvPr/>
        </p:nvSpPr>
        <p:spPr>
          <a:xfrm>
            <a:off x="282593" y="3278302"/>
            <a:ext cx="7062686" cy="1723549"/>
          </a:xfrm>
          <a:prstGeom prst="rect">
            <a:avLst/>
          </a:prstGeom>
          <a:noFill/>
        </p:spPr>
        <p:txBody>
          <a:bodyPr wrap="square" rtlCol="0">
            <a:spAutoFit/>
          </a:bodyPr>
          <a:lstStyle/>
          <a:p>
            <a:r>
              <a:rPr lang="en-GB" sz="1500" dirty="0"/>
              <a:t>Somerset Council has been enabling access to Practitioners, external to the Local Authority for three years. </a:t>
            </a:r>
          </a:p>
          <a:p>
            <a:endParaRPr lang="en-GB" sz="800" dirty="0"/>
          </a:p>
          <a:p>
            <a:r>
              <a:rPr lang="en-GB" sz="1500" dirty="0"/>
              <a:t>The positive feedback received has been encouraging, with evidence on making a significant difference to the safeguarding of children and their families. </a:t>
            </a:r>
          </a:p>
          <a:p>
            <a:endParaRPr lang="en-GB" sz="800" dirty="0"/>
          </a:p>
          <a:p>
            <a:r>
              <a:rPr lang="en-GB" sz="1500" dirty="0"/>
              <a:t>Somerset is leading the way, nationally, with the DfE funding a project to write a guide on building the system for other Local Authorities to follow</a:t>
            </a:r>
          </a:p>
        </p:txBody>
      </p:sp>
    </p:spTree>
    <p:extLst>
      <p:ext uri="{BB962C8B-B14F-4D97-AF65-F5344CB8AC3E}">
        <p14:creationId xmlns:p14="http://schemas.microsoft.com/office/powerpoint/2010/main" val="990006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5105A8-58D2-F1FB-2D79-543DF08E6456}"/>
              </a:ext>
            </a:extLst>
          </p:cNvPr>
          <p:cNvSpPr txBox="1"/>
          <p:nvPr/>
        </p:nvSpPr>
        <p:spPr>
          <a:xfrm>
            <a:off x="361950" y="1099918"/>
            <a:ext cx="6685796" cy="4708981"/>
          </a:xfrm>
          <a:prstGeom prst="rect">
            <a:avLst/>
          </a:prstGeom>
          <a:noFill/>
        </p:spPr>
        <p:txBody>
          <a:bodyPr wrap="square">
            <a:spAutoFit/>
          </a:bodyPr>
          <a:lstStyle/>
          <a:p>
            <a:pPr algn="l" rtl="0" fontAlgn="base">
              <a:buFont typeface="Arial" panose="020B0604020202020204" pitchFamily="34" charset="0"/>
              <a:buChar char="•"/>
            </a:pPr>
            <a:endParaRPr lang="en-GB" sz="2000" b="0" i="0">
              <a:solidFill>
                <a:srgbClr val="1A162E"/>
              </a:solidFill>
              <a:effectLst/>
              <a:latin typeface="Arial" panose="020B0604020202020204" pitchFamily="34" charset="0"/>
            </a:endParaRPr>
          </a:p>
          <a:p>
            <a:pPr marL="342900" indent="-342900" algn="l" rtl="0" fontAlgn="base">
              <a:buFont typeface="Arial" panose="020B0604020202020204" pitchFamily="34" charset="0"/>
              <a:buChar char="•"/>
            </a:pPr>
            <a:r>
              <a:rPr lang="en-GB" sz="2000" b="0" i="0" u="none" strike="noStrike">
                <a:solidFill>
                  <a:srgbClr val="19233E"/>
                </a:solidFill>
                <a:effectLst/>
                <a:latin typeface="Arial" panose="020B0604020202020204" pitchFamily="34" charset="0"/>
              </a:rPr>
              <a:t>Easy to digest universal </a:t>
            </a:r>
            <a:r>
              <a:rPr lang="en-GB" sz="2000" b="1" i="0" u="none" strike="noStrike">
                <a:solidFill>
                  <a:srgbClr val="DB316C"/>
                </a:solidFill>
                <a:effectLst/>
                <a:latin typeface="Arial" panose="020B0604020202020204" pitchFamily="34" charset="0"/>
              </a:rPr>
              <a:t>offer</a:t>
            </a:r>
            <a:r>
              <a:rPr lang="en-GB" sz="2000" b="0" i="0" u="none" strike="noStrike">
                <a:solidFill>
                  <a:srgbClr val="DB316C"/>
                </a:solidFill>
                <a:effectLst/>
                <a:latin typeface="Arial" panose="020B0604020202020204" pitchFamily="34" charset="0"/>
              </a:rPr>
              <a:t> </a:t>
            </a:r>
            <a:r>
              <a:rPr lang="en-GB" sz="2000" b="1" i="0" u="none" strike="noStrike">
                <a:solidFill>
                  <a:srgbClr val="DB316C"/>
                </a:solidFill>
                <a:effectLst/>
                <a:latin typeface="Arial" panose="020B0604020202020204" pitchFamily="34" charset="0"/>
              </a:rPr>
              <a:t>of early help </a:t>
            </a:r>
            <a:r>
              <a:rPr lang="en-GB" sz="2000" b="0" i="0" u="none" strike="noStrike">
                <a:solidFill>
                  <a:srgbClr val="19233E"/>
                </a:solidFill>
                <a:effectLst/>
                <a:latin typeface="Arial" panose="020B0604020202020204" pitchFamily="34" charset="0"/>
              </a:rPr>
              <a:t>that’s available to all families</a:t>
            </a:r>
            <a:r>
              <a:rPr lang="en-US" sz="2000" b="0" i="0">
                <a:solidFill>
                  <a:srgbClr val="19233E"/>
                </a:solidFill>
                <a:effectLst/>
                <a:latin typeface="Arial" panose="020B0604020202020204" pitchFamily="34" charset="0"/>
              </a:rPr>
              <a:t>​</a:t>
            </a:r>
            <a:endParaRPr lang="en-US" sz="2000">
              <a:solidFill>
                <a:srgbClr val="1A162E"/>
              </a:solidFill>
              <a:latin typeface="Arial" panose="020B0604020202020204" pitchFamily="34" charset="0"/>
            </a:endParaRPr>
          </a:p>
          <a:p>
            <a:pPr marL="342900" indent="-342900" algn="l" rtl="0" fontAlgn="base">
              <a:buFont typeface="Arial" panose="020B0604020202020204" pitchFamily="34" charset="0"/>
              <a:buChar char="•"/>
            </a:pPr>
            <a:endParaRPr lang="en-GB" sz="2000" b="0" i="0">
              <a:solidFill>
                <a:srgbClr val="1A162E"/>
              </a:solidFill>
              <a:effectLst/>
              <a:latin typeface="Arial" panose="020B0604020202020204" pitchFamily="34" charset="0"/>
            </a:endParaRPr>
          </a:p>
          <a:p>
            <a:pPr marL="342900" indent="-342900" algn="l" rtl="0" fontAlgn="base">
              <a:buFont typeface="Arial" panose="020B0604020202020204" pitchFamily="34" charset="0"/>
              <a:buChar char="•"/>
            </a:pPr>
            <a:r>
              <a:rPr lang="en-GB" sz="2000" b="0" i="0" u="none" strike="noStrike">
                <a:solidFill>
                  <a:srgbClr val="19233E"/>
                </a:solidFill>
                <a:effectLst/>
                <a:latin typeface="Arial" panose="020B0604020202020204" pitchFamily="34" charset="0"/>
              </a:rPr>
              <a:t>Building </a:t>
            </a:r>
            <a:r>
              <a:rPr lang="en-GB" sz="2000" b="1" i="0" u="none" strike="noStrike">
                <a:solidFill>
                  <a:srgbClr val="DB316C"/>
                </a:solidFill>
                <a:effectLst/>
                <a:latin typeface="Arial" panose="020B0604020202020204" pitchFamily="34" charset="0"/>
              </a:rPr>
              <a:t>resilience</a:t>
            </a:r>
            <a:r>
              <a:rPr lang="en-GB" sz="2000" b="0" i="0" u="none" strike="noStrike">
                <a:solidFill>
                  <a:srgbClr val="19233E"/>
                </a:solidFill>
                <a:effectLst/>
                <a:latin typeface="Arial" panose="020B0604020202020204" pitchFamily="34" charset="0"/>
              </a:rPr>
              <a:t> for families</a:t>
            </a:r>
            <a:r>
              <a:rPr lang="en-US" sz="2000" b="0" i="0">
                <a:solidFill>
                  <a:srgbClr val="19233E"/>
                </a:solidFill>
                <a:effectLst/>
                <a:latin typeface="Arial" panose="020B0604020202020204" pitchFamily="34" charset="0"/>
              </a:rPr>
              <a:t>​</a:t>
            </a:r>
            <a:endParaRPr lang="en-US" sz="2000" b="0" i="0">
              <a:solidFill>
                <a:srgbClr val="1A162E"/>
              </a:solidFill>
              <a:effectLst/>
              <a:latin typeface="Arial" panose="020B0604020202020204" pitchFamily="34" charset="0"/>
            </a:endParaRPr>
          </a:p>
          <a:p>
            <a:pPr marL="342900" indent="-342900" algn="l" rtl="0" fontAlgn="base">
              <a:buFont typeface="Arial" panose="020B0604020202020204" pitchFamily="34" charset="0"/>
              <a:buChar char="•"/>
            </a:pPr>
            <a:endParaRPr lang="en-GB" sz="2000" b="0" i="0">
              <a:solidFill>
                <a:srgbClr val="1A162E"/>
              </a:solidFill>
              <a:effectLst/>
              <a:latin typeface="Arial" panose="020B0604020202020204" pitchFamily="34" charset="0"/>
            </a:endParaRPr>
          </a:p>
          <a:p>
            <a:pPr marL="342900" indent="-342900" algn="l" rtl="0" fontAlgn="base">
              <a:buFont typeface="Arial" panose="020B0604020202020204" pitchFamily="34" charset="0"/>
              <a:buChar char="•"/>
            </a:pPr>
            <a:r>
              <a:rPr lang="en-GB" sz="2000" b="0" i="0" u="none" strike="noStrike">
                <a:solidFill>
                  <a:srgbClr val="19233E"/>
                </a:solidFill>
                <a:effectLst/>
                <a:latin typeface="Arial" panose="020B0604020202020204" pitchFamily="34" charset="0"/>
              </a:rPr>
              <a:t>Includes support with cost-of-living crisis, #LearnForLove parenting support, Council and partners’ advice and guidance</a:t>
            </a:r>
            <a:r>
              <a:rPr lang="en-US" sz="2000" b="0" i="0">
                <a:solidFill>
                  <a:srgbClr val="19233E"/>
                </a:solidFill>
                <a:effectLst/>
                <a:latin typeface="Arial" panose="020B0604020202020204" pitchFamily="34" charset="0"/>
              </a:rPr>
              <a:t>​</a:t>
            </a:r>
            <a:endParaRPr lang="en-US" sz="2000" b="0" i="0">
              <a:solidFill>
                <a:srgbClr val="1A162E"/>
              </a:solidFill>
              <a:effectLst/>
              <a:latin typeface="Arial" panose="020B0604020202020204" pitchFamily="34" charset="0"/>
            </a:endParaRPr>
          </a:p>
          <a:p>
            <a:pPr algn="l" rtl="0" fontAlgn="base">
              <a:buFont typeface="Arial" panose="020B0604020202020204" pitchFamily="34" charset="0"/>
              <a:buChar char="•"/>
            </a:pPr>
            <a:endParaRPr lang="en-GB" sz="2000" b="0" i="0">
              <a:solidFill>
                <a:srgbClr val="1A162E"/>
              </a:solidFill>
              <a:effectLst/>
              <a:latin typeface="Arial" panose="020B0604020202020204" pitchFamily="34" charset="0"/>
            </a:endParaRPr>
          </a:p>
          <a:p>
            <a:pPr marL="342900" indent="-342900" algn="l" rtl="0" fontAlgn="base">
              <a:buFont typeface="Arial" panose="020B0604020202020204" pitchFamily="34" charset="0"/>
              <a:buChar char="•"/>
            </a:pPr>
            <a:r>
              <a:rPr lang="en-GB" sz="2000" b="1" i="0" u="none" strike="noStrike">
                <a:solidFill>
                  <a:srgbClr val="DB316C"/>
                </a:solidFill>
                <a:effectLst/>
                <a:latin typeface="Arial" panose="020B0604020202020204" pitchFamily="34" charset="0"/>
              </a:rPr>
              <a:t>All professionals have conversations with families </a:t>
            </a:r>
            <a:r>
              <a:rPr lang="en-GB" sz="2000" b="0" i="0" u="none" strike="noStrike">
                <a:solidFill>
                  <a:srgbClr val="19233E"/>
                </a:solidFill>
                <a:effectLst/>
                <a:latin typeface="Arial" panose="020B0604020202020204" pitchFamily="34" charset="0"/>
              </a:rPr>
              <a:t>about what’s available to help, c.f. </a:t>
            </a:r>
            <a:r>
              <a:rPr lang="en-GB" sz="2000" b="0" i="1" u="none" strike="noStrike">
                <a:solidFill>
                  <a:srgbClr val="19233E"/>
                </a:solidFill>
                <a:effectLst/>
                <a:latin typeface="Arial" panose="020B0604020202020204" pitchFamily="34" charset="0"/>
              </a:rPr>
              <a:t>Making Every Contact Count</a:t>
            </a:r>
            <a:r>
              <a:rPr lang="en-US" sz="2000" b="0" i="0">
                <a:solidFill>
                  <a:srgbClr val="19233E"/>
                </a:solidFill>
                <a:effectLst/>
                <a:latin typeface="Arial" panose="020B0604020202020204" pitchFamily="34" charset="0"/>
              </a:rPr>
              <a:t>​</a:t>
            </a:r>
          </a:p>
          <a:p>
            <a:pPr marL="342900" indent="-342900" algn="l" rtl="0" fontAlgn="base">
              <a:buFont typeface="Arial" panose="020B0604020202020204" pitchFamily="34" charset="0"/>
              <a:buChar char="•"/>
            </a:pPr>
            <a:endParaRPr lang="en-US" sz="2000" b="0" i="0">
              <a:solidFill>
                <a:srgbClr val="19233E"/>
              </a:solidFill>
              <a:effectLst/>
              <a:latin typeface="Arial" panose="020B0604020202020204" pitchFamily="34" charset="0"/>
            </a:endParaRPr>
          </a:p>
          <a:p>
            <a:pPr algn="l" rtl="0" fontAlgn="base"/>
            <a:r>
              <a:rPr lang="en-US" sz="2000">
                <a:solidFill>
                  <a:srgbClr val="DC4C65"/>
                </a:solidFill>
                <a:latin typeface="Arial" panose="020B0604020202020204" pitchFamily="34" charset="0"/>
              </a:rPr>
              <a:t>     </a:t>
            </a:r>
            <a:r>
              <a:rPr lang="en-US" sz="2000" b="1" i="0">
                <a:solidFill>
                  <a:srgbClr val="DC4C65"/>
                </a:solidFill>
                <a:effectLst/>
                <a:latin typeface="Arial" panose="020B0604020202020204" pitchFamily="34" charset="0"/>
                <a:hlinkClick r:id="rId3">
                  <a:extLst>
                    <a:ext uri="{A12FA001-AC4F-418D-AE19-62706E023703}">
                      <ahyp:hlinkClr xmlns:ahyp="http://schemas.microsoft.com/office/drawing/2018/hyperlinkcolor" val="tx"/>
                    </a:ext>
                  </a:extLst>
                </a:hlinkClick>
              </a:rPr>
              <a:t>ConnectSomers</a:t>
            </a:r>
            <a:r>
              <a:rPr lang="en-US" sz="2000" b="1">
                <a:solidFill>
                  <a:srgbClr val="DC4C65"/>
                </a:solidFill>
                <a:latin typeface="Arial" panose="020B0604020202020204" pitchFamily="34" charset="0"/>
                <a:hlinkClick r:id="rId3">
                  <a:extLst>
                    <a:ext uri="{A12FA001-AC4F-418D-AE19-62706E023703}">
                      <ahyp:hlinkClr xmlns:ahyp="http://schemas.microsoft.com/office/drawing/2018/hyperlinkcolor" val="tx"/>
                    </a:ext>
                  </a:extLst>
                </a:hlinkClick>
              </a:rPr>
              <a:t>et.org.uk/Help4All</a:t>
            </a:r>
            <a:endParaRPr lang="en-US" sz="2000" b="1" i="0">
              <a:solidFill>
                <a:srgbClr val="DC4C65"/>
              </a:solidFill>
              <a:effectLst/>
              <a:latin typeface="Arial" panose="020B0604020202020204" pitchFamily="34" charset="0"/>
            </a:endParaRPr>
          </a:p>
        </p:txBody>
      </p:sp>
      <p:pic>
        <p:nvPicPr>
          <p:cNvPr id="2" name="Picture 1">
            <a:extLst>
              <a:ext uri="{FF2B5EF4-FFF2-40B4-BE49-F238E27FC236}">
                <a16:creationId xmlns:a16="http://schemas.microsoft.com/office/drawing/2014/main" id="{369D87E6-7A9B-FD14-AC75-09ECFE757413}"/>
              </a:ext>
            </a:extLst>
          </p:cNvPr>
          <p:cNvPicPr>
            <a:picLocks noChangeAspect="1"/>
          </p:cNvPicPr>
          <p:nvPr/>
        </p:nvPicPr>
        <p:blipFill>
          <a:blip r:embed="rId4"/>
          <a:stretch>
            <a:fillRect/>
          </a:stretch>
        </p:blipFill>
        <p:spPr>
          <a:xfrm rot="208996">
            <a:off x="8708103" y="2325626"/>
            <a:ext cx="2942156" cy="1889089"/>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C114481B-E1C2-56B7-7F69-0FEC7F0A0FC0}"/>
              </a:ext>
            </a:extLst>
          </p:cNvPr>
          <p:cNvGrpSpPr/>
          <p:nvPr/>
        </p:nvGrpSpPr>
        <p:grpSpPr>
          <a:xfrm>
            <a:off x="7160216" y="299136"/>
            <a:ext cx="4490043" cy="5314961"/>
            <a:chOff x="6933150" y="329821"/>
            <a:chExt cx="4490043" cy="5314961"/>
          </a:xfrm>
        </p:grpSpPr>
        <p:pic>
          <p:nvPicPr>
            <p:cNvPr id="4" name="Picture 3">
              <a:extLst>
                <a:ext uri="{FF2B5EF4-FFF2-40B4-BE49-F238E27FC236}">
                  <a16:creationId xmlns:a16="http://schemas.microsoft.com/office/drawing/2014/main" id="{879B3B9D-5C6B-7050-5650-5D8FBDB02908}"/>
                </a:ext>
              </a:extLst>
            </p:cNvPr>
            <p:cNvPicPr>
              <a:picLocks noChangeAspect="1"/>
            </p:cNvPicPr>
            <p:nvPr/>
          </p:nvPicPr>
          <p:blipFill>
            <a:blip r:embed="rId5"/>
            <a:stretch>
              <a:fillRect/>
            </a:stretch>
          </p:blipFill>
          <p:spPr>
            <a:xfrm>
              <a:off x="6933150" y="329821"/>
              <a:ext cx="3764158" cy="5314961"/>
            </a:xfrm>
            <a:prstGeom prst="rect">
              <a:avLst/>
            </a:prstGeom>
            <a:effectLst>
              <a:outerShdw blurRad="157049" dist="162334" dir="5220000" sx="101674" sy="101674" algn="ctr" rotWithShape="0">
                <a:prstClr val="black">
                  <a:alpha val="13322"/>
                </a:prstClr>
              </a:outerShdw>
            </a:effectLst>
          </p:spPr>
        </p:pic>
        <p:pic>
          <p:nvPicPr>
            <p:cNvPr id="7" name="Picture 6">
              <a:extLst>
                <a:ext uri="{FF2B5EF4-FFF2-40B4-BE49-F238E27FC236}">
                  <a16:creationId xmlns:a16="http://schemas.microsoft.com/office/drawing/2014/main" id="{9ED5C6E5-9D76-FA82-4C17-53ED111AA4D9}"/>
                </a:ext>
              </a:extLst>
            </p:cNvPr>
            <p:cNvPicPr>
              <a:picLocks noChangeAspect="1"/>
            </p:cNvPicPr>
            <p:nvPr/>
          </p:nvPicPr>
          <p:blipFill>
            <a:blip r:embed="rId4"/>
            <a:stretch>
              <a:fillRect/>
            </a:stretch>
          </p:blipFill>
          <p:spPr>
            <a:xfrm rot="208996">
              <a:off x="8481037" y="2356311"/>
              <a:ext cx="2942156" cy="1889089"/>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6439664D-2D19-4D22-B13A-07C3615225D8}"/>
                </a:ext>
              </a:extLst>
            </p:cNvPr>
            <p:cNvPicPr>
              <a:picLocks noChangeAspect="1"/>
            </p:cNvPicPr>
            <p:nvPr/>
          </p:nvPicPr>
          <p:blipFill rotWithShape="1">
            <a:blip r:embed="rId6"/>
            <a:srcRect l="1330" t="1" b="-7846"/>
            <a:stretch/>
          </p:blipFill>
          <p:spPr>
            <a:xfrm>
              <a:off x="6933150" y="429656"/>
              <a:ext cx="2106002" cy="527274"/>
            </a:xfrm>
            <a:prstGeom prst="rect">
              <a:avLst/>
            </a:prstGeom>
          </p:spPr>
        </p:pic>
      </p:grpSp>
      <p:sp>
        <p:nvSpPr>
          <p:cNvPr id="9" name="TextBox 8">
            <a:extLst>
              <a:ext uri="{FF2B5EF4-FFF2-40B4-BE49-F238E27FC236}">
                <a16:creationId xmlns:a16="http://schemas.microsoft.com/office/drawing/2014/main" id="{17DA1393-504F-FCB0-1A0C-9FCCBB565B9C}"/>
              </a:ext>
            </a:extLst>
          </p:cNvPr>
          <p:cNvSpPr txBox="1"/>
          <p:nvPr/>
        </p:nvSpPr>
        <p:spPr>
          <a:xfrm>
            <a:off x="254429" y="218975"/>
            <a:ext cx="6321631"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#Help4All</a:t>
            </a:r>
          </a:p>
        </p:txBody>
      </p:sp>
    </p:spTree>
    <p:extLst>
      <p:ext uri="{BB962C8B-B14F-4D97-AF65-F5344CB8AC3E}">
        <p14:creationId xmlns:p14="http://schemas.microsoft.com/office/powerpoint/2010/main" val="1461000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214176-7E62-8987-AA8B-B494D5115A93}"/>
              </a:ext>
            </a:extLst>
          </p:cNvPr>
          <p:cNvSpPr/>
          <p:nvPr/>
        </p:nvSpPr>
        <p:spPr>
          <a:xfrm>
            <a:off x="966158" y="0"/>
            <a:ext cx="11225842" cy="6858000"/>
          </a:xfrm>
          <a:prstGeom prst="rect">
            <a:avLst/>
          </a:prstGeom>
          <a:solidFill>
            <a:srgbClr val="FDFA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521EA027-88CA-004F-5B7C-FB70BB0C845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5506681" y="-3728075"/>
            <a:ext cx="3184868" cy="10480581"/>
          </a:xfrm>
          <a:prstGeom prst="rect">
            <a:avLst/>
          </a:prstGeom>
        </p:spPr>
      </p:pic>
      <p:pic>
        <p:nvPicPr>
          <p:cNvPr id="8" name="Graphic 7">
            <a:extLst>
              <a:ext uri="{FF2B5EF4-FFF2-40B4-BE49-F238E27FC236}">
                <a16:creationId xmlns:a16="http://schemas.microsoft.com/office/drawing/2014/main" id="{39D668D1-30B5-BEF2-1AE0-4B713EDEFF9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455" y="0"/>
            <a:ext cx="2370417" cy="6872411"/>
          </a:xfrm>
          <a:prstGeom prst="rect">
            <a:avLst/>
          </a:prstGeom>
        </p:spPr>
      </p:pic>
      <p:sp>
        <p:nvSpPr>
          <p:cNvPr id="11" name="TextBox 10">
            <a:extLst>
              <a:ext uri="{FF2B5EF4-FFF2-40B4-BE49-F238E27FC236}">
                <a16:creationId xmlns:a16="http://schemas.microsoft.com/office/drawing/2014/main" id="{9DF7CE6B-36E0-E0B9-D7DE-E865E99BAD21}"/>
              </a:ext>
            </a:extLst>
          </p:cNvPr>
          <p:cNvSpPr txBox="1"/>
          <p:nvPr/>
        </p:nvSpPr>
        <p:spPr>
          <a:xfrm>
            <a:off x="2101320" y="155592"/>
            <a:ext cx="10090680" cy="584775"/>
          </a:xfrm>
          <a:prstGeom prst="rect">
            <a:avLst/>
          </a:prstGeom>
          <a:noFill/>
        </p:spPr>
        <p:txBody>
          <a:bodyPr wrap="square" rtlCol="0">
            <a:spAutoFit/>
          </a:bodyPr>
          <a:lstStyle/>
          <a:p>
            <a:pPr algn="ctr"/>
            <a:r>
              <a:rPr lang="en-GB" sz="3200">
                <a:solidFill>
                  <a:srgbClr val="011E41"/>
                </a:solidFill>
                <a:latin typeface="Museo Sans Rounded 900" panose="02000000000000000000" pitchFamily="50" charset="0"/>
              </a:rPr>
              <a:t>Early help in the community</a:t>
            </a:r>
          </a:p>
        </p:txBody>
      </p:sp>
      <p:grpSp>
        <p:nvGrpSpPr>
          <p:cNvPr id="15" name="Group 14">
            <a:extLst>
              <a:ext uri="{FF2B5EF4-FFF2-40B4-BE49-F238E27FC236}">
                <a16:creationId xmlns:a16="http://schemas.microsoft.com/office/drawing/2014/main" id="{10E0BBB2-8BA5-3984-1DD9-178362A1678F}"/>
              </a:ext>
            </a:extLst>
          </p:cNvPr>
          <p:cNvGrpSpPr/>
          <p:nvPr/>
        </p:nvGrpSpPr>
        <p:grpSpPr>
          <a:xfrm>
            <a:off x="3156425" y="3418416"/>
            <a:ext cx="8082338" cy="2594480"/>
            <a:chOff x="3322493" y="3279238"/>
            <a:chExt cx="7634120" cy="2594480"/>
          </a:xfrm>
        </p:grpSpPr>
        <p:sp>
          <p:nvSpPr>
            <p:cNvPr id="17" name="TextBox 16">
              <a:extLst>
                <a:ext uri="{FF2B5EF4-FFF2-40B4-BE49-F238E27FC236}">
                  <a16:creationId xmlns:a16="http://schemas.microsoft.com/office/drawing/2014/main" id="{C69D2ACC-FCAE-AB8A-C9C7-4396138671B8}"/>
                </a:ext>
              </a:extLst>
            </p:cNvPr>
            <p:cNvSpPr txBox="1"/>
            <p:nvPr/>
          </p:nvSpPr>
          <p:spPr>
            <a:xfrm>
              <a:off x="6417881" y="4758202"/>
              <a:ext cx="1821332" cy="523220"/>
            </a:xfrm>
            <a:prstGeom prst="rect">
              <a:avLst/>
            </a:prstGeom>
            <a:noFill/>
          </p:spPr>
          <p:txBody>
            <a:bodyPr wrap="square" rtlCol="0">
              <a:spAutoFit/>
            </a:bodyPr>
            <a:lstStyle/>
            <a:p>
              <a:pPr algn="ctr"/>
              <a:r>
                <a:rPr lang="en-GB" sz="2800" b="1">
                  <a:solidFill>
                    <a:srgbClr val="DB4F6F"/>
                  </a:solidFill>
                  <a:latin typeface="Arial Rounded MT Bold" panose="020F0704030504030204" pitchFamily="34" charset="0"/>
                </a:rPr>
                <a:t>100 Hubs</a:t>
              </a:r>
            </a:p>
          </p:txBody>
        </p:sp>
        <p:sp>
          <p:nvSpPr>
            <p:cNvPr id="24" name="TextBox 23">
              <a:extLst>
                <a:ext uri="{FF2B5EF4-FFF2-40B4-BE49-F238E27FC236}">
                  <a16:creationId xmlns:a16="http://schemas.microsoft.com/office/drawing/2014/main" id="{B70875B8-E671-3692-3D3C-99C0D43702B7}"/>
                </a:ext>
              </a:extLst>
            </p:cNvPr>
            <p:cNvSpPr txBox="1"/>
            <p:nvPr/>
          </p:nvSpPr>
          <p:spPr>
            <a:xfrm>
              <a:off x="9265977" y="4758202"/>
              <a:ext cx="1594284" cy="523220"/>
            </a:xfrm>
            <a:prstGeom prst="rect">
              <a:avLst/>
            </a:prstGeom>
            <a:noFill/>
          </p:spPr>
          <p:txBody>
            <a:bodyPr wrap="square" rtlCol="0">
              <a:spAutoFit/>
            </a:bodyPr>
            <a:lstStyle/>
            <a:p>
              <a:pPr algn="ctr"/>
              <a:r>
                <a:rPr lang="en-GB" sz="2800" b="1">
                  <a:solidFill>
                    <a:srgbClr val="5E84C3"/>
                  </a:solidFill>
                  <a:latin typeface="Arial Rounded MT Bold" panose="020F0704030504030204" pitchFamily="34" charset="0"/>
                </a:rPr>
                <a:t>Schools</a:t>
              </a:r>
            </a:p>
          </p:txBody>
        </p:sp>
        <p:sp>
          <p:nvSpPr>
            <p:cNvPr id="25" name="TextBox 24">
              <a:extLst>
                <a:ext uri="{FF2B5EF4-FFF2-40B4-BE49-F238E27FC236}">
                  <a16:creationId xmlns:a16="http://schemas.microsoft.com/office/drawing/2014/main" id="{F03754C8-E7B2-7584-665E-A0E388916233}"/>
                </a:ext>
              </a:extLst>
            </p:cNvPr>
            <p:cNvSpPr txBox="1"/>
            <p:nvPr/>
          </p:nvSpPr>
          <p:spPr>
            <a:xfrm>
              <a:off x="3387023" y="4828216"/>
              <a:ext cx="1871489" cy="523220"/>
            </a:xfrm>
            <a:prstGeom prst="rect">
              <a:avLst/>
            </a:prstGeom>
            <a:noFill/>
          </p:spPr>
          <p:txBody>
            <a:bodyPr wrap="square" rtlCol="0">
              <a:spAutoFit/>
            </a:bodyPr>
            <a:lstStyle/>
            <a:p>
              <a:pPr algn="ctr"/>
              <a:r>
                <a:rPr lang="en-GB" sz="2800" b="1">
                  <a:solidFill>
                    <a:srgbClr val="D06542"/>
                  </a:solidFill>
                  <a:latin typeface="Arial Rounded MT Bold" panose="020F0704030504030204" pitchFamily="34" charset="0"/>
                </a:rPr>
                <a:t>GPs</a:t>
              </a:r>
            </a:p>
          </p:txBody>
        </p:sp>
        <p:sp>
          <p:nvSpPr>
            <p:cNvPr id="26" name="TextBox 25">
              <a:extLst>
                <a:ext uri="{FF2B5EF4-FFF2-40B4-BE49-F238E27FC236}">
                  <a16:creationId xmlns:a16="http://schemas.microsoft.com/office/drawing/2014/main" id="{2AA15E2E-FEEA-0A4E-1771-1A6E48C37357}"/>
                </a:ext>
              </a:extLst>
            </p:cNvPr>
            <p:cNvSpPr txBox="1"/>
            <p:nvPr/>
          </p:nvSpPr>
          <p:spPr>
            <a:xfrm>
              <a:off x="3322493" y="5320850"/>
              <a:ext cx="2000548" cy="338554"/>
            </a:xfrm>
            <a:prstGeom prst="rect">
              <a:avLst/>
            </a:prstGeom>
            <a:noFill/>
          </p:spPr>
          <p:txBody>
            <a:bodyPr wrap="square" rtlCol="0">
              <a:spAutoFit/>
            </a:bodyPr>
            <a:lstStyle/>
            <a:p>
              <a:pPr algn="ctr"/>
              <a:r>
                <a:rPr lang="en-GB" sz="1600" b="1">
                  <a:solidFill>
                    <a:srgbClr val="D06542"/>
                  </a:solidFill>
                  <a:latin typeface="Arial Rounded MT Bold" panose="020F0704030504030204" pitchFamily="34" charset="0"/>
                </a:rPr>
                <a:t>Social prescribing</a:t>
              </a:r>
            </a:p>
          </p:txBody>
        </p:sp>
        <p:sp>
          <p:nvSpPr>
            <p:cNvPr id="27" name="TextBox 26">
              <a:extLst>
                <a:ext uri="{FF2B5EF4-FFF2-40B4-BE49-F238E27FC236}">
                  <a16:creationId xmlns:a16="http://schemas.microsoft.com/office/drawing/2014/main" id="{A03FD01F-9915-042D-6AD1-47FE53933DB7}"/>
                </a:ext>
              </a:extLst>
            </p:cNvPr>
            <p:cNvSpPr txBox="1"/>
            <p:nvPr/>
          </p:nvSpPr>
          <p:spPr>
            <a:xfrm>
              <a:off x="6409733" y="5240494"/>
              <a:ext cx="1829480" cy="584775"/>
            </a:xfrm>
            <a:prstGeom prst="rect">
              <a:avLst/>
            </a:prstGeom>
            <a:noFill/>
          </p:spPr>
          <p:txBody>
            <a:bodyPr wrap="square" rtlCol="0">
              <a:spAutoFit/>
            </a:bodyPr>
            <a:lstStyle/>
            <a:p>
              <a:pPr algn="ctr"/>
              <a:r>
                <a:rPr lang="en-GB" sz="1600" b="1">
                  <a:solidFill>
                    <a:srgbClr val="DB4F6F"/>
                  </a:solidFill>
                  <a:latin typeface="Arial Rounded MT Bold" panose="020F0704030504030204" pitchFamily="34" charset="0"/>
                </a:rPr>
                <a:t>Drop-ins in rural areas e.g. SEND</a:t>
              </a:r>
            </a:p>
          </p:txBody>
        </p:sp>
        <p:sp>
          <p:nvSpPr>
            <p:cNvPr id="28" name="TextBox 27">
              <a:extLst>
                <a:ext uri="{FF2B5EF4-FFF2-40B4-BE49-F238E27FC236}">
                  <a16:creationId xmlns:a16="http://schemas.microsoft.com/office/drawing/2014/main" id="{6985E99C-B3B6-E81D-3440-96F86F576B01}"/>
                </a:ext>
              </a:extLst>
            </p:cNvPr>
            <p:cNvSpPr txBox="1"/>
            <p:nvPr/>
          </p:nvSpPr>
          <p:spPr>
            <a:xfrm>
              <a:off x="9192113" y="5288943"/>
              <a:ext cx="1764500" cy="584775"/>
            </a:xfrm>
            <a:prstGeom prst="rect">
              <a:avLst/>
            </a:prstGeom>
            <a:noFill/>
          </p:spPr>
          <p:txBody>
            <a:bodyPr wrap="square">
              <a:spAutoFit/>
            </a:bodyPr>
            <a:lstStyle/>
            <a:p>
              <a:pPr algn="ctr"/>
              <a:r>
                <a:rPr lang="en-GB" sz="1600" b="1">
                  <a:solidFill>
                    <a:srgbClr val="5E84C3"/>
                  </a:solidFill>
                  <a:latin typeface="Arial Rounded MT Bold" panose="020F0704030504030204" pitchFamily="34" charset="0"/>
                </a:rPr>
                <a:t>Team around </a:t>
              </a:r>
              <a:br>
                <a:rPr lang="en-GB" sz="1600" b="1">
                  <a:solidFill>
                    <a:srgbClr val="5E84C3"/>
                  </a:solidFill>
                  <a:latin typeface="Arial Rounded MT Bold" panose="020F0704030504030204" pitchFamily="34" charset="0"/>
                </a:rPr>
              </a:br>
              <a:r>
                <a:rPr lang="en-GB" sz="1600" b="1">
                  <a:solidFill>
                    <a:srgbClr val="5E84C3"/>
                  </a:solidFill>
                  <a:latin typeface="Arial Rounded MT Bold" panose="020F0704030504030204" pitchFamily="34" charset="0"/>
                </a:rPr>
                <a:t>the School</a:t>
              </a:r>
            </a:p>
          </p:txBody>
        </p:sp>
        <p:pic>
          <p:nvPicPr>
            <p:cNvPr id="59" name="Graphic 58">
              <a:extLst>
                <a:ext uri="{FF2B5EF4-FFF2-40B4-BE49-F238E27FC236}">
                  <a16:creationId xmlns:a16="http://schemas.microsoft.com/office/drawing/2014/main" id="{9594B1AB-FB4D-C9CD-5E8F-6042CE8A69B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06968" y="3382123"/>
              <a:ext cx="1642240" cy="1364161"/>
            </a:xfrm>
            <a:prstGeom prst="rect">
              <a:avLst/>
            </a:prstGeom>
          </p:spPr>
        </p:pic>
        <p:pic>
          <p:nvPicPr>
            <p:cNvPr id="63" name="Graphic 62">
              <a:extLst>
                <a:ext uri="{FF2B5EF4-FFF2-40B4-BE49-F238E27FC236}">
                  <a16:creationId xmlns:a16="http://schemas.microsoft.com/office/drawing/2014/main" id="{4A947FD7-32C0-9689-717A-63F445FC2C2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70436" y="4133083"/>
              <a:ext cx="311741" cy="274877"/>
            </a:xfrm>
            <a:prstGeom prst="rect">
              <a:avLst/>
            </a:prstGeom>
          </p:spPr>
        </p:pic>
        <p:pic>
          <p:nvPicPr>
            <p:cNvPr id="64" name="Graphic 63">
              <a:extLst>
                <a:ext uri="{FF2B5EF4-FFF2-40B4-BE49-F238E27FC236}">
                  <a16:creationId xmlns:a16="http://schemas.microsoft.com/office/drawing/2014/main" id="{7088CDE6-836A-6664-4F3F-0C9E69C45C00}"/>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643384" y="3337701"/>
              <a:ext cx="1364162" cy="1364162"/>
            </a:xfrm>
            <a:prstGeom prst="rect">
              <a:avLst/>
            </a:prstGeom>
          </p:spPr>
        </p:pic>
        <p:pic>
          <p:nvPicPr>
            <p:cNvPr id="65" name="Graphic 64">
              <a:extLst>
                <a:ext uri="{FF2B5EF4-FFF2-40B4-BE49-F238E27FC236}">
                  <a16:creationId xmlns:a16="http://schemas.microsoft.com/office/drawing/2014/main" id="{7CA6A3DC-FE82-AA2A-637B-9F52E3E9ABB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176439" y="4278084"/>
              <a:ext cx="316610" cy="301200"/>
            </a:xfrm>
            <a:prstGeom prst="rect">
              <a:avLst/>
            </a:prstGeom>
          </p:spPr>
        </p:pic>
        <p:pic>
          <p:nvPicPr>
            <p:cNvPr id="66" name="Graphic 65">
              <a:extLst>
                <a:ext uri="{FF2B5EF4-FFF2-40B4-BE49-F238E27FC236}">
                  <a16:creationId xmlns:a16="http://schemas.microsoft.com/office/drawing/2014/main" id="{F211EE3F-5152-CB37-8D54-7EAE01FA6E79}"/>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363034" y="3279238"/>
              <a:ext cx="1422659" cy="1422659"/>
            </a:xfrm>
            <a:prstGeom prst="rect">
              <a:avLst/>
            </a:prstGeom>
          </p:spPr>
        </p:pic>
        <p:pic>
          <p:nvPicPr>
            <p:cNvPr id="67" name="Graphic 66">
              <a:extLst>
                <a:ext uri="{FF2B5EF4-FFF2-40B4-BE49-F238E27FC236}">
                  <a16:creationId xmlns:a16="http://schemas.microsoft.com/office/drawing/2014/main" id="{698D92CD-B498-F4ED-848A-35DAE35CFED7}"/>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950768" y="4220677"/>
              <a:ext cx="224703" cy="224703"/>
            </a:xfrm>
            <a:prstGeom prst="rect">
              <a:avLst/>
            </a:prstGeom>
          </p:spPr>
        </p:pic>
        <p:sp>
          <p:nvSpPr>
            <p:cNvPr id="70" name="TextBox 69">
              <a:extLst>
                <a:ext uri="{FF2B5EF4-FFF2-40B4-BE49-F238E27FC236}">
                  <a16:creationId xmlns:a16="http://schemas.microsoft.com/office/drawing/2014/main" id="{90A6816B-D4E0-85E2-D676-D3C5ED9EC76E}"/>
                </a:ext>
              </a:extLst>
            </p:cNvPr>
            <p:cNvSpPr txBox="1"/>
            <p:nvPr/>
          </p:nvSpPr>
          <p:spPr>
            <a:xfrm>
              <a:off x="6789243" y="3829732"/>
              <a:ext cx="1061049" cy="338554"/>
            </a:xfrm>
            <a:prstGeom prst="rect">
              <a:avLst/>
            </a:prstGeom>
            <a:noFill/>
          </p:spPr>
          <p:txBody>
            <a:bodyPr wrap="square">
              <a:spAutoFit/>
            </a:bodyPr>
            <a:lstStyle/>
            <a:p>
              <a:pPr algn="ctr"/>
              <a:r>
                <a:rPr lang="en-GB" sz="1600">
                  <a:solidFill>
                    <a:schemeClr val="bg1"/>
                  </a:solidFill>
                  <a:latin typeface="Arial Rounded MT Bold" panose="020F0704030504030204" pitchFamily="34" charset="0"/>
                </a:rPr>
                <a:t>Hub</a:t>
              </a:r>
            </a:p>
          </p:txBody>
        </p:sp>
        <p:pic>
          <p:nvPicPr>
            <p:cNvPr id="72" name="Graphic 71">
              <a:extLst>
                <a:ext uri="{FF2B5EF4-FFF2-40B4-BE49-F238E27FC236}">
                  <a16:creationId xmlns:a16="http://schemas.microsoft.com/office/drawing/2014/main" id="{0850F397-89D5-FB62-FCDD-F6C0EC75B0E4}"/>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650714" y="3958497"/>
              <a:ext cx="448466" cy="479814"/>
            </a:xfrm>
            <a:prstGeom prst="rect">
              <a:avLst/>
            </a:prstGeom>
          </p:spPr>
        </p:pic>
        <p:pic>
          <p:nvPicPr>
            <p:cNvPr id="74" name="Graphic 73">
              <a:extLst>
                <a:ext uri="{FF2B5EF4-FFF2-40B4-BE49-F238E27FC236}">
                  <a16:creationId xmlns:a16="http://schemas.microsoft.com/office/drawing/2014/main" id="{1E37FBB5-C14E-0380-0D56-BDE5114E3E8D}"/>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380395" y="3959048"/>
              <a:ext cx="448466" cy="479814"/>
            </a:xfrm>
            <a:prstGeom prst="rect">
              <a:avLst/>
            </a:prstGeom>
          </p:spPr>
        </p:pic>
        <p:cxnSp>
          <p:nvCxnSpPr>
            <p:cNvPr id="75" name="Straight Connector 74">
              <a:extLst>
                <a:ext uri="{FF2B5EF4-FFF2-40B4-BE49-F238E27FC236}">
                  <a16:creationId xmlns:a16="http://schemas.microsoft.com/office/drawing/2014/main" id="{EC058DD5-6003-EA31-DD06-330AE3456DD9}"/>
                </a:ext>
              </a:extLst>
            </p:cNvPr>
            <p:cNvCxnSpPr>
              <a:cxnSpLocks/>
            </p:cNvCxnSpPr>
            <p:nvPr/>
          </p:nvCxnSpPr>
          <p:spPr>
            <a:xfrm>
              <a:off x="5286830" y="4198404"/>
              <a:ext cx="283051" cy="0"/>
            </a:xfrm>
            <a:prstGeom prst="line">
              <a:avLst/>
            </a:prstGeom>
            <a:ln w="28575" cap="rnd">
              <a:solidFill>
                <a:srgbClr val="41B29F"/>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79A0B53-E2EE-9445-D26D-B58BAC9A194D}"/>
                </a:ext>
              </a:extLst>
            </p:cNvPr>
            <p:cNvCxnSpPr>
              <a:cxnSpLocks/>
            </p:cNvCxnSpPr>
            <p:nvPr/>
          </p:nvCxnSpPr>
          <p:spPr>
            <a:xfrm>
              <a:off x="6228791" y="4198404"/>
              <a:ext cx="283051" cy="0"/>
            </a:xfrm>
            <a:prstGeom prst="line">
              <a:avLst/>
            </a:prstGeom>
            <a:ln w="28575" cap="rnd">
              <a:solidFill>
                <a:srgbClr val="41B29F"/>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5D6FA51-ACA7-7476-C542-722639AEFE17}"/>
                </a:ext>
              </a:extLst>
            </p:cNvPr>
            <p:cNvCxnSpPr>
              <a:cxnSpLocks/>
            </p:cNvCxnSpPr>
            <p:nvPr/>
          </p:nvCxnSpPr>
          <p:spPr>
            <a:xfrm>
              <a:off x="8011757" y="4218325"/>
              <a:ext cx="283051" cy="0"/>
            </a:xfrm>
            <a:prstGeom prst="line">
              <a:avLst/>
            </a:prstGeom>
            <a:ln w="28575" cap="rnd">
              <a:solidFill>
                <a:srgbClr val="41B29F"/>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4BE4324-0EA8-0159-D0F0-4E831338008D}"/>
                </a:ext>
              </a:extLst>
            </p:cNvPr>
            <p:cNvCxnSpPr>
              <a:cxnSpLocks/>
            </p:cNvCxnSpPr>
            <p:nvPr/>
          </p:nvCxnSpPr>
          <p:spPr>
            <a:xfrm>
              <a:off x="8947341" y="4216207"/>
              <a:ext cx="283051" cy="0"/>
            </a:xfrm>
            <a:prstGeom prst="line">
              <a:avLst/>
            </a:prstGeom>
            <a:ln w="28575" cap="rnd">
              <a:solidFill>
                <a:srgbClr val="41B29F"/>
              </a:solidFill>
              <a:prstDash val="sysDot"/>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C4D6B40D-E5A9-8B3B-1523-BE8C34CFDD2A}"/>
              </a:ext>
            </a:extLst>
          </p:cNvPr>
          <p:cNvSpPr txBox="1"/>
          <p:nvPr/>
        </p:nvSpPr>
        <p:spPr>
          <a:xfrm>
            <a:off x="159091" y="276361"/>
            <a:ext cx="1731684" cy="769441"/>
          </a:xfrm>
          <a:prstGeom prst="rect">
            <a:avLst/>
          </a:prstGeom>
          <a:noFill/>
        </p:spPr>
        <p:txBody>
          <a:bodyPr wrap="square" rtlCol="0">
            <a:spAutoFit/>
          </a:bodyPr>
          <a:lstStyle/>
          <a:p>
            <a:pPr algn="ctr"/>
            <a:r>
              <a:rPr lang="en-GB" sz="4400">
                <a:solidFill>
                  <a:schemeClr val="bg1"/>
                </a:solidFill>
                <a:latin typeface="Museo Sans Rounded 1000" panose="02000000000000000000" pitchFamily="2" charset="0"/>
              </a:rPr>
              <a:t>Key</a:t>
            </a:r>
          </a:p>
        </p:txBody>
      </p:sp>
      <p:pic>
        <p:nvPicPr>
          <p:cNvPr id="80" name="Graphic 79">
            <a:extLst>
              <a:ext uri="{FF2B5EF4-FFF2-40B4-BE49-F238E27FC236}">
                <a16:creationId xmlns:a16="http://schemas.microsoft.com/office/drawing/2014/main" id="{7777873D-47B5-8780-12C6-357C4E84A894}"/>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273024" y="1197605"/>
            <a:ext cx="368656" cy="394425"/>
          </a:xfrm>
          <a:prstGeom prst="rect">
            <a:avLst/>
          </a:prstGeom>
        </p:spPr>
      </p:pic>
      <p:sp>
        <p:nvSpPr>
          <p:cNvPr id="81" name="TextBox 80">
            <a:extLst>
              <a:ext uri="{FF2B5EF4-FFF2-40B4-BE49-F238E27FC236}">
                <a16:creationId xmlns:a16="http://schemas.microsoft.com/office/drawing/2014/main" id="{27211771-C947-FD17-7634-49FF2637EAFD}"/>
              </a:ext>
            </a:extLst>
          </p:cNvPr>
          <p:cNvSpPr txBox="1"/>
          <p:nvPr/>
        </p:nvSpPr>
        <p:spPr>
          <a:xfrm>
            <a:off x="776771" y="1147431"/>
            <a:ext cx="1316672" cy="461665"/>
          </a:xfrm>
          <a:prstGeom prst="rect">
            <a:avLst/>
          </a:prstGeom>
          <a:noFill/>
        </p:spPr>
        <p:txBody>
          <a:bodyPr wrap="square">
            <a:spAutoFit/>
          </a:bodyPr>
          <a:lstStyle/>
          <a:p>
            <a:r>
              <a:rPr lang="en-GB" sz="1200">
                <a:solidFill>
                  <a:schemeClr val="bg1"/>
                </a:solidFill>
                <a:latin typeface="Arial Rounded MT Bold" panose="020F0704030504030204" pitchFamily="34" charset="0"/>
              </a:rPr>
              <a:t>Anchors in the community</a:t>
            </a:r>
          </a:p>
        </p:txBody>
      </p:sp>
      <p:pic>
        <p:nvPicPr>
          <p:cNvPr id="82" name="Graphic 81">
            <a:extLst>
              <a:ext uri="{FF2B5EF4-FFF2-40B4-BE49-F238E27FC236}">
                <a16:creationId xmlns:a16="http://schemas.microsoft.com/office/drawing/2014/main" id="{3B009364-7FB0-CEEC-7A0B-D5FA1C1B2ECA}"/>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38066" y="5231651"/>
            <a:ext cx="1314395" cy="1229045"/>
          </a:xfrm>
          <a:prstGeom prst="rect">
            <a:avLst/>
          </a:prstGeom>
        </p:spPr>
      </p:pic>
      <p:sp>
        <p:nvSpPr>
          <p:cNvPr id="83" name="TextBox 82">
            <a:extLst>
              <a:ext uri="{FF2B5EF4-FFF2-40B4-BE49-F238E27FC236}">
                <a16:creationId xmlns:a16="http://schemas.microsoft.com/office/drawing/2014/main" id="{74345EE2-375D-31E3-3086-692CE3053FC9}"/>
              </a:ext>
            </a:extLst>
          </p:cNvPr>
          <p:cNvSpPr txBox="1"/>
          <p:nvPr/>
        </p:nvSpPr>
        <p:spPr>
          <a:xfrm>
            <a:off x="858336" y="1953412"/>
            <a:ext cx="1168352" cy="646331"/>
          </a:xfrm>
          <a:prstGeom prst="rect">
            <a:avLst/>
          </a:prstGeom>
          <a:noFill/>
        </p:spPr>
        <p:txBody>
          <a:bodyPr wrap="square">
            <a:spAutoFit/>
          </a:bodyPr>
          <a:lstStyle/>
          <a:p>
            <a:r>
              <a:rPr lang="en-GB" sz="1200">
                <a:solidFill>
                  <a:schemeClr val="bg1"/>
                </a:solidFill>
                <a:latin typeface="Arial Rounded MT Bold" panose="020F0704030504030204" pitchFamily="34" charset="0"/>
              </a:rPr>
              <a:t>Universal early help offer</a:t>
            </a:r>
          </a:p>
        </p:txBody>
      </p:sp>
      <p:sp>
        <p:nvSpPr>
          <p:cNvPr id="85" name="TextBox 84">
            <a:extLst>
              <a:ext uri="{FF2B5EF4-FFF2-40B4-BE49-F238E27FC236}">
                <a16:creationId xmlns:a16="http://schemas.microsoft.com/office/drawing/2014/main" id="{0D3F064B-D1DC-5215-7345-8EA3FC5CAE6D}"/>
              </a:ext>
            </a:extLst>
          </p:cNvPr>
          <p:cNvSpPr txBox="1"/>
          <p:nvPr/>
        </p:nvSpPr>
        <p:spPr>
          <a:xfrm>
            <a:off x="2691812" y="2316852"/>
            <a:ext cx="929228" cy="276999"/>
          </a:xfrm>
          <a:prstGeom prst="rect">
            <a:avLst/>
          </a:prstGeom>
          <a:noFill/>
        </p:spPr>
        <p:txBody>
          <a:bodyPr wrap="square">
            <a:spAutoFit/>
          </a:bodyPr>
          <a:lstStyle/>
          <a:p>
            <a:pPr algn="ctr"/>
            <a:r>
              <a:rPr lang="en-GB" sz="1200">
                <a:solidFill>
                  <a:srgbClr val="41B29F"/>
                </a:solidFill>
                <a:latin typeface="Arial Rounded MT Bold" panose="020F0704030504030204" pitchFamily="34" charset="0"/>
              </a:rPr>
              <a:t>#Help4All</a:t>
            </a:r>
          </a:p>
        </p:txBody>
      </p:sp>
      <p:sp>
        <p:nvSpPr>
          <p:cNvPr id="89" name="TextBox 88">
            <a:extLst>
              <a:ext uri="{FF2B5EF4-FFF2-40B4-BE49-F238E27FC236}">
                <a16:creationId xmlns:a16="http://schemas.microsoft.com/office/drawing/2014/main" id="{D3530DE3-C216-98F9-4B7C-7D7FF5E5266B}"/>
              </a:ext>
            </a:extLst>
          </p:cNvPr>
          <p:cNvSpPr txBox="1"/>
          <p:nvPr/>
        </p:nvSpPr>
        <p:spPr>
          <a:xfrm>
            <a:off x="3791416" y="1944624"/>
            <a:ext cx="1831138" cy="830997"/>
          </a:xfrm>
          <a:prstGeom prst="rect">
            <a:avLst/>
          </a:prstGeom>
          <a:noFill/>
        </p:spPr>
        <p:txBody>
          <a:bodyPr wrap="square">
            <a:spAutoFit/>
          </a:bodyPr>
          <a:lstStyle/>
          <a:p>
            <a:pPr algn="ctr"/>
            <a:r>
              <a:rPr lang="en-GB" sz="1200">
                <a:solidFill>
                  <a:srgbClr val="DB4F6F"/>
                </a:solidFill>
                <a:latin typeface="Arial Rounded MT Bold" panose="020F0704030504030204" pitchFamily="34" charset="77"/>
              </a:rPr>
              <a:t>Shared data </a:t>
            </a:r>
            <a:br>
              <a:rPr lang="en-GB" sz="1200">
                <a:solidFill>
                  <a:srgbClr val="DB4F6F"/>
                </a:solidFill>
                <a:latin typeface="Arial Rounded MT Bold" panose="020F0704030504030204" pitchFamily="34" charset="77"/>
              </a:rPr>
            </a:br>
            <a:r>
              <a:rPr lang="en-GB" sz="1200">
                <a:solidFill>
                  <a:srgbClr val="DB4F6F"/>
                </a:solidFill>
                <a:latin typeface="Arial Rounded MT Bold" panose="020F0704030504030204" pitchFamily="34" charset="77"/>
              </a:rPr>
              <a:t>Case management</a:t>
            </a:r>
          </a:p>
          <a:p>
            <a:pPr algn="ctr"/>
            <a:r>
              <a:rPr lang="en-GB" sz="1200">
                <a:solidFill>
                  <a:srgbClr val="DB4F6F"/>
                </a:solidFill>
                <a:latin typeface="Arial Rounded MT Bold" panose="020F0704030504030204" pitchFamily="34" charset="77"/>
              </a:rPr>
              <a:t>Community resources </a:t>
            </a:r>
            <a:br>
              <a:rPr lang="en-GB" sz="1200">
                <a:solidFill>
                  <a:srgbClr val="DB4F6F"/>
                </a:solidFill>
                <a:latin typeface="Arial Rounded MT Bold" panose="020F0704030504030204" pitchFamily="34" charset="77"/>
              </a:rPr>
            </a:br>
            <a:r>
              <a:rPr lang="en-GB" sz="1200">
                <a:solidFill>
                  <a:srgbClr val="DB4F6F"/>
                </a:solidFill>
                <a:latin typeface="Arial Rounded MT Bold" panose="020F0704030504030204" pitchFamily="34" charset="77"/>
              </a:rPr>
              <a:t>Transform</a:t>
            </a:r>
          </a:p>
        </p:txBody>
      </p:sp>
      <p:sp>
        <p:nvSpPr>
          <p:cNvPr id="91" name="TextBox 90">
            <a:extLst>
              <a:ext uri="{FF2B5EF4-FFF2-40B4-BE49-F238E27FC236}">
                <a16:creationId xmlns:a16="http://schemas.microsoft.com/office/drawing/2014/main" id="{C341CD9E-82A0-4D30-131D-07F6B871F68D}"/>
              </a:ext>
            </a:extLst>
          </p:cNvPr>
          <p:cNvSpPr txBox="1"/>
          <p:nvPr/>
        </p:nvSpPr>
        <p:spPr>
          <a:xfrm>
            <a:off x="5597183" y="1848914"/>
            <a:ext cx="1904688" cy="1015663"/>
          </a:xfrm>
          <a:prstGeom prst="rect">
            <a:avLst/>
          </a:prstGeom>
          <a:noFill/>
        </p:spPr>
        <p:txBody>
          <a:bodyPr wrap="square">
            <a:spAutoFit/>
          </a:bodyPr>
          <a:lstStyle/>
          <a:p>
            <a:pPr algn="ctr"/>
            <a:r>
              <a:rPr lang="en-GB" sz="1200">
                <a:solidFill>
                  <a:srgbClr val="5E84C3"/>
                </a:solidFill>
                <a:latin typeface="Arial Rounded MT Bold" panose="020F0704030504030204" pitchFamily="34" charset="77"/>
              </a:rPr>
              <a:t>Relational practice</a:t>
            </a:r>
            <a:br>
              <a:rPr lang="en-GB" sz="1200">
                <a:solidFill>
                  <a:srgbClr val="5E84C3"/>
                </a:solidFill>
                <a:latin typeface="Arial Rounded MT Bold" panose="020F0704030504030204" pitchFamily="34" charset="77"/>
              </a:rPr>
            </a:br>
            <a:r>
              <a:rPr lang="en-GB" sz="1200">
                <a:solidFill>
                  <a:srgbClr val="5E84C3"/>
                </a:solidFill>
                <a:latin typeface="Arial Rounded MT Bold" panose="020F0704030504030204" pitchFamily="34" charset="77"/>
              </a:rPr>
              <a:t>Trauma informed</a:t>
            </a:r>
            <a:br>
              <a:rPr lang="en-GB" sz="1200">
                <a:solidFill>
                  <a:srgbClr val="5E84C3"/>
                </a:solidFill>
                <a:latin typeface="Arial Rounded MT Bold" panose="020F0704030504030204" pitchFamily="34" charset="77"/>
              </a:rPr>
            </a:br>
            <a:r>
              <a:rPr lang="en-GB" sz="1200">
                <a:solidFill>
                  <a:srgbClr val="5E84C3"/>
                </a:solidFill>
                <a:latin typeface="Arial Rounded MT Bold" panose="020F0704030504030204" pitchFamily="34" charset="77"/>
              </a:rPr>
              <a:t>Whole family working</a:t>
            </a:r>
          </a:p>
          <a:p>
            <a:pPr algn="ctr"/>
            <a:r>
              <a:rPr lang="en-GB" sz="1200">
                <a:solidFill>
                  <a:srgbClr val="5E84C3"/>
                </a:solidFill>
                <a:latin typeface="Arial Rounded MT Bold" panose="020F0704030504030204" pitchFamily="34" charset="77"/>
              </a:rPr>
              <a:t>Safeguarding</a:t>
            </a:r>
          </a:p>
          <a:p>
            <a:pPr algn="ctr"/>
            <a:r>
              <a:rPr lang="en-GB" sz="1200">
                <a:solidFill>
                  <a:srgbClr val="5E84C3"/>
                </a:solidFill>
                <a:latin typeface="Arial Rounded MT Bold" panose="020F0704030504030204" pitchFamily="34" charset="77"/>
              </a:rPr>
              <a:t>Personalised care</a:t>
            </a:r>
          </a:p>
        </p:txBody>
      </p:sp>
      <p:sp>
        <p:nvSpPr>
          <p:cNvPr id="92" name="TextBox 91">
            <a:extLst>
              <a:ext uri="{FF2B5EF4-FFF2-40B4-BE49-F238E27FC236}">
                <a16:creationId xmlns:a16="http://schemas.microsoft.com/office/drawing/2014/main" id="{065D944F-163F-C163-EDEC-DDE8B69079D1}"/>
              </a:ext>
            </a:extLst>
          </p:cNvPr>
          <p:cNvSpPr txBox="1"/>
          <p:nvPr/>
        </p:nvSpPr>
        <p:spPr>
          <a:xfrm>
            <a:off x="7841216" y="2158951"/>
            <a:ext cx="1261044" cy="276999"/>
          </a:xfrm>
          <a:prstGeom prst="rect">
            <a:avLst/>
          </a:prstGeom>
          <a:noFill/>
        </p:spPr>
        <p:txBody>
          <a:bodyPr wrap="square">
            <a:spAutoFit/>
          </a:bodyPr>
          <a:lstStyle/>
          <a:p>
            <a:pPr algn="ctr"/>
            <a:r>
              <a:rPr lang="en-GB" sz="1200">
                <a:solidFill>
                  <a:srgbClr val="DB4F6F"/>
                </a:solidFill>
                <a:latin typeface="Arial Rounded MT Bold" panose="020F0704030504030204" pitchFamily="34" charset="77"/>
              </a:rPr>
              <a:t>12 Champions</a:t>
            </a:r>
          </a:p>
        </p:txBody>
      </p:sp>
      <p:pic>
        <p:nvPicPr>
          <p:cNvPr id="93" name="Graphic 92">
            <a:extLst>
              <a:ext uri="{FF2B5EF4-FFF2-40B4-BE49-F238E27FC236}">
                <a16:creationId xmlns:a16="http://schemas.microsoft.com/office/drawing/2014/main" id="{C3666A23-9F95-5C74-CCDB-E7FFF63F1E1A}"/>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9739696" y="1250174"/>
            <a:ext cx="732247" cy="611014"/>
          </a:xfrm>
          <a:prstGeom prst="rect">
            <a:avLst/>
          </a:prstGeom>
        </p:spPr>
      </p:pic>
      <p:sp>
        <p:nvSpPr>
          <p:cNvPr id="94" name="TextBox 93">
            <a:extLst>
              <a:ext uri="{FF2B5EF4-FFF2-40B4-BE49-F238E27FC236}">
                <a16:creationId xmlns:a16="http://schemas.microsoft.com/office/drawing/2014/main" id="{D2F487E5-F3B3-EEE9-BC28-51F4891F8CD1}"/>
              </a:ext>
            </a:extLst>
          </p:cNvPr>
          <p:cNvSpPr txBox="1"/>
          <p:nvPr/>
        </p:nvSpPr>
        <p:spPr>
          <a:xfrm>
            <a:off x="9413687" y="2160819"/>
            <a:ext cx="1384264" cy="461665"/>
          </a:xfrm>
          <a:prstGeom prst="rect">
            <a:avLst/>
          </a:prstGeom>
          <a:noFill/>
        </p:spPr>
        <p:txBody>
          <a:bodyPr wrap="square">
            <a:spAutoFit/>
          </a:bodyPr>
          <a:lstStyle/>
          <a:p>
            <a:pPr algn="ctr"/>
            <a:r>
              <a:rPr lang="en-GB" sz="1200">
                <a:solidFill>
                  <a:srgbClr val="3BB29F"/>
                </a:solidFill>
                <a:latin typeface="Arial Rounded MT Bold" panose="020F0704030504030204" pitchFamily="34" charset="77"/>
              </a:rPr>
              <a:t>Investment in</a:t>
            </a:r>
          </a:p>
          <a:p>
            <a:pPr algn="ctr"/>
            <a:r>
              <a:rPr lang="en-GB" sz="1200">
                <a:solidFill>
                  <a:srgbClr val="3BB29F"/>
                </a:solidFill>
                <a:latin typeface="Arial Rounded MT Bold" panose="020F0704030504030204" pitchFamily="34" charset="77"/>
              </a:rPr>
              <a:t>communities</a:t>
            </a:r>
          </a:p>
        </p:txBody>
      </p:sp>
      <p:pic>
        <p:nvPicPr>
          <p:cNvPr id="95" name="Graphic 94">
            <a:extLst>
              <a:ext uri="{FF2B5EF4-FFF2-40B4-BE49-F238E27FC236}">
                <a16:creationId xmlns:a16="http://schemas.microsoft.com/office/drawing/2014/main" id="{E72007F2-566F-09DB-5DA5-88444A0C09DB}"/>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11127136" y="1181101"/>
            <a:ext cx="542713" cy="713060"/>
          </a:xfrm>
          <a:prstGeom prst="rect">
            <a:avLst/>
          </a:prstGeom>
        </p:spPr>
      </p:pic>
      <p:sp>
        <p:nvSpPr>
          <p:cNvPr id="96" name="TextBox 95">
            <a:extLst>
              <a:ext uri="{FF2B5EF4-FFF2-40B4-BE49-F238E27FC236}">
                <a16:creationId xmlns:a16="http://schemas.microsoft.com/office/drawing/2014/main" id="{811D6086-10FD-CC26-953B-2BA3895AC31A}"/>
              </a:ext>
            </a:extLst>
          </p:cNvPr>
          <p:cNvSpPr txBox="1"/>
          <p:nvPr/>
        </p:nvSpPr>
        <p:spPr>
          <a:xfrm>
            <a:off x="10835361" y="2162824"/>
            <a:ext cx="1115812" cy="476010"/>
          </a:xfrm>
          <a:prstGeom prst="rect">
            <a:avLst/>
          </a:prstGeom>
          <a:noFill/>
        </p:spPr>
        <p:txBody>
          <a:bodyPr wrap="square">
            <a:spAutoFit/>
          </a:bodyPr>
          <a:lstStyle/>
          <a:p>
            <a:pPr algn="ctr"/>
            <a:r>
              <a:rPr lang="en-GB" sz="1200">
                <a:solidFill>
                  <a:srgbClr val="5E84C3"/>
                </a:solidFill>
                <a:latin typeface="Arial Rounded MT Bold" panose="020F0704030504030204" pitchFamily="34" charset="77"/>
              </a:rPr>
              <a:t>Identify who needs help</a:t>
            </a:r>
          </a:p>
        </p:txBody>
      </p:sp>
      <p:pic>
        <p:nvPicPr>
          <p:cNvPr id="97" name="Graphic 96">
            <a:extLst>
              <a:ext uri="{FF2B5EF4-FFF2-40B4-BE49-F238E27FC236}">
                <a16:creationId xmlns:a16="http://schemas.microsoft.com/office/drawing/2014/main" id="{0CC2F934-B379-20D6-36AA-62349D8C6D97}"/>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4324675" y="975130"/>
            <a:ext cx="905168" cy="904127"/>
          </a:xfrm>
          <a:prstGeom prst="rect">
            <a:avLst/>
          </a:prstGeom>
        </p:spPr>
      </p:pic>
      <p:pic>
        <p:nvPicPr>
          <p:cNvPr id="98" name="Graphic 97" descr="Badge Heart with solid fill">
            <a:extLst>
              <a:ext uri="{FF2B5EF4-FFF2-40B4-BE49-F238E27FC236}">
                <a16:creationId xmlns:a16="http://schemas.microsoft.com/office/drawing/2014/main" id="{4B0B654A-603B-5CC1-B420-04997FDB2AD8}"/>
              </a:ext>
            </a:extLst>
          </p:cNvPr>
          <p:cNvPicPr>
            <a:picLocks noChangeAspect="1"/>
          </p:cNvPicPr>
          <p:nvPr/>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6133832" y="920103"/>
            <a:ext cx="914400" cy="914400"/>
          </a:xfrm>
          <a:prstGeom prst="rect">
            <a:avLst/>
          </a:prstGeom>
        </p:spPr>
      </p:pic>
      <p:sp>
        <p:nvSpPr>
          <p:cNvPr id="99" name="TextBox 98">
            <a:extLst>
              <a:ext uri="{FF2B5EF4-FFF2-40B4-BE49-F238E27FC236}">
                <a16:creationId xmlns:a16="http://schemas.microsoft.com/office/drawing/2014/main" id="{29D599D0-D5D9-6EAD-C9C4-26169C885607}"/>
              </a:ext>
            </a:extLst>
          </p:cNvPr>
          <p:cNvSpPr txBox="1"/>
          <p:nvPr/>
        </p:nvSpPr>
        <p:spPr>
          <a:xfrm>
            <a:off x="161173" y="3297349"/>
            <a:ext cx="1940147" cy="830997"/>
          </a:xfrm>
          <a:prstGeom prst="rect">
            <a:avLst/>
          </a:prstGeom>
          <a:noFill/>
        </p:spPr>
        <p:txBody>
          <a:bodyPr wrap="square" rtlCol="0">
            <a:spAutoFit/>
          </a:bodyPr>
          <a:lstStyle/>
          <a:p>
            <a:pPr algn="ctr"/>
            <a:r>
              <a:rPr lang="en-GB" sz="1200">
                <a:solidFill>
                  <a:schemeClr val="bg1"/>
                </a:solidFill>
                <a:latin typeface="Arial Rounded MT Bold" panose="020F0704030504030204" pitchFamily="34" charset="0"/>
              </a:rPr>
              <a:t>Professionals &amp;</a:t>
            </a:r>
          </a:p>
          <a:p>
            <a:pPr algn="ctr"/>
            <a:r>
              <a:rPr lang="en-GB" sz="1200">
                <a:solidFill>
                  <a:schemeClr val="bg1"/>
                </a:solidFill>
                <a:latin typeface="Arial Rounded MT Bold" panose="020F0704030504030204" pitchFamily="34" charset="0"/>
              </a:rPr>
              <a:t>Community in same</a:t>
            </a:r>
          </a:p>
          <a:p>
            <a:pPr algn="ctr"/>
            <a:r>
              <a:rPr lang="en-GB" sz="1200">
                <a:solidFill>
                  <a:schemeClr val="bg1"/>
                </a:solidFill>
                <a:latin typeface="Arial Rounded MT Bold" panose="020F0704030504030204" pitchFamily="34" charset="0"/>
              </a:rPr>
              <a:t>Connect Somerset team</a:t>
            </a:r>
          </a:p>
        </p:txBody>
      </p:sp>
      <p:sp>
        <p:nvSpPr>
          <p:cNvPr id="100" name="TextBox 99">
            <a:extLst>
              <a:ext uri="{FF2B5EF4-FFF2-40B4-BE49-F238E27FC236}">
                <a16:creationId xmlns:a16="http://schemas.microsoft.com/office/drawing/2014/main" id="{18371D71-C18D-863C-E610-4DF5234CF38E}"/>
              </a:ext>
            </a:extLst>
          </p:cNvPr>
          <p:cNvSpPr txBox="1"/>
          <p:nvPr/>
        </p:nvSpPr>
        <p:spPr>
          <a:xfrm>
            <a:off x="2919094" y="6281559"/>
            <a:ext cx="8360044" cy="307777"/>
          </a:xfrm>
          <a:prstGeom prst="rect">
            <a:avLst/>
          </a:prstGeom>
          <a:noFill/>
        </p:spPr>
        <p:txBody>
          <a:bodyPr wrap="square" rtlCol="0">
            <a:spAutoFit/>
          </a:bodyPr>
          <a:lstStyle/>
          <a:p>
            <a:pPr algn="ctr"/>
            <a:r>
              <a:rPr lang="en-GB" sz="1400">
                <a:solidFill>
                  <a:srgbClr val="011E41"/>
                </a:solidFill>
                <a:latin typeface="Arial Rounded MT Bold" panose="020F0704030504030204" pitchFamily="34" charset="0"/>
              </a:rPr>
              <a:t>Hubs        One Team        Warm Welcome         Community Café        Local Community Network</a:t>
            </a:r>
          </a:p>
        </p:txBody>
      </p:sp>
      <p:grpSp>
        <p:nvGrpSpPr>
          <p:cNvPr id="101" name="Group 100">
            <a:extLst>
              <a:ext uri="{FF2B5EF4-FFF2-40B4-BE49-F238E27FC236}">
                <a16:creationId xmlns:a16="http://schemas.microsoft.com/office/drawing/2014/main" id="{5003AA64-A6DB-2E67-B932-794086613FD5}"/>
              </a:ext>
            </a:extLst>
          </p:cNvPr>
          <p:cNvGrpSpPr/>
          <p:nvPr/>
        </p:nvGrpSpPr>
        <p:grpSpPr>
          <a:xfrm>
            <a:off x="809608" y="2900045"/>
            <a:ext cx="641746" cy="372726"/>
            <a:chOff x="1107373" y="2696133"/>
            <a:chExt cx="543321" cy="315561"/>
          </a:xfrm>
        </p:grpSpPr>
        <p:sp>
          <p:nvSpPr>
            <p:cNvPr id="103" name="Freeform: Shape 102">
              <a:extLst>
                <a:ext uri="{FF2B5EF4-FFF2-40B4-BE49-F238E27FC236}">
                  <a16:creationId xmlns:a16="http://schemas.microsoft.com/office/drawing/2014/main" id="{2CCFF648-BB30-1E07-46BE-E7E4CB73F0F8}"/>
                </a:ext>
              </a:extLst>
            </p:cNvPr>
            <p:cNvSpPr/>
            <p:nvPr/>
          </p:nvSpPr>
          <p:spPr>
            <a:xfrm>
              <a:off x="1107373" y="2834931"/>
              <a:ext cx="167877" cy="174270"/>
            </a:xfrm>
            <a:custGeom>
              <a:avLst/>
              <a:gdLst>
                <a:gd name="connsiteX0" fmla="*/ 124995 w 167877"/>
                <a:gd name="connsiteY0" fmla="*/ 117671 h 174270"/>
                <a:gd name="connsiteX1" fmla="*/ 167877 w 167877"/>
                <a:gd name="connsiteY1" fmla="*/ 42186 h 174270"/>
                <a:gd name="connsiteX2" fmla="*/ 60 w 167877"/>
                <a:gd name="connsiteY2" fmla="*/ 86927 h 174270"/>
                <a:gd name="connsiteX3" fmla="*/ 131421 w 167877"/>
                <a:gd name="connsiteY3" fmla="*/ 168008 h 174270"/>
                <a:gd name="connsiteX4" fmla="*/ 124987 w 167877"/>
                <a:gd name="connsiteY4" fmla="*/ 117671 h 17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77" h="174270">
                  <a:moveTo>
                    <a:pt x="124995" y="117671"/>
                  </a:moveTo>
                  <a:cubicBezTo>
                    <a:pt x="132800" y="95703"/>
                    <a:pt x="149969" y="66835"/>
                    <a:pt x="167877" y="42186"/>
                  </a:cubicBezTo>
                  <a:cubicBezTo>
                    <a:pt x="123310" y="-27380"/>
                    <a:pt x="3348" y="-9846"/>
                    <a:pt x="60" y="86927"/>
                  </a:cubicBezTo>
                  <a:cubicBezTo>
                    <a:pt x="-2481" y="161698"/>
                    <a:pt x="76160" y="187519"/>
                    <a:pt x="131421" y="168008"/>
                  </a:cubicBezTo>
                  <a:cubicBezTo>
                    <a:pt x="117913" y="159988"/>
                    <a:pt x="115273" y="145027"/>
                    <a:pt x="124987" y="117671"/>
                  </a:cubicBezTo>
                  <a:close/>
                </a:path>
              </a:pathLst>
            </a:custGeom>
            <a:solidFill>
              <a:srgbClr val="DA4E64"/>
            </a:solidFill>
            <a:ln w="567"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FED841C9-36EB-3777-45B8-6B0D1AD18CB0}"/>
                </a:ext>
              </a:extLst>
            </p:cNvPr>
            <p:cNvSpPr/>
            <p:nvPr/>
          </p:nvSpPr>
          <p:spPr>
            <a:xfrm>
              <a:off x="1526192" y="2802955"/>
              <a:ext cx="124502" cy="206508"/>
            </a:xfrm>
            <a:custGeom>
              <a:avLst/>
              <a:gdLst>
                <a:gd name="connsiteX0" fmla="*/ 81447 w 124502"/>
                <a:gd name="connsiteY0" fmla="*/ 1582 h 206508"/>
                <a:gd name="connsiteX1" fmla="*/ 0 w 124502"/>
                <a:gd name="connsiteY1" fmla="*/ 42737 h 206508"/>
                <a:gd name="connsiteX2" fmla="*/ 48279 w 124502"/>
                <a:gd name="connsiteY2" fmla="*/ 93522 h 206508"/>
                <a:gd name="connsiteX3" fmla="*/ 27124 w 124502"/>
                <a:gd name="connsiteY3" fmla="*/ 144341 h 206508"/>
                <a:gd name="connsiteX4" fmla="*/ 4575 w 124502"/>
                <a:gd name="connsiteY4" fmla="*/ 181154 h 206508"/>
                <a:gd name="connsiteX5" fmla="*/ 9980 w 124502"/>
                <a:gd name="connsiteY5" fmla="*/ 191466 h 206508"/>
                <a:gd name="connsiteX6" fmla="*/ 53111 w 124502"/>
                <a:gd name="connsiteY6" fmla="*/ 206493 h 206508"/>
                <a:gd name="connsiteX7" fmla="*/ 108521 w 124502"/>
                <a:gd name="connsiteY7" fmla="*/ 202350 h 206508"/>
                <a:gd name="connsiteX8" fmla="*/ 119082 w 124502"/>
                <a:gd name="connsiteY8" fmla="*/ 187215 h 206508"/>
                <a:gd name="connsiteX9" fmla="*/ 81439 w 124502"/>
                <a:gd name="connsiteY9" fmla="*/ 1582 h 20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02" h="206508">
                  <a:moveTo>
                    <a:pt x="81447" y="1582"/>
                  </a:moveTo>
                  <a:cubicBezTo>
                    <a:pt x="49001" y="-3068"/>
                    <a:pt x="11001" y="295"/>
                    <a:pt x="0" y="42737"/>
                  </a:cubicBezTo>
                  <a:cubicBezTo>
                    <a:pt x="24019" y="55390"/>
                    <a:pt x="47806" y="68549"/>
                    <a:pt x="48279" y="93522"/>
                  </a:cubicBezTo>
                  <a:cubicBezTo>
                    <a:pt x="48785" y="120148"/>
                    <a:pt x="33633" y="135317"/>
                    <a:pt x="27124" y="144341"/>
                  </a:cubicBezTo>
                  <a:cubicBezTo>
                    <a:pt x="22508" y="150743"/>
                    <a:pt x="11515" y="169921"/>
                    <a:pt x="4575" y="181154"/>
                  </a:cubicBezTo>
                  <a:cubicBezTo>
                    <a:pt x="6044" y="185015"/>
                    <a:pt x="7813" y="188460"/>
                    <a:pt x="9980" y="191466"/>
                  </a:cubicBezTo>
                  <a:cubicBezTo>
                    <a:pt x="21852" y="207954"/>
                    <a:pt x="37834" y="206335"/>
                    <a:pt x="53111" y="206493"/>
                  </a:cubicBezTo>
                  <a:cubicBezTo>
                    <a:pt x="76399" y="206726"/>
                    <a:pt x="97662" y="204276"/>
                    <a:pt x="108521" y="202350"/>
                  </a:cubicBezTo>
                  <a:cubicBezTo>
                    <a:pt x="113710" y="201437"/>
                    <a:pt x="117961" y="195376"/>
                    <a:pt x="119082" y="187215"/>
                  </a:cubicBezTo>
                  <a:cubicBezTo>
                    <a:pt x="124786" y="145703"/>
                    <a:pt x="137646" y="9627"/>
                    <a:pt x="81439" y="1582"/>
                  </a:cubicBezTo>
                  <a:close/>
                </a:path>
              </a:pathLst>
            </a:custGeom>
            <a:solidFill>
              <a:srgbClr val="D06542"/>
            </a:solidFill>
            <a:ln w="567"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2B69F42B-0BD6-4C36-97C0-D4702C56DFA3}"/>
                </a:ext>
              </a:extLst>
            </p:cNvPr>
            <p:cNvSpPr/>
            <p:nvPr/>
          </p:nvSpPr>
          <p:spPr>
            <a:xfrm>
              <a:off x="1355021" y="2796311"/>
              <a:ext cx="175762" cy="213869"/>
            </a:xfrm>
            <a:custGeom>
              <a:avLst/>
              <a:gdLst>
                <a:gd name="connsiteX0" fmla="*/ 171180 w 175762"/>
                <a:gd name="connsiteY0" fmla="*/ 49381 h 213869"/>
                <a:gd name="connsiteX1" fmla="*/ 166406 w 175762"/>
                <a:gd name="connsiteY1" fmla="*/ 46865 h 213869"/>
                <a:gd name="connsiteX2" fmla="*/ 105765 w 175762"/>
                <a:gd name="connsiteY2" fmla="*/ 8641 h 213869"/>
                <a:gd name="connsiteX3" fmla="*/ 55352 w 175762"/>
                <a:gd name="connsiteY3" fmla="*/ 3336 h 213869"/>
                <a:gd name="connsiteX4" fmla="*/ 25430 w 175762"/>
                <a:gd name="connsiteY4" fmla="*/ 27587 h 213869"/>
                <a:gd name="connsiteX5" fmla="*/ 0 w 175762"/>
                <a:gd name="connsiteY5" fmla="*/ 57509 h 213869"/>
                <a:gd name="connsiteX6" fmla="*/ 55909 w 175762"/>
                <a:gd name="connsiteY6" fmla="*/ 197794 h 213869"/>
                <a:gd name="connsiteX7" fmla="*/ 39852 w 175762"/>
                <a:gd name="connsiteY7" fmla="*/ 209758 h 213869"/>
                <a:gd name="connsiteX8" fmla="*/ 53235 w 175762"/>
                <a:gd name="connsiteY8" fmla="*/ 213785 h 213869"/>
                <a:gd name="connsiteX9" fmla="*/ 123823 w 175762"/>
                <a:gd name="connsiteY9" fmla="*/ 212631 h 213869"/>
                <a:gd name="connsiteX10" fmla="*/ 169993 w 175762"/>
                <a:gd name="connsiteY10" fmla="*/ 196184 h 213869"/>
                <a:gd name="connsiteX11" fmla="*/ 175763 w 175762"/>
                <a:gd name="connsiteY11" fmla="*/ 187790 h 213869"/>
                <a:gd name="connsiteX12" fmla="*/ 168075 w 175762"/>
                <a:gd name="connsiteY12" fmla="*/ 80465 h 213869"/>
                <a:gd name="connsiteX13" fmla="*/ 171188 w 175762"/>
                <a:gd name="connsiteY13" fmla="*/ 49373 h 21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62" h="213869">
                  <a:moveTo>
                    <a:pt x="171180" y="49381"/>
                  </a:moveTo>
                  <a:cubicBezTo>
                    <a:pt x="169586" y="48542"/>
                    <a:pt x="167992" y="47704"/>
                    <a:pt x="166406" y="46865"/>
                  </a:cubicBezTo>
                  <a:cubicBezTo>
                    <a:pt x="140876" y="33390"/>
                    <a:pt x="127542" y="22365"/>
                    <a:pt x="105765" y="8641"/>
                  </a:cubicBezTo>
                  <a:cubicBezTo>
                    <a:pt x="83988" y="-5083"/>
                    <a:pt x="68520" y="1102"/>
                    <a:pt x="55352" y="3336"/>
                  </a:cubicBezTo>
                  <a:cubicBezTo>
                    <a:pt x="42193" y="5569"/>
                    <a:pt x="25430" y="27587"/>
                    <a:pt x="25430" y="27587"/>
                  </a:cubicBezTo>
                  <a:cubicBezTo>
                    <a:pt x="20192" y="33797"/>
                    <a:pt x="11964" y="43187"/>
                    <a:pt x="0" y="57509"/>
                  </a:cubicBezTo>
                  <a:cubicBezTo>
                    <a:pt x="30777" y="98058"/>
                    <a:pt x="67848" y="168321"/>
                    <a:pt x="55909" y="197794"/>
                  </a:cubicBezTo>
                  <a:cubicBezTo>
                    <a:pt x="54522" y="201207"/>
                    <a:pt x="47050" y="206205"/>
                    <a:pt x="39852" y="209758"/>
                  </a:cubicBezTo>
                  <a:cubicBezTo>
                    <a:pt x="46278" y="212589"/>
                    <a:pt x="51467" y="213486"/>
                    <a:pt x="53235" y="213785"/>
                  </a:cubicBezTo>
                  <a:cubicBezTo>
                    <a:pt x="57561" y="214532"/>
                    <a:pt x="87591" y="210007"/>
                    <a:pt x="123823" y="212631"/>
                  </a:cubicBezTo>
                  <a:cubicBezTo>
                    <a:pt x="160055" y="215254"/>
                    <a:pt x="167369" y="197936"/>
                    <a:pt x="169993" y="196184"/>
                  </a:cubicBezTo>
                  <a:cubicBezTo>
                    <a:pt x="170756" y="195677"/>
                    <a:pt x="172923" y="192398"/>
                    <a:pt x="175763" y="187790"/>
                  </a:cubicBezTo>
                  <a:cubicBezTo>
                    <a:pt x="167377" y="165706"/>
                    <a:pt x="169212" y="129657"/>
                    <a:pt x="168075" y="80465"/>
                  </a:cubicBezTo>
                  <a:cubicBezTo>
                    <a:pt x="167792" y="68285"/>
                    <a:pt x="168938" y="58032"/>
                    <a:pt x="171188" y="49373"/>
                  </a:cubicBezTo>
                  <a:close/>
                </a:path>
              </a:pathLst>
            </a:custGeom>
            <a:solidFill>
              <a:srgbClr val="41B29F"/>
            </a:solidFill>
            <a:ln w="567"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70D1C540-FC5A-94EA-90F0-3C61787F86BD}"/>
                </a:ext>
              </a:extLst>
            </p:cNvPr>
            <p:cNvSpPr/>
            <p:nvPr/>
          </p:nvSpPr>
          <p:spPr>
            <a:xfrm>
              <a:off x="1523045" y="2845692"/>
              <a:ext cx="51446" cy="138417"/>
            </a:xfrm>
            <a:custGeom>
              <a:avLst/>
              <a:gdLst>
                <a:gd name="connsiteX0" fmla="*/ 51434 w 51446"/>
                <a:gd name="connsiteY0" fmla="*/ 50786 h 138417"/>
                <a:gd name="connsiteX1" fmla="*/ 3155 w 51446"/>
                <a:gd name="connsiteY1" fmla="*/ 0 h 138417"/>
                <a:gd name="connsiteX2" fmla="*/ 42 w 51446"/>
                <a:gd name="connsiteY2" fmla="*/ 31092 h 138417"/>
                <a:gd name="connsiteX3" fmla="*/ 7730 w 51446"/>
                <a:gd name="connsiteY3" fmla="*/ 138417 h 138417"/>
                <a:gd name="connsiteX4" fmla="*/ 30279 w 51446"/>
                <a:gd name="connsiteY4" fmla="*/ 101605 h 138417"/>
                <a:gd name="connsiteX5" fmla="*/ 51434 w 51446"/>
                <a:gd name="connsiteY5" fmla="*/ 50786 h 1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46" h="138417">
                  <a:moveTo>
                    <a:pt x="51434" y="50786"/>
                  </a:moveTo>
                  <a:cubicBezTo>
                    <a:pt x="50953" y="25820"/>
                    <a:pt x="27166" y="12661"/>
                    <a:pt x="3155" y="0"/>
                  </a:cubicBezTo>
                  <a:cubicBezTo>
                    <a:pt x="914" y="8659"/>
                    <a:pt x="-240" y="18913"/>
                    <a:pt x="42" y="31092"/>
                  </a:cubicBezTo>
                  <a:cubicBezTo>
                    <a:pt x="1179" y="80276"/>
                    <a:pt x="-647" y="116325"/>
                    <a:pt x="7730" y="138417"/>
                  </a:cubicBezTo>
                  <a:cubicBezTo>
                    <a:pt x="14671" y="127184"/>
                    <a:pt x="25663" y="108006"/>
                    <a:pt x="30279" y="101605"/>
                  </a:cubicBezTo>
                  <a:cubicBezTo>
                    <a:pt x="36789" y="92580"/>
                    <a:pt x="51941" y="77411"/>
                    <a:pt x="51434" y="50786"/>
                  </a:cubicBezTo>
                  <a:close/>
                </a:path>
              </a:pathLst>
            </a:custGeom>
            <a:solidFill>
              <a:srgbClr val="F3B29F"/>
            </a:solidFill>
            <a:ln w="567"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01084067-B6AB-5808-BD30-AA95D74AE421}"/>
                </a:ext>
              </a:extLst>
            </p:cNvPr>
            <p:cNvSpPr/>
            <p:nvPr/>
          </p:nvSpPr>
          <p:spPr>
            <a:xfrm>
              <a:off x="1238795" y="2825829"/>
              <a:ext cx="156069" cy="185865"/>
            </a:xfrm>
            <a:custGeom>
              <a:avLst/>
              <a:gdLst>
                <a:gd name="connsiteX0" fmla="*/ 127077 w 156069"/>
                <a:gd name="connsiteY0" fmla="*/ 151680 h 185865"/>
                <a:gd name="connsiteX1" fmla="*/ 105640 w 156069"/>
                <a:gd name="connsiteY1" fmla="*/ 79781 h 185865"/>
                <a:gd name="connsiteX2" fmla="*/ 112780 w 156069"/>
                <a:gd name="connsiteY2" fmla="*/ 32109 h 185865"/>
                <a:gd name="connsiteX3" fmla="*/ 116209 w 156069"/>
                <a:gd name="connsiteY3" fmla="*/ 27999 h 185865"/>
                <a:gd name="connsiteX4" fmla="*/ 90696 w 156069"/>
                <a:gd name="connsiteY4" fmla="*/ 701 h 185865"/>
                <a:gd name="connsiteX5" fmla="*/ 36456 w 156069"/>
                <a:gd name="connsiteY5" fmla="*/ 51296 h 185865"/>
                <a:gd name="connsiteX6" fmla="*/ 51940 w 156069"/>
                <a:gd name="connsiteY6" fmla="*/ 96045 h 185865"/>
                <a:gd name="connsiteX7" fmla="*/ 0 w 156069"/>
                <a:gd name="connsiteY7" fmla="*/ 177118 h 185865"/>
                <a:gd name="connsiteX8" fmla="*/ 143516 w 156069"/>
                <a:gd name="connsiteY8" fmla="*/ 184549 h 185865"/>
                <a:gd name="connsiteX9" fmla="*/ 156069 w 156069"/>
                <a:gd name="connsiteY9" fmla="*/ 180248 h 185865"/>
                <a:gd name="connsiteX10" fmla="*/ 127077 w 156069"/>
                <a:gd name="connsiteY10" fmla="*/ 151680 h 18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69" h="185865">
                  <a:moveTo>
                    <a:pt x="127077" y="151680"/>
                  </a:moveTo>
                  <a:cubicBezTo>
                    <a:pt x="113901" y="124116"/>
                    <a:pt x="107376" y="89138"/>
                    <a:pt x="105640" y="79781"/>
                  </a:cubicBezTo>
                  <a:cubicBezTo>
                    <a:pt x="103913" y="70424"/>
                    <a:pt x="98932" y="48780"/>
                    <a:pt x="112780" y="32109"/>
                  </a:cubicBezTo>
                  <a:cubicBezTo>
                    <a:pt x="113959" y="30689"/>
                    <a:pt x="115097" y="29327"/>
                    <a:pt x="116209" y="27999"/>
                  </a:cubicBezTo>
                  <a:cubicBezTo>
                    <a:pt x="106504" y="15205"/>
                    <a:pt x="97413" y="5367"/>
                    <a:pt x="90696" y="701"/>
                  </a:cubicBezTo>
                  <a:cubicBezTo>
                    <a:pt x="83191" y="-4505"/>
                    <a:pt x="59221" y="19979"/>
                    <a:pt x="36456" y="51296"/>
                  </a:cubicBezTo>
                  <a:cubicBezTo>
                    <a:pt x="44285" y="63517"/>
                    <a:pt x="49806" y="78403"/>
                    <a:pt x="51940" y="96045"/>
                  </a:cubicBezTo>
                  <a:cubicBezTo>
                    <a:pt x="57054" y="138354"/>
                    <a:pt x="32587" y="165611"/>
                    <a:pt x="0" y="177118"/>
                  </a:cubicBezTo>
                  <a:cubicBezTo>
                    <a:pt x="21736" y="190028"/>
                    <a:pt x="71617" y="184947"/>
                    <a:pt x="143516" y="184549"/>
                  </a:cubicBezTo>
                  <a:cubicBezTo>
                    <a:pt x="146098" y="184532"/>
                    <a:pt x="151013" y="182747"/>
                    <a:pt x="156069" y="180248"/>
                  </a:cubicBezTo>
                  <a:cubicBezTo>
                    <a:pt x="146762" y="176147"/>
                    <a:pt x="134873" y="167994"/>
                    <a:pt x="127077" y="151680"/>
                  </a:cubicBezTo>
                  <a:close/>
                </a:path>
              </a:pathLst>
            </a:custGeom>
            <a:solidFill>
              <a:srgbClr val="5D85C4"/>
            </a:solidFill>
            <a:ln w="567"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947341EB-3F2F-8EC1-6050-76B05EE0DFDB}"/>
                </a:ext>
              </a:extLst>
            </p:cNvPr>
            <p:cNvSpPr/>
            <p:nvPr/>
          </p:nvSpPr>
          <p:spPr>
            <a:xfrm>
              <a:off x="1226551" y="2877125"/>
              <a:ext cx="64877" cy="125822"/>
            </a:xfrm>
            <a:custGeom>
              <a:avLst/>
              <a:gdLst>
                <a:gd name="connsiteX0" fmla="*/ 64192 w 64877"/>
                <a:gd name="connsiteY0" fmla="*/ 44750 h 125822"/>
                <a:gd name="connsiteX1" fmla="*/ 48708 w 64877"/>
                <a:gd name="connsiteY1" fmla="*/ 0 h 125822"/>
                <a:gd name="connsiteX2" fmla="*/ 5826 w 64877"/>
                <a:gd name="connsiteY2" fmla="*/ 75485 h 125822"/>
                <a:gd name="connsiteX3" fmla="*/ 12260 w 64877"/>
                <a:gd name="connsiteY3" fmla="*/ 125823 h 125822"/>
                <a:gd name="connsiteX4" fmla="*/ 64200 w 64877"/>
                <a:gd name="connsiteY4" fmla="*/ 44750 h 12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77" h="125822">
                  <a:moveTo>
                    <a:pt x="64192" y="44750"/>
                  </a:moveTo>
                  <a:cubicBezTo>
                    <a:pt x="62058" y="27107"/>
                    <a:pt x="56537" y="12221"/>
                    <a:pt x="48708" y="0"/>
                  </a:cubicBezTo>
                  <a:cubicBezTo>
                    <a:pt x="30791" y="24641"/>
                    <a:pt x="13630" y="53517"/>
                    <a:pt x="5826" y="75485"/>
                  </a:cubicBezTo>
                  <a:cubicBezTo>
                    <a:pt x="-3896" y="102842"/>
                    <a:pt x="-1248" y="117803"/>
                    <a:pt x="12260" y="125823"/>
                  </a:cubicBezTo>
                  <a:cubicBezTo>
                    <a:pt x="44847" y="114316"/>
                    <a:pt x="69314" y="87059"/>
                    <a:pt x="64200" y="44750"/>
                  </a:cubicBezTo>
                  <a:close/>
                </a:path>
              </a:pathLst>
            </a:custGeom>
            <a:solidFill>
              <a:srgbClr val="73C4B8"/>
            </a:solidFill>
            <a:ln w="567"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999ED2E5-185A-CEC1-E95A-BEE325D7255F}"/>
                </a:ext>
              </a:extLst>
            </p:cNvPr>
            <p:cNvSpPr/>
            <p:nvPr/>
          </p:nvSpPr>
          <p:spPr>
            <a:xfrm>
              <a:off x="1342146" y="2853820"/>
              <a:ext cx="71076" cy="152249"/>
            </a:xfrm>
            <a:custGeom>
              <a:avLst/>
              <a:gdLst>
                <a:gd name="connsiteX0" fmla="*/ 68784 w 71076"/>
                <a:gd name="connsiteY0" fmla="*/ 140286 h 152249"/>
                <a:gd name="connsiteX1" fmla="*/ 12875 w 71076"/>
                <a:gd name="connsiteY1" fmla="*/ 0 h 152249"/>
                <a:gd name="connsiteX2" fmla="*/ 9446 w 71076"/>
                <a:gd name="connsiteY2" fmla="*/ 4110 h 152249"/>
                <a:gd name="connsiteX3" fmla="*/ 2306 w 71076"/>
                <a:gd name="connsiteY3" fmla="*/ 51782 h 152249"/>
                <a:gd name="connsiteX4" fmla="*/ 23743 w 71076"/>
                <a:gd name="connsiteY4" fmla="*/ 123681 h 152249"/>
                <a:gd name="connsiteX5" fmla="*/ 52735 w 71076"/>
                <a:gd name="connsiteY5" fmla="*/ 152249 h 152249"/>
                <a:gd name="connsiteX6" fmla="*/ 68792 w 71076"/>
                <a:gd name="connsiteY6" fmla="*/ 140286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76" h="152249">
                  <a:moveTo>
                    <a:pt x="68784" y="140286"/>
                  </a:moveTo>
                  <a:cubicBezTo>
                    <a:pt x="80723" y="110804"/>
                    <a:pt x="43652" y="40549"/>
                    <a:pt x="12875" y="0"/>
                  </a:cubicBezTo>
                  <a:cubicBezTo>
                    <a:pt x="11762" y="1337"/>
                    <a:pt x="10625" y="2690"/>
                    <a:pt x="9446" y="4110"/>
                  </a:cubicBezTo>
                  <a:cubicBezTo>
                    <a:pt x="-4411" y="20789"/>
                    <a:pt x="571" y="42425"/>
                    <a:pt x="2306" y="51782"/>
                  </a:cubicBezTo>
                  <a:cubicBezTo>
                    <a:pt x="4033" y="61139"/>
                    <a:pt x="10567" y="96117"/>
                    <a:pt x="23743" y="123681"/>
                  </a:cubicBezTo>
                  <a:cubicBezTo>
                    <a:pt x="31539" y="139987"/>
                    <a:pt x="43428" y="148148"/>
                    <a:pt x="52735" y="152249"/>
                  </a:cubicBezTo>
                  <a:cubicBezTo>
                    <a:pt x="59933" y="148696"/>
                    <a:pt x="67405" y="143698"/>
                    <a:pt x="68792" y="140286"/>
                  </a:cubicBezTo>
                  <a:close/>
                </a:path>
              </a:pathLst>
            </a:custGeom>
            <a:solidFill>
              <a:srgbClr val="9E87BE"/>
            </a:solidFill>
            <a:ln w="567"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825E8284-7769-48EB-2E50-B4586681D53F}"/>
                </a:ext>
              </a:extLst>
            </p:cNvPr>
            <p:cNvSpPr/>
            <p:nvPr/>
          </p:nvSpPr>
          <p:spPr>
            <a:xfrm>
              <a:off x="1151404" y="2724397"/>
              <a:ext cx="99038" cy="93793"/>
            </a:xfrm>
            <a:custGeom>
              <a:avLst/>
              <a:gdLst>
                <a:gd name="connsiteX0" fmla="*/ 98674 w 99038"/>
                <a:gd name="connsiteY0" fmla="*/ 46789 h 93793"/>
                <a:gd name="connsiteX1" fmla="*/ 32 w 99038"/>
                <a:gd name="connsiteY1" fmla="*/ 46789 h 93793"/>
                <a:gd name="connsiteX2" fmla="*/ 98674 w 99038"/>
                <a:gd name="connsiteY2" fmla="*/ 46789 h 93793"/>
              </a:gdLst>
              <a:ahLst/>
              <a:cxnLst>
                <a:cxn ang="0">
                  <a:pos x="connsiteX0" y="connsiteY0"/>
                </a:cxn>
                <a:cxn ang="0">
                  <a:pos x="connsiteX1" y="connsiteY1"/>
                </a:cxn>
                <a:cxn ang="0">
                  <a:pos x="connsiteX2" y="connsiteY2"/>
                </a:cxn>
              </a:cxnLst>
              <a:rect l="l" t="t" r="r" b="b"/>
              <a:pathLst>
                <a:path w="99038" h="93793">
                  <a:moveTo>
                    <a:pt x="98674" y="46789"/>
                  </a:moveTo>
                  <a:cubicBezTo>
                    <a:pt x="106096" y="108160"/>
                    <a:pt x="-2143" y="110751"/>
                    <a:pt x="32" y="46789"/>
                  </a:cubicBezTo>
                  <a:cubicBezTo>
                    <a:pt x="2108" y="-14441"/>
                    <a:pt x="90986" y="-16741"/>
                    <a:pt x="98674" y="46789"/>
                  </a:cubicBezTo>
                  <a:close/>
                </a:path>
              </a:pathLst>
            </a:custGeom>
            <a:solidFill>
              <a:srgbClr val="FFFFFF"/>
            </a:solidFill>
            <a:ln w="567"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AA190B84-5D5D-0366-EC14-0A86A9541C76}"/>
                </a:ext>
              </a:extLst>
            </p:cNvPr>
            <p:cNvSpPr/>
            <p:nvPr/>
          </p:nvSpPr>
          <p:spPr>
            <a:xfrm>
              <a:off x="1151404" y="2724397"/>
              <a:ext cx="99038" cy="93793"/>
            </a:xfrm>
            <a:custGeom>
              <a:avLst/>
              <a:gdLst>
                <a:gd name="connsiteX0" fmla="*/ 98674 w 99038"/>
                <a:gd name="connsiteY0" fmla="*/ 46789 h 93793"/>
                <a:gd name="connsiteX1" fmla="*/ 32 w 99038"/>
                <a:gd name="connsiteY1" fmla="*/ 46789 h 93793"/>
                <a:gd name="connsiteX2" fmla="*/ 98674 w 99038"/>
                <a:gd name="connsiteY2" fmla="*/ 46789 h 93793"/>
              </a:gdLst>
              <a:ahLst/>
              <a:cxnLst>
                <a:cxn ang="0">
                  <a:pos x="connsiteX0" y="connsiteY0"/>
                </a:cxn>
                <a:cxn ang="0">
                  <a:pos x="connsiteX1" y="connsiteY1"/>
                </a:cxn>
                <a:cxn ang="0">
                  <a:pos x="connsiteX2" y="connsiteY2"/>
                </a:cxn>
              </a:cxnLst>
              <a:rect l="l" t="t" r="r" b="b"/>
              <a:pathLst>
                <a:path w="99038" h="93793">
                  <a:moveTo>
                    <a:pt x="98674" y="46789"/>
                  </a:moveTo>
                  <a:cubicBezTo>
                    <a:pt x="106096" y="108160"/>
                    <a:pt x="-2143" y="110751"/>
                    <a:pt x="32" y="46789"/>
                  </a:cubicBezTo>
                  <a:cubicBezTo>
                    <a:pt x="2108" y="-14441"/>
                    <a:pt x="90986" y="-16741"/>
                    <a:pt x="98674" y="46789"/>
                  </a:cubicBezTo>
                  <a:close/>
                </a:path>
              </a:pathLst>
            </a:custGeom>
            <a:solidFill>
              <a:srgbClr val="DA4E64"/>
            </a:solidFill>
            <a:ln w="567"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D18C3D2F-EA49-B28F-68BE-F41EE61E120E}"/>
                </a:ext>
              </a:extLst>
            </p:cNvPr>
            <p:cNvSpPr/>
            <p:nvPr/>
          </p:nvSpPr>
          <p:spPr>
            <a:xfrm>
              <a:off x="1161150" y="2738187"/>
              <a:ext cx="77206" cy="73682"/>
            </a:xfrm>
            <a:custGeom>
              <a:avLst/>
              <a:gdLst>
                <a:gd name="connsiteX0" fmla="*/ 72307 w 77206"/>
                <a:gd name="connsiteY0" fmla="*/ 49014 h 73682"/>
                <a:gd name="connsiteX1" fmla="*/ 57653 w 77206"/>
                <a:gd name="connsiteY1" fmla="*/ 65785 h 73682"/>
                <a:gd name="connsiteX2" fmla="*/ 50521 w 77206"/>
                <a:gd name="connsiteY2" fmla="*/ 71638 h 73682"/>
                <a:gd name="connsiteX3" fmla="*/ 42052 w 77206"/>
                <a:gd name="connsiteY3" fmla="*/ 73672 h 73682"/>
                <a:gd name="connsiteX4" fmla="*/ 18756 w 77206"/>
                <a:gd name="connsiteY4" fmla="*/ 66590 h 73682"/>
                <a:gd name="connsiteX5" fmla="*/ 5605 w 77206"/>
                <a:gd name="connsiteY5" fmla="*/ 57566 h 73682"/>
                <a:gd name="connsiteX6" fmla="*/ 100 w 77206"/>
                <a:gd name="connsiteY6" fmla="*/ 43327 h 73682"/>
                <a:gd name="connsiteX7" fmla="*/ 2001 w 77206"/>
                <a:gd name="connsiteY7" fmla="*/ 28009 h 73682"/>
                <a:gd name="connsiteX8" fmla="*/ 5588 w 77206"/>
                <a:gd name="connsiteY8" fmla="*/ 18378 h 73682"/>
                <a:gd name="connsiteX9" fmla="*/ 8917 w 77206"/>
                <a:gd name="connsiteY9" fmla="*/ 12401 h 73682"/>
                <a:gd name="connsiteX10" fmla="*/ 38217 w 77206"/>
                <a:gd name="connsiteY10" fmla="*/ 163 h 73682"/>
                <a:gd name="connsiteX11" fmla="*/ 67707 w 77206"/>
                <a:gd name="connsiteY11" fmla="*/ 14352 h 73682"/>
                <a:gd name="connsiteX12" fmla="*/ 75345 w 77206"/>
                <a:gd name="connsiteY12" fmla="*/ 23617 h 73682"/>
                <a:gd name="connsiteX13" fmla="*/ 74756 w 77206"/>
                <a:gd name="connsiteY13" fmla="*/ 43485 h 73682"/>
                <a:gd name="connsiteX14" fmla="*/ 72315 w 77206"/>
                <a:gd name="connsiteY14" fmla="*/ 49031 h 7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206" h="73682">
                  <a:moveTo>
                    <a:pt x="72307" y="49014"/>
                  </a:moveTo>
                  <a:cubicBezTo>
                    <a:pt x="67715" y="54851"/>
                    <a:pt x="62817" y="60447"/>
                    <a:pt x="57653" y="65785"/>
                  </a:cubicBezTo>
                  <a:cubicBezTo>
                    <a:pt x="55502" y="68002"/>
                    <a:pt x="53261" y="70202"/>
                    <a:pt x="50521" y="71638"/>
                  </a:cubicBezTo>
                  <a:cubicBezTo>
                    <a:pt x="47922" y="72991"/>
                    <a:pt x="44975" y="73589"/>
                    <a:pt x="42052" y="73672"/>
                  </a:cubicBezTo>
                  <a:cubicBezTo>
                    <a:pt x="33850" y="73905"/>
                    <a:pt x="26095" y="70260"/>
                    <a:pt x="18756" y="66590"/>
                  </a:cubicBezTo>
                  <a:cubicBezTo>
                    <a:pt x="13965" y="64191"/>
                    <a:pt x="9067" y="61650"/>
                    <a:pt x="5605" y="57566"/>
                  </a:cubicBezTo>
                  <a:cubicBezTo>
                    <a:pt x="2259" y="53622"/>
                    <a:pt x="507" y="48483"/>
                    <a:pt x="100" y="43327"/>
                  </a:cubicBezTo>
                  <a:cubicBezTo>
                    <a:pt x="-307" y="38171"/>
                    <a:pt x="565" y="32982"/>
                    <a:pt x="2001" y="28009"/>
                  </a:cubicBezTo>
                  <a:cubicBezTo>
                    <a:pt x="2956" y="24713"/>
                    <a:pt x="4152" y="21492"/>
                    <a:pt x="5588" y="18378"/>
                  </a:cubicBezTo>
                  <a:cubicBezTo>
                    <a:pt x="6543" y="16303"/>
                    <a:pt x="7606" y="14269"/>
                    <a:pt x="8917" y="12401"/>
                  </a:cubicBezTo>
                  <a:cubicBezTo>
                    <a:pt x="15285" y="3318"/>
                    <a:pt x="27174" y="-908"/>
                    <a:pt x="38217" y="163"/>
                  </a:cubicBezTo>
                  <a:cubicBezTo>
                    <a:pt x="49259" y="1226"/>
                    <a:pt x="59438" y="6954"/>
                    <a:pt x="67707" y="14352"/>
                  </a:cubicBezTo>
                  <a:cubicBezTo>
                    <a:pt x="70712" y="17033"/>
                    <a:pt x="73544" y="20014"/>
                    <a:pt x="75345" y="23617"/>
                  </a:cubicBezTo>
                  <a:cubicBezTo>
                    <a:pt x="78749" y="30450"/>
                    <a:pt x="76831" y="36137"/>
                    <a:pt x="74756" y="43485"/>
                  </a:cubicBezTo>
                  <a:cubicBezTo>
                    <a:pt x="74241" y="45295"/>
                    <a:pt x="73411" y="47511"/>
                    <a:pt x="72315" y="49031"/>
                  </a:cubicBezTo>
                </a:path>
              </a:pathLst>
            </a:custGeom>
            <a:noFill/>
            <a:ln w="2964" cap="flat">
              <a:solidFill>
                <a:srgbClr val="011E41"/>
              </a:solid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7571C5D6-61D4-331E-E373-1618C4B59F39}"/>
                </a:ext>
              </a:extLst>
            </p:cNvPr>
            <p:cNvSpPr/>
            <p:nvPr/>
          </p:nvSpPr>
          <p:spPr>
            <a:xfrm>
              <a:off x="1539715" y="2709222"/>
              <a:ext cx="85008" cy="84752"/>
            </a:xfrm>
            <a:custGeom>
              <a:avLst/>
              <a:gdLst>
                <a:gd name="connsiteX0" fmla="*/ 20110 w 85008"/>
                <a:gd name="connsiteY0" fmla="*/ 79291 h 84752"/>
                <a:gd name="connsiteX1" fmla="*/ 64711 w 85008"/>
                <a:gd name="connsiteY1" fmla="*/ 5856 h 84752"/>
                <a:gd name="connsiteX2" fmla="*/ 20110 w 85008"/>
                <a:gd name="connsiteY2" fmla="*/ 79291 h 84752"/>
              </a:gdLst>
              <a:ahLst/>
              <a:cxnLst>
                <a:cxn ang="0">
                  <a:pos x="connsiteX0" y="connsiteY0"/>
                </a:cxn>
                <a:cxn ang="0">
                  <a:pos x="connsiteX1" y="connsiteY1"/>
                </a:cxn>
                <a:cxn ang="0">
                  <a:pos x="connsiteX2" y="connsiteY2"/>
                </a:cxn>
              </a:cxnLst>
              <a:rect l="l" t="t" r="r" b="b"/>
              <a:pathLst>
                <a:path w="85008" h="84752">
                  <a:moveTo>
                    <a:pt x="20110" y="79291"/>
                  </a:moveTo>
                  <a:cubicBezTo>
                    <a:pt x="-29787" y="54442"/>
                    <a:pt x="23946" y="-21492"/>
                    <a:pt x="64711" y="5856"/>
                  </a:cubicBezTo>
                  <a:cubicBezTo>
                    <a:pt x="110997" y="36907"/>
                    <a:pt x="70398" y="104331"/>
                    <a:pt x="20110" y="79291"/>
                  </a:cubicBezTo>
                  <a:close/>
                </a:path>
              </a:pathLst>
            </a:custGeom>
            <a:solidFill>
              <a:srgbClr val="D06542"/>
            </a:solidFill>
            <a:ln w="567"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F0A37F7F-78CF-4586-6A74-3636AD313D3B}"/>
                </a:ext>
              </a:extLst>
            </p:cNvPr>
            <p:cNvSpPr/>
            <p:nvPr/>
          </p:nvSpPr>
          <p:spPr>
            <a:xfrm>
              <a:off x="1550306" y="2720639"/>
              <a:ext cx="66281" cy="64317"/>
            </a:xfrm>
            <a:custGeom>
              <a:avLst/>
              <a:gdLst>
                <a:gd name="connsiteX0" fmla="*/ 38096 w 66281"/>
                <a:gd name="connsiteY0" fmla="*/ 932 h 64317"/>
                <a:gd name="connsiteX1" fmla="*/ 55307 w 66281"/>
                <a:gd name="connsiteY1" fmla="*/ 9550 h 64317"/>
                <a:gd name="connsiteX2" fmla="*/ 61750 w 66281"/>
                <a:gd name="connsiteY2" fmla="*/ 14241 h 64317"/>
                <a:gd name="connsiteX3" fmla="*/ 65295 w 66281"/>
                <a:gd name="connsiteY3" fmla="*/ 20883 h 64317"/>
                <a:gd name="connsiteX4" fmla="*/ 64432 w 66281"/>
                <a:gd name="connsiteY4" fmla="*/ 41904 h 64317"/>
                <a:gd name="connsiteX5" fmla="*/ 59741 w 66281"/>
                <a:gd name="connsiteY5" fmla="*/ 54864 h 64317"/>
                <a:gd name="connsiteX6" fmla="*/ 49022 w 66281"/>
                <a:gd name="connsiteY6" fmla="*/ 62561 h 64317"/>
                <a:gd name="connsiteX7" fmla="*/ 35797 w 66281"/>
                <a:gd name="connsiteY7" fmla="*/ 64296 h 64317"/>
                <a:gd name="connsiteX8" fmla="*/ 26963 w 66281"/>
                <a:gd name="connsiteY8" fmla="*/ 63391 h 64317"/>
                <a:gd name="connsiteX9" fmla="*/ 21234 w 66281"/>
                <a:gd name="connsiteY9" fmla="*/ 61905 h 64317"/>
                <a:gd name="connsiteX10" fmla="*/ 345 w 66281"/>
                <a:gd name="connsiteY10" fmla="*/ 43880 h 64317"/>
                <a:gd name="connsiteX11" fmla="*/ 7975 w 66281"/>
                <a:gd name="connsiteY11" fmla="*/ 16242 h 64317"/>
                <a:gd name="connsiteX12" fmla="*/ 14360 w 66281"/>
                <a:gd name="connsiteY12" fmla="*/ 5714 h 64317"/>
                <a:gd name="connsiteX13" fmla="*/ 32932 w 66281"/>
                <a:gd name="connsiteY13" fmla="*/ 77 h 64317"/>
                <a:gd name="connsiteX14" fmla="*/ 38105 w 66281"/>
                <a:gd name="connsiteY14" fmla="*/ 907 h 6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281" h="64317">
                  <a:moveTo>
                    <a:pt x="38096" y="932"/>
                  </a:moveTo>
                  <a:cubicBezTo>
                    <a:pt x="46249" y="1646"/>
                    <a:pt x="49720" y="6387"/>
                    <a:pt x="55307" y="9550"/>
                  </a:cubicBezTo>
                  <a:cubicBezTo>
                    <a:pt x="57632" y="10870"/>
                    <a:pt x="59957" y="12265"/>
                    <a:pt x="61750" y="14241"/>
                  </a:cubicBezTo>
                  <a:cubicBezTo>
                    <a:pt x="63452" y="16117"/>
                    <a:pt x="64590" y="18450"/>
                    <a:pt x="65295" y="20883"/>
                  </a:cubicBezTo>
                  <a:cubicBezTo>
                    <a:pt x="67271" y="27691"/>
                    <a:pt x="65910" y="34972"/>
                    <a:pt x="64432" y="41904"/>
                  </a:cubicBezTo>
                  <a:cubicBezTo>
                    <a:pt x="63469" y="46429"/>
                    <a:pt x="62398" y="51078"/>
                    <a:pt x="59741" y="54864"/>
                  </a:cubicBezTo>
                  <a:cubicBezTo>
                    <a:pt x="57167" y="58526"/>
                    <a:pt x="53248" y="61108"/>
                    <a:pt x="49022" y="62561"/>
                  </a:cubicBezTo>
                  <a:cubicBezTo>
                    <a:pt x="44797" y="64022"/>
                    <a:pt x="40263" y="64420"/>
                    <a:pt x="35797" y="64296"/>
                  </a:cubicBezTo>
                  <a:cubicBezTo>
                    <a:pt x="32833" y="64213"/>
                    <a:pt x="29877" y="63914"/>
                    <a:pt x="26963" y="63391"/>
                  </a:cubicBezTo>
                  <a:cubicBezTo>
                    <a:pt x="25020" y="63042"/>
                    <a:pt x="23086" y="62594"/>
                    <a:pt x="21234" y="61905"/>
                  </a:cubicBezTo>
                  <a:cubicBezTo>
                    <a:pt x="12251" y="58551"/>
                    <a:pt x="1856" y="53353"/>
                    <a:pt x="345" y="43880"/>
                  </a:cubicBezTo>
                  <a:cubicBezTo>
                    <a:pt x="-1265" y="33743"/>
                    <a:pt x="3010" y="25175"/>
                    <a:pt x="7975" y="16242"/>
                  </a:cubicBezTo>
                  <a:cubicBezTo>
                    <a:pt x="8922" y="14540"/>
                    <a:pt x="13065" y="7175"/>
                    <a:pt x="14360" y="5714"/>
                  </a:cubicBezTo>
                  <a:cubicBezTo>
                    <a:pt x="19914" y="-529"/>
                    <a:pt x="25527" y="-89"/>
                    <a:pt x="32932" y="77"/>
                  </a:cubicBezTo>
                  <a:cubicBezTo>
                    <a:pt x="34551" y="110"/>
                    <a:pt x="36594" y="326"/>
                    <a:pt x="38105" y="907"/>
                  </a:cubicBezTo>
                </a:path>
              </a:pathLst>
            </a:custGeom>
            <a:noFill/>
            <a:ln w="2964" cap="flat">
              <a:solidFill>
                <a:srgbClr val="011E41"/>
              </a:solid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A04A8880-63BA-D41C-12A5-C39F09788B2D}"/>
                </a:ext>
              </a:extLst>
            </p:cNvPr>
            <p:cNvSpPr/>
            <p:nvPr/>
          </p:nvSpPr>
          <p:spPr>
            <a:xfrm>
              <a:off x="1393920" y="2696133"/>
              <a:ext cx="89353" cy="89879"/>
            </a:xfrm>
            <a:custGeom>
              <a:avLst/>
              <a:gdLst>
                <a:gd name="connsiteX0" fmla="*/ 48417 w 89353"/>
                <a:gd name="connsiteY0" fmla="*/ 8 h 89879"/>
                <a:gd name="connsiteX1" fmla="*/ 40704 w 89353"/>
                <a:gd name="connsiteY1" fmla="*/ 89126 h 89879"/>
                <a:gd name="connsiteX2" fmla="*/ 48417 w 89353"/>
                <a:gd name="connsiteY2" fmla="*/ 8 h 89879"/>
              </a:gdLst>
              <a:ahLst/>
              <a:cxnLst>
                <a:cxn ang="0">
                  <a:pos x="connsiteX0" y="connsiteY0"/>
                </a:cxn>
                <a:cxn ang="0">
                  <a:pos x="connsiteX1" y="connsiteY1"/>
                </a:cxn>
                <a:cxn ang="0">
                  <a:pos x="connsiteX2" y="connsiteY2"/>
                </a:cxn>
              </a:cxnLst>
              <a:rect l="l" t="t" r="r" b="b"/>
              <a:pathLst>
                <a:path w="89353" h="89879">
                  <a:moveTo>
                    <a:pt x="48417" y="8"/>
                  </a:moveTo>
                  <a:cubicBezTo>
                    <a:pt x="107323" y="905"/>
                    <a:pt x="100822" y="99421"/>
                    <a:pt x="40704" y="89126"/>
                  </a:cubicBezTo>
                  <a:cubicBezTo>
                    <a:pt x="-16840" y="79271"/>
                    <a:pt x="-12564" y="-922"/>
                    <a:pt x="48417" y="8"/>
                  </a:cubicBezTo>
                  <a:close/>
                </a:path>
              </a:pathLst>
            </a:custGeom>
            <a:solidFill>
              <a:srgbClr val="41B29F"/>
            </a:solidFill>
            <a:ln w="567"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4F7454EC-70EE-C4C5-ECCF-3A3F8C1FEA54}"/>
                </a:ext>
              </a:extLst>
            </p:cNvPr>
            <p:cNvSpPr/>
            <p:nvPr/>
          </p:nvSpPr>
          <p:spPr>
            <a:xfrm>
              <a:off x="1404573" y="2705061"/>
              <a:ext cx="71471" cy="71566"/>
            </a:xfrm>
            <a:custGeom>
              <a:avLst/>
              <a:gdLst>
                <a:gd name="connsiteX0" fmla="*/ 57890 w 71471"/>
                <a:gd name="connsiteY0" fmla="*/ 6921 h 71566"/>
                <a:gd name="connsiteX1" fmla="*/ 68011 w 71471"/>
                <a:gd name="connsiteY1" fmla="*/ 25145 h 71566"/>
                <a:gd name="connsiteX2" fmla="*/ 71249 w 71471"/>
                <a:gd name="connsiteY2" fmla="*/ 33314 h 71566"/>
                <a:gd name="connsiteX3" fmla="*/ 70634 w 71471"/>
                <a:gd name="connsiteY3" fmla="*/ 41592 h 71566"/>
                <a:gd name="connsiteX4" fmla="*/ 59659 w 71471"/>
                <a:gd name="connsiteY4" fmla="*/ 60903 h 71566"/>
                <a:gd name="connsiteX5" fmla="*/ 45412 w 71471"/>
                <a:gd name="connsiteY5" fmla="*/ 69978 h 71566"/>
                <a:gd name="connsiteX6" fmla="*/ 30891 w 71471"/>
                <a:gd name="connsiteY6" fmla="*/ 70833 h 71566"/>
                <a:gd name="connsiteX7" fmla="*/ 17540 w 71471"/>
                <a:gd name="connsiteY7" fmla="*/ 64648 h 71566"/>
                <a:gd name="connsiteX8" fmla="*/ 9844 w 71471"/>
                <a:gd name="connsiteY8" fmla="*/ 58595 h 71566"/>
                <a:gd name="connsiteX9" fmla="*/ 1699 w 71471"/>
                <a:gd name="connsiteY9" fmla="*/ 46939 h 71566"/>
                <a:gd name="connsiteX10" fmla="*/ 2803 w 71471"/>
                <a:gd name="connsiteY10" fmla="*/ 23684 h 71566"/>
                <a:gd name="connsiteX11" fmla="*/ 18578 w 71471"/>
                <a:gd name="connsiteY11" fmla="*/ 4787 h 71566"/>
                <a:gd name="connsiteX12" fmla="*/ 29122 w 71471"/>
                <a:gd name="connsiteY12" fmla="*/ 1425 h 71566"/>
                <a:gd name="connsiteX13" fmla="*/ 47437 w 71471"/>
                <a:gd name="connsiteY13" fmla="*/ 1001 h 71566"/>
                <a:gd name="connsiteX14" fmla="*/ 57907 w 71471"/>
                <a:gd name="connsiteY14" fmla="*/ 6921 h 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71" h="71566">
                  <a:moveTo>
                    <a:pt x="57890" y="6921"/>
                  </a:moveTo>
                  <a:cubicBezTo>
                    <a:pt x="63544" y="12085"/>
                    <a:pt x="64673" y="18901"/>
                    <a:pt x="68011" y="25145"/>
                  </a:cubicBezTo>
                  <a:cubicBezTo>
                    <a:pt x="69397" y="27743"/>
                    <a:pt x="70742" y="30417"/>
                    <a:pt x="71249" y="33314"/>
                  </a:cubicBezTo>
                  <a:cubicBezTo>
                    <a:pt x="71722" y="36062"/>
                    <a:pt x="71407" y="38910"/>
                    <a:pt x="70634" y="41592"/>
                  </a:cubicBezTo>
                  <a:cubicBezTo>
                    <a:pt x="68459" y="49097"/>
                    <a:pt x="65122" y="55316"/>
                    <a:pt x="59659" y="60903"/>
                  </a:cubicBezTo>
                  <a:cubicBezTo>
                    <a:pt x="56089" y="64548"/>
                    <a:pt x="50127" y="68018"/>
                    <a:pt x="45412" y="69978"/>
                  </a:cubicBezTo>
                  <a:cubicBezTo>
                    <a:pt x="40862" y="71871"/>
                    <a:pt x="35689" y="71962"/>
                    <a:pt x="30891" y="70833"/>
                  </a:cubicBezTo>
                  <a:cubicBezTo>
                    <a:pt x="26092" y="69704"/>
                    <a:pt x="21633" y="67396"/>
                    <a:pt x="17540" y="64648"/>
                  </a:cubicBezTo>
                  <a:cubicBezTo>
                    <a:pt x="14825" y="62829"/>
                    <a:pt x="12252" y="60804"/>
                    <a:pt x="9844" y="58595"/>
                  </a:cubicBezTo>
                  <a:cubicBezTo>
                    <a:pt x="8242" y="57126"/>
                    <a:pt x="2197" y="49056"/>
                    <a:pt x="1699" y="46939"/>
                  </a:cubicBezTo>
                  <a:cubicBezTo>
                    <a:pt x="-127" y="39209"/>
                    <a:pt x="-1373" y="33397"/>
                    <a:pt x="2803" y="23684"/>
                  </a:cubicBezTo>
                  <a:cubicBezTo>
                    <a:pt x="6980" y="13970"/>
                    <a:pt x="9454" y="10134"/>
                    <a:pt x="18578" y="4787"/>
                  </a:cubicBezTo>
                  <a:cubicBezTo>
                    <a:pt x="21891" y="2845"/>
                    <a:pt x="25328" y="2006"/>
                    <a:pt x="29122" y="1425"/>
                  </a:cubicBezTo>
                  <a:cubicBezTo>
                    <a:pt x="36312" y="329"/>
                    <a:pt x="40322" y="-925"/>
                    <a:pt x="47437" y="1001"/>
                  </a:cubicBezTo>
                  <a:cubicBezTo>
                    <a:pt x="49164" y="1466"/>
                    <a:pt x="56844" y="5485"/>
                    <a:pt x="57907" y="6921"/>
                  </a:cubicBezTo>
                  <a:close/>
                </a:path>
              </a:pathLst>
            </a:custGeom>
            <a:noFill/>
            <a:ln w="2964" cap="flat">
              <a:solidFill>
                <a:srgbClr val="011E41"/>
              </a:solid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3AF88743-FB53-FE40-0F92-4602F4D33BF8}"/>
                </a:ext>
              </a:extLst>
            </p:cNvPr>
            <p:cNvSpPr/>
            <p:nvPr/>
          </p:nvSpPr>
          <p:spPr>
            <a:xfrm>
              <a:off x="1358063" y="2814598"/>
              <a:ext cx="194140" cy="179779"/>
            </a:xfrm>
            <a:custGeom>
              <a:avLst/>
              <a:gdLst>
                <a:gd name="connsiteX0" fmla="*/ 44215 w 194140"/>
                <a:gd name="connsiteY0" fmla="*/ 18416 h 179779"/>
                <a:gd name="connsiteX1" fmla="*/ 110319 w 194140"/>
                <a:gd name="connsiteY1" fmla="*/ 9806 h 179779"/>
                <a:gd name="connsiteX2" fmla="*/ 194141 w 194140"/>
                <a:gd name="connsiteY2" fmla="*/ 92689 h 179779"/>
                <a:gd name="connsiteX3" fmla="*/ 148394 w 194140"/>
                <a:gd name="connsiteY3" fmla="*/ 171695 h 179779"/>
                <a:gd name="connsiteX4" fmla="*/ 57059 w 194140"/>
                <a:gd name="connsiteY4" fmla="*/ 175904 h 179779"/>
                <a:gd name="connsiteX5" fmla="*/ 35863 w 194140"/>
                <a:gd name="connsiteY5" fmla="*/ 169769 h 179779"/>
                <a:gd name="connsiteX6" fmla="*/ 412 w 194140"/>
                <a:gd name="connsiteY6" fmla="*/ 83191 h 179779"/>
                <a:gd name="connsiteX7" fmla="*/ 44215 w 194140"/>
                <a:gd name="connsiteY7" fmla="*/ 18408 h 17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140" h="179779">
                  <a:moveTo>
                    <a:pt x="44215" y="18416"/>
                  </a:moveTo>
                  <a:cubicBezTo>
                    <a:pt x="55573" y="4111"/>
                    <a:pt x="86251" y="-10061"/>
                    <a:pt x="110319" y="9806"/>
                  </a:cubicBezTo>
                  <a:cubicBezTo>
                    <a:pt x="133234" y="36731"/>
                    <a:pt x="192497" y="54100"/>
                    <a:pt x="194141" y="92689"/>
                  </a:cubicBezTo>
                  <a:cubicBezTo>
                    <a:pt x="188130" y="127053"/>
                    <a:pt x="165331" y="152873"/>
                    <a:pt x="148394" y="171695"/>
                  </a:cubicBezTo>
                  <a:cubicBezTo>
                    <a:pt x="135194" y="186357"/>
                    <a:pt x="74013" y="176767"/>
                    <a:pt x="57059" y="175904"/>
                  </a:cubicBezTo>
                  <a:cubicBezTo>
                    <a:pt x="52866" y="175688"/>
                    <a:pt x="43335" y="176485"/>
                    <a:pt x="35863" y="169769"/>
                  </a:cubicBezTo>
                  <a:cubicBezTo>
                    <a:pt x="16992" y="152807"/>
                    <a:pt x="4131" y="99887"/>
                    <a:pt x="412" y="83191"/>
                  </a:cubicBezTo>
                  <a:cubicBezTo>
                    <a:pt x="-4246" y="62286"/>
                    <a:pt x="31911" y="26735"/>
                    <a:pt x="44215" y="18408"/>
                  </a:cubicBezTo>
                  <a:close/>
                </a:path>
              </a:pathLst>
            </a:custGeom>
            <a:noFill/>
            <a:ln w="2964" cap="flat">
              <a:solidFill>
                <a:srgbClr val="011E41"/>
              </a:solid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5B2C4732-F33B-ACD8-6A40-CBE02E1DAF12}"/>
                </a:ext>
              </a:extLst>
            </p:cNvPr>
            <p:cNvSpPr/>
            <p:nvPr/>
          </p:nvSpPr>
          <p:spPr>
            <a:xfrm>
              <a:off x="1128627" y="2847568"/>
              <a:ext cx="144576" cy="149008"/>
            </a:xfrm>
            <a:custGeom>
              <a:avLst/>
              <a:gdLst>
                <a:gd name="connsiteX0" fmla="*/ 84190 w 144576"/>
                <a:gd name="connsiteY0" fmla="*/ 148870 h 149008"/>
                <a:gd name="connsiteX1" fmla="*/ 40004 w 144576"/>
                <a:gd name="connsiteY1" fmla="*/ 139381 h 149008"/>
                <a:gd name="connsiteX2" fmla="*/ 22602 w 144576"/>
                <a:gd name="connsiteY2" fmla="*/ 132498 h 149008"/>
                <a:gd name="connsiteX3" fmla="*/ 10647 w 144576"/>
                <a:gd name="connsiteY3" fmla="*/ 119472 h 149008"/>
                <a:gd name="connsiteX4" fmla="*/ 269 w 144576"/>
                <a:gd name="connsiteY4" fmla="*/ 71168 h 149008"/>
                <a:gd name="connsiteX5" fmla="*/ 3324 w 144576"/>
                <a:gd name="connsiteY5" fmla="*/ 38947 h 149008"/>
                <a:gd name="connsiteX6" fmla="*/ 23167 w 144576"/>
                <a:gd name="connsiteY6" fmla="*/ 15152 h 149008"/>
                <a:gd name="connsiteX7" fmla="*/ 52217 w 144576"/>
                <a:gd name="connsiteY7" fmla="*/ 3437 h 149008"/>
                <a:gd name="connsiteX8" fmla="*/ 72840 w 144576"/>
                <a:gd name="connsiteY8" fmla="*/ 307 h 149008"/>
                <a:gd name="connsiteX9" fmla="*/ 86730 w 144576"/>
                <a:gd name="connsiteY9" fmla="*/ 324 h 149008"/>
                <a:gd name="connsiteX10" fmla="*/ 137309 w 144576"/>
                <a:gd name="connsiteY10" fmla="*/ 40250 h 149008"/>
                <a:gd name="connsiteX11" fmla="*/ 141186 w 144576"/>
                <a:gd name="connsiteY11" fmla="*/ 106545 h 149008"/>
                <a:gd name="connsiteX12" fmla="*/ 132261 w 144576"/>
                <a:gd name="connsiteY12" fmla="*/ 129219 h 149008"/>
                <a:gd name="connsiteX13" fmla="*/ 96436 w 144576"/>
                <a:gd name="connsiteY13" fmla="*/ 147733 h 149008"/>
                <a:gd name="connsiteX14" fmla="*/ 84190 w 144576"/>
                <a:gd name="connsiteY14" fmla="*/ 148870 h 14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576" h="149008">
                  <a:moveTo>
                    <a:pt x="84190" y="148870"/>
                  </a:moveTo>
                  <a:cubicBezTo>
                    <a:pt x="69312" y="146471"/>
                    <a:pt x="54558" y="143308"/>
                    <a:pt x="40004" y="139381"/>
                  </a:cubicBezTo>
                  <a:cubicBezTo>
                    <a:pt x="33952" y="137754"/>
                    <a:pt x="27833" y="135944"/>
                    <a:pt x="22602" y="132498"/>
                  </a:cubicBezTo>
                  <a:cubicBezTo>
                    <a:pt x="17637" y="129227"/>
                    <a:pt x="13677" y="124586"/>
                    <a:pt x="10647" y="119472"/>
                  </a:cubicBezTo>
                  <a:cubicBezTo>
                    <a:pt x="2162" y="105150"/>
                    <a:pt x="983" y="87798"/>
                    <a:pt x="269" y="71168"/>
                  </a:cubicBezTo>
                  <a:cubicBezTo>
                    <a:pt x="-196" y="60309"/>
                    <a:pt x="-504" y="49117"/>
                    <a:pt x="3324" y="38947"/>
                  </a:cubicBezTo>
                  <a:cubicBezTo>
                    <a:pt x="7018" y="29125"/>
                    <a:pt x="14416" y="20955"/>
                    <a:pt x="23167" y="15152"/>
                  </a:cubicBezTo>
                  <a:cubicBezTo>
                    <a:pt x="31917" y="9357"/>
                    <a:pt x="41988" y="5787"/>
                    <a:pt x="52217" y="3437"/>
                  </a:cubicBezTo>
                  <a:cubicBezTo>
                    <a:pt x="59000" y="1877"/>
                    <a:pt x="65899" y="830"/>
                    <a:pt x="72840" y="307"/>
                  </a:cubicBezTo>
                  <a:cubicBezTo>
                    <a:pt x="77465" y="-41"/>
                    <a:pt x="82114" y="-166"/>
                    <a:pt x="86730" y="324"/>
                  </a:cubicBezTo>
                  <a:cubicBezTo>
                    <a:pt x="109122" y="2674"/>
                    <a:pt x="128326" y="19611"/>
                    <a:pt x="137309" y="40250"/>
                  </a:cubicBezTo>
                  <a:cubicBezTo>
                    <a:pt x="146292" y="60890"/>
                    <a:pt x="146159" y="84585"/>
                    <a:pt x="141186" y="106545"/>
                  </a:cubicBezTo>
                  <a:cubicBezTo>
                    <a:pt x="139376" y="114515"/>
                    <a:pt x="136894" y="122485"/>
                    <a:pt x="132261" y="129219"/>
                  </a:cubicBezTo>
                  <a:cubicBezTo>
                    <a:pt x="123485" y="141988"/>
                    <a:pt x="111513" y="144196"/>
                    <a:pt x="96436" y="147733"/>
                  </a:cubicBezTo>
                  <a:cubicBezTo>
                    <a:pt x="92725" y="148605"/>
                    <a:pt x="87976" y="149319"/>
                    <a:pt x="84190" y="148870"/>
                  </a:cubicBezTo>
                </a:path>
              </a:pathLst>
            </a:custGeom>
            <a:noFill/>
            <a:ln w="2964" cap="flat">
              <a:solidFill>
                <a:srgbClr val="011E41"/>
              </a:solid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4EB12AB1-8F48-2975-C519-2DDA2151BC0F}"/>
                </a:ext>
              </a:extLst>
            </p:cNvPr>
            <p:cNvSpPr/>
            <p:nvPr/>
          </p:nvSpPr>
          <p:spPr>
            <a:xfrm>
              <a:off x="1272577" y="2718929"/>
              <a:ext cx="99019" cy="95076"/>
            </a:xfrm>
            <a:custGeom>
              <a:avLst/>
              <a:gdLst>
                <a:gd name="connsiteX0" fmla="*/ 98641 w 99019"/>
                <a:gd name="connsiteY0" fmla="*/ 47243 h 95076"/>
                <a:gd name="connsiteX1" fmla="*/ 0 w 99019"/>
                <a:gd name="connsiteY1" fmla="*/ 47243 h 95076"/>
                <a:gd name="connsiteX2" fmla="*/ 98641 w 99019"/>
                <a:gd name="connsiteY2" fmla="*/ 47243 h 95076"/>
              </a:gdLst>
              <a:ahLst/>
              <a:cxnLst>
                <a:cxn ang="0">
                  <a:pos x="connsiteX0" y="connsiteY0"/>
                </a:cxn>
                <a:cxn ang="0">
                  <a:pos x="connsiteX1" y="connsiteY1"/>
                </a:cxn>
                <a:cxn ang="0">
                  <a:pos x="connsiteX2" y="connsiteY2"/>
                </a:cxn>
              </a:cxnLst>
              <a:rect l="l" t="t" r="r" b="b"/>
              <a:pathLst>
                <a:path w="99019" h="95076">
                  <a:moveTo>
                    <a:pt x="98641" y="47243"/>
                  </a:moveTo>
                  <a:cubicBezTo>
                    <a:pt x="106130" y="110797"/>
                    <a:pt x="8" y="111246"/>
                    <a:pt x="0" y="47243"/>
                  </a:cubicBezTo>
                  <a:cubicBezTo>
                    <a:pt x="0" y="-8300"/>
                    <a:pt x="90389" y="-22780"/>
                    <a:pt x="98641" y="47243"/>
                  </a:cubicBezTo>
                  <a:close/>
                </a:path>
              </a:pathLst>
            </a:custGeom>
            <a:solidFill>
              <a:srgbClr val="5D85C4"/>
            </a:solidFill>
            <a:ln w="567"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17E35A40-B624-123E-1407-F5C18A4152E2}"/>
                </a:ext>
              </a:extLst>
            </p:cNvPr>
            <p:cNvSpPr/>
            <p:nvPr/>
          </p:nvSpPr>
          <p:spPr>
            <a:xfrm>
              <a:off x="1284342" y="2727000"/>
              <a:ext cx="77635" cy="75918"/>
            </a:xfrm>
            <a:custGeom>
              <a:avLst/>
              <a:gdLst>
                <a:gd name="connsiteX0" fmla="*/ 2549 w 77635"/>
                <a:gd name="connsiteY0" fmla="*/ 57013 h 75918"/>
                <a:gd name="connsiteX1" fmla="*/ 631 w 77635"/>
                <a:gd name="connsiteY1" fmla="*/ 33509 h 75918"/>
                <a:gd name="connsiteX2" fmla="*/ 1444 w 77635"/>
                <a:gd name="connsiteY2" fmla="*/ 23779 h 75918"/>
                <a:gd name="connsiteX3" fmla="*/ 12370 w 77635"/>
                <a:gd name="connsiteY3" fmla="*/ 10669 h 75918"/>
                <a:gd name="connsiteX4" fmla="*/ 28718 w 77635"/>
                <a:gd name="connsiteY4" fmla="*/ 3380 h 75918"/>
                <a:gd name="connsiteX5" fmla="*/ 45281 w 77635"/>
                <a:gd name="connsiteY5" fmla="*/ 51 h 75918"/>
                <a:gd name="connsiteX6" fmla="*/ 60159 w 77635"/>
                <a:gd name="connsiteY6" fmla="*/ 6377 h 75918"/>
                <a:gd name="connsiteX7" fmla="*/ 70388 w 77635"/>
                <a:gd name="connsiteY7" fmla="*/ 19130 h 75918"/>
                <a:gd name="connsiteX8" fmla="*/ 75062 w 77635"/>
                <a:gd name="connsiteY8" fmla="*/ 28960 h 75918"/>
                <a:gd name="connsiteX9" fmla="*/ 77146 w 77635"/>
                <a:gd name="connsiteY9" fmla="*/ 35900 h 75918"/>
                <a:gd name="connsiteX10" fmla="*/ 64958 w 77635"/>
                <a:gd name="connsiteY10" fmla="*/ 68047 h 75918"/>
                <a:gd name="connsiteX11" fmla="*/ 36514 w 77635"/>
                <a:gd name="connsiteY11" fmla="*/ 75893 h 75918"/>
                <a:gd name="connsiteX12" fmla="*/ 25721 w 77635"/>
                <a:gd name="connsiteY12" fmla="*/ 75403 h 75918"/>
                <a:gd name="connsiteX13" fmla="*/ 10519 w 77635"/>
                <a:gd name="connsiteY13" fmla="*/ 64926 h 75918"/>
                <a:gd name="connsiteX14" fmla="*/ 2549 w 77635"/>
                <a:gd name="connsiteY14" fmla="*/ 57013 h 7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635" h="75918">
                  <a:moveTo>
                    <a:pt x="2549" y="57013"/>
                  </a:moveTo>
                  <a:cubicBezTo>
                    <a:pt x="-1885" y="48014"/>
                    <a:pt x="863" y="41372"/>
                    <a:pt x="631" y="33509"/>
                  </a:cubicBezTo>
                  <a:cubicBezTo>
                    <a:pt x="531" y="30238"/>
                    <a:pt x="515" y="26909"/>
                    <a:pt x="1444" y="23779"/>
                  </a:cubicBezTo>
                  <a:cubicBezTo>
                    <a:pt x="2333" y="20807"/>
                    <a:pt x="10278" y="12953"/>
                    <a:pt x="12370" y="10669"/>
                  </a:cubicBezTo>
                  <a:cubicBezTo>
                    <a:pt x="18249" y="4268"/>
                    <a:pt x="20515" y="6236"/>
                    <a:pt x="28718" y="3380"/>
                  </a:cubicBezTo>
                  <a:cubicBezTo>
                    <a:pt x="34073" y="1512"/>
                    <a:pt x="39619" y="-331"/>
                    <a:pt x="45281" y="51"/>
                  </a:cubicBezTo>
                  <a:cubicBezTo>
                    <a:pt x="50744" y="416"/>
                    <a:pt x="55942" y="2882"/>
                    <a:pt x="60159" y="6377"/>
                  </a:cubicBezTo>
                  <a:cubicBezTo>
                    <a:pt x="64377" y="9872"/>
                    <a:pt x="67673" y="14372"/>
                    <a:pt x="70388" y="19130"/>
                  </a:cubicBezTo>
                  <a:cubicBezTo>
                    <a:pt x="72190" y="22284"/>
                    <a:pt x="73750" y="25572"/>
                    <a:pt x="75062" y="28960"/>
                  </a:cubicBezTo>
                  <a:cubicBezTo>
                    <a:pt x="75934" y="31218"/>
                    <a:pt x="76698" y="33526"/>
                    <a:pt x="77146" y="35900"/>
                  </a:cubicBezTo>
                  <a:cubicBezTo>
                    <a:pt x="79346" y="47441"/>
                    <a:pt x="73916" y="60451"/>
                    <a:pt x="64958" y="68047"/>
                  </a:cubicBezTo>
                  <a:cubicBezTo>
                    <a:pt x="55369" y="76184"/>
                    <a:pt x="49017" y="75411"/>
                    <a:pt x="36514" y="75893"/>
                  </a:cubicBezTo>
                  <a:cubicBezTo>
                    <a:pt x="34131" y="75984"/>
                    <a:pt x="28070" y="75835"/>
                    <a:pt x="25721" y="75403"/>
                  </a:cubicBezTo>
                  <a:cubicBezTo>
                    <a:pt x="15650" y="73552"/>
                    <a:pt x="15052" y="72788"/>
                    <a:pt x="10519" y="64926"/>
                  </a:cubicBezTo>
                  <a:cubicBezTo>
                    <a:pt x="9523" y="63207"/>
                    <a:pt x="2897" y="58973"/>
                    <a:pt x="2549" y="57013"/>
                  </a:cubicBezTo>
                </a:path>
              </a:pathLst>
            </a:custGeom>
            <a:noFill/>
            <a:ln w="2964" cap="flat">
              <a:solidFill>
                <a:srgbClr val="011E41"/>
              </a:solid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B8EA6F58-650D-0D36-FAD5-C5F3E6A8FDCB}"/>
                </a:ext>
              </a:extLst>
            </p:cNvPr>
            <p:cNvSpPr/>
            <p:nvPr/>
          </p:nvSpPr>
          <p:spPr>
            <a:xfrm>
              <a:off x="1250311" y="2846866"/>
              <a:ext cx="145710" cy="148148"/>
            </a:xfrm>
            <a:custGeom>
              <a:avLst/>
              <a:gdLst>
                <a:gd name="connsiteX0" fmla="*/ 53218 w 145710"/>
                <a:gd name="connsiteY0" fmla="*/ 146185 h 148148"/>
                <a:gd name="connsiteX1" fmla="*/ 26102 w 145710"/>
                <a:gd name="connsiteY1" fmla="*/ 143686 h 148148"/>
                <a:gd name="connsiteX2" fmla="*/ 2979 w 145710"/>
                <a:gd name="connsiteY2" fmla="*/ 131240 h 148148"/>
                <a:gd name="connsiteX3" fmla="*/ 15 w 145710"/>
                <a:gd name="connsiteY3" fmla="*/ 116611 h 148148"/>
                <a:gd name="connsiteX4" fmla="*/ 9953 w 145710"/>
                <a:gd name="connsiteY4" fmla="*/ 85743 h 148148"/>
                <a:gd name="connsiteX5" fmla="*/ 22415 w 145710"/>
                <a:gd name="connsiteY5" fmla="*/ 69354 h 148148"/>
                <a:gd name="connsiteX6" fmla="*/ 35990 w 145710"/>
                <a:gd name="connsiteY6" fmla="*/ 39549 h 148148"/>
                <a:gd name="connsiteX7" fmla="*/ 48892 w 145710"/>
                <a:gd name="connsiteY7" fmla="*/ 19598 h 148148"/>
                <a:gd name="connsiteX8" fmla="*/ 68104 w 145710"/>
                <a:gd name="connsiteY8" fmla="*/ 1358 h 148148"/>
                <a:gd name="connsiteX9" fmla="*/ 78598 w 145710"/>
                <a:gd name="connsiteY9" fmla="*/ 835 h 148148"/>
                <a:gd name="connsiteX10" fmla="*/ 85331 w 145710"/>
                <a:gd name="connsiteY10" fmla="*/ 7153 h 148148"/>
                <a:gd name="connsiteX11" fmla="*/ 134582 w 145710"/>
                <a:gd name="connsiteY11" fmla="*/ 85560 h 148148"/>
                <a:gd name="connsiteX12" fmla="*/ 145341 w 145710"/>
                <a:gd name="connsiteY12" fmla="*/ 112087 h 148148"/>
                <a:gd name="connsiteX13" fmla="*/ 141771 w 145710"/>
                <a:gd name="connsiteY13" fmla="*/ 130850 h 148148"/>
                <a:gd name="connsiteX14" fmla="*/ 114755 w 145710"/>
                <a:gd name="connsiteY14" fmla="*/ 142947 h 148148"/>
                <a:gd name="connsiteX15" fmla="*/ 68062 w 145710"/>
                <a:gd name="connsiteY15" fmla="*/ 147181 h 148148"/>
                <a:gd name="connsiteX16" fmla="*/ 53218 w 145710"/>
                <a:gd name="connsiteY16" fmla="*/ 146185 h 1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710" h="148148">
                  <a:moveTo>
                    <a:pt x="53218" y="146185"/>
                  </a:moveTo>
                  <a:cubicBezTo>
                    <a:pt x="44400" y="143960"/>
                    <a:pt x="35135" y="144732"/>
                    <a:pt x="26102" y="143686"/>
                  </a:cubicBezTo>
                  <a:cubicBezTo>
                    <a:pt x="17069" y="142648"/>
                    <a:pt x="7471" y="139144"/>
                    <a:pt x="2979" y="131240"/>
                  </a:cubicBezTo>
                  <a:cubicBezTo>
                    <a:pt x="489" y="126865"/>
                    <a:pt x="-109" y="121651"/>
                    <a:pt x="15" y="116611"/>
                  </a:cubicBezTo>
                  <a:cubicBezTo>
                    <a:pt x="281" y="105652"/>
                    <a:pt x="3776" y="94793"/>
                    <a:pt x="9953" y="85743"/>
                  </a:cubicBezTo>
                  <a:cubicBezTo>
                    <a:pt x="13822" y="80073"/>
                    <a:pt x="18696" y="75124"/>
                    <a:pt x="22415" y="69354"/>
                  </a:cubicBezTo>
                  <a:cubicBezTo>
                    <a:pt x="28335" y="60163"/>
                    <a:pt x="31075" y="49312"/>
                    <a:pt x="35990" y="39549"/>
                  </a:cubicBezTo>
                  <a:cubicBezTo>
                    <a:pt x="39552" y="32467"/>
                    <a:pt x="44234" y="26016"/>
                    <a:pt x="48892" y="19598"/>
                  </a:cubicBezTo>
                  <a:cubicBezTo>
                    <a:pt x="54147" y="12350"/>
                    <a:pt x="59826" y="4770"/>
                    <a:pt x="68104" y="1358"/>
                  </a:cubicBezTo>
                  <a:cubicBezTo>
                    <a:pt x="71433" y="-12"/>
                    <a:pt x="75302" y="-610"/>
                    <a:pt x="78598" y="835"/>
                  </a:cubicBezTo>
                  <a:cubicBezTo>
                    <a:pt x="81446" y="2088"/>
                    <a:pt x="83463" y="4654"/>
                    <a:pt x="85331" y="7153"/>
                  </a:cubicBezTo>
                  <a:cubicBezTo>
                    <a:pt x="103838" y="31886"/>
                    <a:pt x="119537" y="58586"/>
                    <a:pt x="134582" y="85560"/>
                  </a:cubicBezTo>
                  <a:cubicBezTo>
                    <a:pt x="139256" y="93946"/>
                    <a:pt x="143947" y="102589"/>
                    <a:pt x="145341" y="112087"/>
                  </a:cubicBezTo>
                  <a:cubicBezTo>
                    <a:pt x="146288" y="118538"/>
                    <a:pt x="145524" y="125512"/>
                    <a:pt x="141771" y="130850"/>
                  </a:cubicBezTo>
                  <a:cubicBezTo>
                    <a:pt x="135926" y="139152"/>
                    <a:pt x="124793" y="141377"/>
                    <a:pt x="114755" y="142947"/>
                  </a:cubicBezTo>
                  <a:cubicBezTo>
                    <a:pt x="97245" y="145678"/>
                    <a:pt x="85539" y="150120"/>
                    <a:pt x="68062" y="147181"/>
                  </a:cubicBezTo>
                  <a:cubicBezTo>
                    <a:pt x="63787" y="146467"/>
                    <a:pt x="58656" y="147770"/>
                    <a:pt x="53218" y="146185"/>
                  </a:cubicBezTo>
                </a:path>
              </a:pathLst>
            </a:custGeom>
            <a:noFill/>
            <a:ln w="2964" cap="flat">
              <a:solidFill>
                <a:srgbClr val="011E41"/>
              </a:solid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D07D4E5C-1EF9-2887-AAE6-ED2A3F081DA5}"/>
                </a:ext>
              </a:extLst>
            </p:cNvPr>
            <p:cNvSpPr/>
            <p:nvPr/>
          </p:nvSpPr>
          <p:spPr>
            <a:xfrm>
              <a:off x="1534311" y="2814034"/>
              <a:ext cx="103206" cy="183289"/>
            </a:xfrm>
            <a:custGeom>
              <a:avLst/>
              <a:gdLst>
                <a:gd name="connsiteX0" fmla="*/ 101 w 103206"/>
                <a:gd name="connsiteY0" fmla="*/ 58076 h 183289"/>
                <a:gd name="connsiteX1" fmla="*/ 3322 w 103206"/>
                <a:gd name="connsiteY1" fmla="*/ 27839 h 183289"/>
                <a:gd name="connsiteX2" fmla="*/ 33801 w 103206"/>
                <a:gd name="connsiteY2" fmla="*/ 582 h 183289"/>
                <a:gd name="connsiteX3" fmla="*/ 85101 w 103206"/>
                <a:gd name="connsiteY3" fmla="*/ 7772 h 183289"/>
                <a:gd name="connsiteX4" fmla="*/ 101457 w 103206"/>
                <a:gd name="connsiteY4" fmla="*/ 39985 h 183289"/>
                <a:gd name="connsiteX5" fmla="*/ 102694 w 103206"/>
                <a:gd name="connsiteY5" fmla="*/ 110863 h 183289"/>
                <a:gd name="connsiteX6" fmla="*/ 101706 w 103206"/>
                <a:gd name="connsiteY6" fmla="*/ 165136 h 183289"/>
                <a:gd name="connsiteX7" fmla="*/ 73951 w 103206"/>
                <a:gd name="connsiteY7" fmla="*/ 182728 h 183289"/>
                <a:gd name="connsiteX8" fmla="*/ 10263 w 103206"/>
                <a:gd name="connsiteY8" fmla="*/ 171329 h 183289"/>
                <a:gd name="connsiteX9" fmla="*/ 1 w 103206"/>
                <a:gd name="connsiteY9" fmla="*/ 114333 h 183289"/>
                <a:gd name="connsiteX10" fmla="*/ 101 w 103206"/>
                <a:gd name="connsiteY10" fmla="*/ 58076 h 18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206" h="183289">
                  <a:moveTo>
                    <a:pt x="101" y="58076"/>
                  </a:moveTo>
                  <a:cubicBezTo>
                    <a:pt x="101" y="58076"/>
                    <a:pt x="-887" y="36266"/>
                    <a:pt x="3322" y="27839"/>
                  </a:cubicBezTo>
                  <a:cubicBezTo>
                    <a:pt x="7532" y="19412"/>
                    <a:pt x="12986" y="3056"/>
                    <a:pt x="33801" y="582"/>
                  </a:cubicBezTo>
                  <a:cubicBezTo>
                    <a:pt x="54615" y="-1892"/>
                    <a:pt x="78484" y="4094"/>
                    <a:pt x="85101" y="7772"/>
                  </a:cubicBezTo>
                  <a:cubicBezTo>
                    <a:pt x="91793" y="11491"/>
                    <a:pt x="100220" y="21405"/>
                    <a:pt x="101457" y="39985"/>
                  </a:cubicBezTo>
                  <a:cubicBezTo>
                    <a:pt x="102694" y="58574"/>
                    <a:pt x="103931" y="100950"/>
                    <a:pt x="102694" y="110863"/>
                  </a:cubicBezTo>
                  <a:cubicBezTo>
                    <a:pt x="101457" y="120776"/>
                    <a:pt x="102196" y="157946"/>
                    <a:pt x="101706" y="165136"/>
                  </a:cubicBezTo>
                  <a:cubicBezTo>
                    <a:pt x="101208" y="172325"/>
                    <a:pt x="96999" y="183725"/>
                    <a:pt x="73951" y="182728"/>
                  </a:cubicBezTo>
                  <a:cubicBezTo>
                    <a:pt x="50904" y="181740"/>
                    <a:pt x="14722" y="188673"/>
                    <a:pt x="10263" y="171329"/>
                  </a:cubicBezTo>
                  <a:cubicBezTo>
                    <a:pt x="5805" y="153985"/>
                    <a:pt x="-98" y="159183"/>
                    <a:pt x="1" y="114333"/>
                  </a:cubicBezTo>
                  <a:cubicBezTo>
                    <a:pt x="101" y="69484"/>
                    <a:pt x="101" y="58076"/>
                    <a:pt x="101" y="58076"/>
                  </a:cubicBezTo>
                  <a:close/>
                </a:path>
              </a:pathLst>
            </a:custGeom>
            <a:noFill/>
            <a:ln w="2964" cap="flat">
              <a:solidFill>
                <a:srgbClr val="011E41"/>
              </a:solidFill>
              <a:prstDash val="solid"/>
              <a:miter/>
            </a:ln>
          </p:spPr>
          <p:txBody>
            <a:bodyPr rtlCol="0" anchor="ctr"/>
            <a:lstStyle/>
            <a:p>
              <a:endParaRPr lang="en-GB"/>
            </a:p>
          </p:txBody>
        </p:sp>
      </p:grpSp>
      <p:pic>
        <p:nvPicPr>
          <p:cNvPr id="129" name="Picture 128" descr="A map of different colored states&#10;&#10;Description automatically generated">
            <a:extLst>
              <a:ext uri="{FF2B5EF4-FFF2-40B4-BE49-F238E27FC236}">
                <a16:creationId xmlns:a16="http://schemas.microsoft.com/office/drawing/2014/main" id="{0E431622-BCFA-534F-92F4-CDE383315D08}"/>
              </a:ext>
            </a:extLst>
          </p:cNvPr>
          <p:cNvPicPr>
            <a:picLocks noChangeAspect="1"/>
          </p:cNvPicPr>
          <p:nvPr/>
        </p:nvPicPr>
        <p:blipFill rotWithShape="1">
          <a:blip r:embed="rId3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455702" y="1057479"/>
            <a:ext cx="1733807" cy="1024641"/>
          </a:xfrm>
          <a:prstGeom prst="rect">
            <a:avLst/>
          </a:prstGeom>
        </p:spPr>
      </p:pic>
      <p:grpSp>
        <p:nvGrpSpPr>
          <p:cNvPr id="130" name="Group 129">
            <a:extLst>
              <a:ext uri="{FF2B5EF4-FFF2-40B4-BE49-F238E27FC236}">
                <a16:creationId xmlns:a16="http://schemas.microsoft.com/office/drawing/2014/main" id="{09C7556B-B012-5BC6-98FF-FEE7D6FC8589}"/>
              </a:ext>
            </a:extLst>
          </p:cNvPr>
          <p:cNvGrpSpPr/>
          <p:nvPr/>
        </p:nvGrpSpPr>
        <p:grpSpPr>
          <a:xfrm>
            <a:off x="2726432" y="1129855"/>
            <a:ext cx="868035" cy="1150171"/>
            <a:chOff x="2726432" y="1129855"/>
            <a:chExt cx="868035" cy="1150171"/>
          </a:xfrm>
        </p:grpSpPr>
        <p:pic>
          <p:nvPicPr>
            <p:cNvPr id="131" name="Graphic 130">
              <a:extLst>
                <a:ext uri="{FF2B5EF4-FFF2-40B4-BE49-F238E27FC236}">
                  <a16:creationId xmlns:a16="http://schemas.microsoft.com/office/drawing/2014/main" id="{B56A0128-6186-2712-E769-7081FDA3B116}"/>
                </a:ext>
              </a:extLst>
            </p:cNvPr>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2726432" y="1129855"/>
              <a:ext cx="868035" cy="1150171"/>
            </a:xfrm>
            <a:prstGeom prst="rect">
              <a:avLst/>
            </a:prstGeom>
          </p:spPr>
        </p:pic>
        <p:pic>
          <p:nvPicPr>
            <p:cNvPr id="132" name="Picture 131">
              <a:extLst>
                <a:ext uri="{FF2B5EF4-FFF2-40B4-BE49-F238E27FC236}">
                  <a16:creationId xmlns:a16="http://schemas.microsoft.com/office/drawing/2014/main" id="{9C1A01B6-ACDF-FDED-F622-DA96D767D093}"/>
                </a:ext>
              </a:extLst>
            </p:cNvPr>
            <p:cNvPicPr>
              <a:picLocks noChangeAspect="1"/>
            </p:cNvPicPr>
            <p:nvPr/>
          </p:nvPicPr>
          <p:blipFill rotWithShape="1">
            <a:blip r:embed="rId35"/>
            <a:srcRect l="27651" t="36573" r="54290" b="31534"/>
            <a:stretch/>
          </p:blipFill>
          <p:spPr>
            <a:xfrm>
              <a:off x="2834848" y="1181101"/>
              <a:ext cx="296184" cy="335845"/>
            </a:xfrm>
            <a:prstGeom prst="rect">
              <a:avLst/>
            </a:prstGeom>
            <a:effectLst/>
          </p:spPr>
        </p:pic>
        <p:pic>
          <p:nvPicPr>
            <p:cNvPr id="133" name="Picture 132">
              <a:extLst>
                <a:ext uri="{FF2B5EF4-FFF2-40B4-BE49-F238E27FC236}">
                  <a16:creationId xmlns:a16="http://schemas.microsoft.com/office/drawing/2014/main" id="{BDD9F3DE-9912-557D-5E60-A409C81710DB}"/>
                </a:ext>
              </a:extLst>
            </p:cNvPr>
            <p:cNvPicPr>
              <a:picLocks noChangeAspect="1"/>
            </p:cNvPicPr>
            <p:nvPr/>
          </p:nvPicPr>
          <p:blipFill rotWithShape="1">
            <a:blip r:embed="rId35"/>
            <a:srcRect l="41036" t="66182" r="40480" b="6334"/>
            <a:stretch/>
          </p:blipFill>
          <p:spPr>
            <a:xfrm>
              <a:off x="2833346" y="1537631"/>
              <a:ext cx="303155" cy="289423"/>
            </a:xfrm>
            <a:prstGeom prst="rect">
              <a:avLst/>
            </a:prstGeom>
            <a:effectLst/>
          </p:spPr>
        </p:pic>
        <p:pic>
          <p:nvPicPr>
            <p:cNvPr id="134" name="Picture 133">
              <a:extLst>
                <a:ext uri="{FF2B5EF4-FFF2-40B4-BE49-F238E27FC236}">
                  <a16:creationId xmlns:a16="http://schemas.microsoft.com/office/drawing/2014/main" id="{D03FAFEF-D211-5FBB-7DCF-AA6862A2E44E}"/>
                </a:ext>
              </a:extLst>
            </p:cNvPr>
            <p:cNvPicPr>
              <a:picLocks noChangeAspect="1"/>
            </p:cNvPicPr>
            <p:nvPr/>
          </p:nvPicPr>
          <p:blipFill rotWithShape="1">
            <a:blip r:embed="rId35"/>
            <a:srcRect l="75866" t="40336" r="5650" b="32180"/>
            <a:stretch/>
          </p:blipFill>
          <p:spPr>
            <a:xfrm>
              <a:off x="2827877" y="1895962"/>
              <a:ext cx="303155" cy="289422"/>
            </a:xfrm>
            <a:prstGeom prst="rect">
              <a:avLst/>
            </a:prstGeom>
            <a:effectLst/>
          </p:spPr>
        </p:pic>
      </p:grpSp>
      <p:grpSp>
        <p:nvGrpSpPr>
          <p:cNvPr id="135" name="Group 134">
            <a:extLst>
              <a:ext uri="{FF2B5EF4-FFF2-40B4-BE49-F238E27FC236}">
                <a16:creationId xmlns:a16="http://schemas.microsoft.com/office/drawing/2014/main" id="{86F86BF3-DC4A-BDA4-F070-E7367CF97804}"/>
              </a:ext>
            </a:extLst>
          </p:cNvPr>
          <p:cNvGrpSpPr/>
          <p:nvPr/>
        </p:nvGrpSpPr>
        <p:grpSpPr>
          <a:xfrm>
            <a:off x="208473" y="1982993"/>
            <a:ext cx="479487" cy="623403"/>
            <a:chOff x="208473" y="1982993"/>
            <a:chExt cx="479487" cy="623403"/>
          </a:xfrm>
        </p:grpSpPr>
        <p:sp>
          <p:nvSpPr>
            <p:cNvPr id="136" name="Rectangle 135">
              <a:extLst>
                <a:ext uri="{FF2B5EF4-FFF2-40B4-BE49-F238E27FC236}">
                  <a16:creationId xmlns:a16="http://schemas.microsoft.com/office/drawing/2014/main" id="{AEC24DA1-8EC0-EE05-8A75-489401ED4CA4}"/>
                </a:ext>
              </a:extLst>
            </p:cNvPr>
            <p:cNvSpPr/>
            <p:nvPr/>
          </p:nvSpPr>
          <p:spPr>
            <a:xfrm>
              <a:off x="215375" y="1997242"/>
              <a:ext cx="472585" cy="596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7" name="Group 136">
              <a:extLst>
                <a:ext uri="{FF2B5EF4-FFF2-40B4-BE49-F238E27FC236}">
                  <a16:creationId xmlns:a16="http://schemas.microsoft.com/office/drawing/2014/main" id="{15A8B2AE-77E0-CE41-839C-CA51B830DC5E}"/>
                </a:ext>
              </a:extLst>
            </p:cNvPr>
            <p:cNvGrpSpPr/>
            <p:nvPr/>
          </p:nvGrpSpPr>
          <p:grpSpPr>
            <a:xfrm>
              <a:off x="208473" y="1982993"/>
              <a:ext cx="478855" cy="623403"/>
              <a:chOff x="2726432" y="1129855"/>
              <a:chExt cx="868035" cy="1150171"/>
            </a:xfrm>
          </p:grpSpPr>
          <p:pic>
            <p:nvPicPr>
              <p:cNvPr id="138" name="Graphic 137">
                <a:extLst>
                  <a:ext uri="{FF2B5EF4-FFF2-40B4-BE49-F238E27FC236}">
                    <a16:creationId xmlns:a16="http://schemas.microsoft.com/office/drawing/2014/main" id="{3887B87E-11C8-20DC-26E6-A589149846E2}"/>
                  </a:ext>
                </a:extLst>
              </p:cNvPr>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2726432" y="1129855"/>
                <a:ext cx="868035" cy="1150171"/>
              </a:xfrm>
              <a:prstGeom prst="rect">
                <a:avLst/>
              </a:prstGeom>
            </p:spPr>
          </p:pic>
          <p:pic>
            <p:nvPicPr>
              <p:cNvPr id="139" name="Picture 138">
                <a:extLst>
                  <a:ext uri="{FF2B5EF4-FFF2-40B4-BE49-F238E27FC236}">
                    <a16:creationId xmlns:a16="http://schemas.microsoft.com/office/drawing/2014/main" id="{F3DD79BC-1E0B-4DED-4079-7FBE068B5642}"/>
                  </a:ext>
                </a:extLst>
              </p:cNvPr>
              <p:cNvPicPr>
                <a:picLocks noChangeAspect="1"/>
              </p:cNvPicPr>
              <p:nvPr/>
            </p:nvPicPr>
            <p:blipFill rotWithShape="1">
              <a:blip r:embed="rId35"/>
              <a:srcRect l="27651" t="36573" r="54290" b="31534"/>
              <a:stretch/>
            </p:blipFill>
            <p:spPr>
              <a:xfrm>
                <a:off x="2834848" y="1181101"/>
                <a:ext cx="296184" cy="335845"/>
              </a:xfrm>
              <a:prstGeom prst="rect">
                <a:avLst/>
              </a:prstGeom>
              <a:effectLst/>
            </p:spPr>
          </p:pic>
          <p:pic>
            <p:nvPicPr>
              <p:cNvPr id="140" name="Picture 139">
                <a:extLst>
                  <a:ext uri="{FF2B5EF4-FFF2-40B4-BE49-F238E27FC236}">
                    <a16:creationId xmlns:a16="http://schemas.microsoft.com/office/drawing/2014/main" id="{051D0C83-4D12-F49F-CC10-960C330232BF}"/>
                  </a:ext>
                </a:extLst>
              </p:cNvPr>
              <p:cNvPicPr>
                <a:picLocks noChangeAspect="1"/>
              </p:cNvPicPr>
              <p:nvPr/>
            </p:nvPicPr>
            <p:blipFill rotWithShape="1">
              <a:blip r:embed="rId35"/>
              <a:srcRect l="41036" t="66182" r="40480" b="6334"/>
              <a:stretch/>
            </p:blipFill>
            <p:spPr>
              <a:xfrm>
                <a:off x="2840966" y="1537631"/>
                <a:ext cx="303155" cy="289423"/>
              </a:xfrm>
              <a:prstGeom prst="rect">
                <a:avLst/>
              </a:prstGeom>
              <a:effectLst/>
            </p:spPr>
          </p:pic>
          <p:pic>
            <p:nvPicPr>
              <p:cNvPr id="141" name="Picture 140">
                <a:extLst>
                  <a:ext uri="{FF2B5EF4-FFF2-40B4-BE49-F238E27FC236}">
                    <a16:creationId xmlns:a16="http://schemas.microsoft.com/office/drawing/2014/main" id="{8D105EFC-C06D-B442-C8D5-04C37A9C1CFE}"/>
                  </a:ext>
                </a:extLst>
              </p:cNvPr>
              <p:cNvPicPr>
                <a:picLocks noChangeAspect="1"/>
              </p:cNvPicPr>
              <p:nvPr/>
            </p:nvPicPr>
            <p:blipFill rotWithShape="1">
              <a:blip r:embed="rId35"/>
              <a:srcRect l="75866" t="40336" r="5650" b="32180"/>
              <a:stretch/>
            </p:blipFill>
            <p:spPr>
              <a:xfrm>
                <a:off x="2827877" y="1889825"/>
                <a:ext cx="303155" cy="289422"/>
              </a:xfrm>
              <a:prstGeom prst="rect">
                <a:avLst/>
              </a:prstGeom>
              <a:effectLst/>
            </p:spPr>
          </p:pic>
        </p:grpSp>
      </p:grpSp>
    </p:spTree>
    <p:extLst>
      <p:ext uri="{BB962C8B-B14F-4D97-AF65-F5344CB8AC3E}">
        <p14:creationId xmlns:p14="http://schemas.microsoft.com/office/powerpoint/2010/main" val="3645533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46B8E8-7F7C-4E3B-23E2-683FB19E4692}"/>
              </a:ext>
            </a:extLst>
          </p:cNvPr>
          <p:cNvSpPr>
            <a:spLocks noGrp="1"/>
          </p:cNvSpPr>
          <p:nvPr>
            <p:ph type="body" sz="half" idx="2"/>
          </p:nvPr>
        </p:nvSpPr>
        <p:spPr>
          <a:xfrm>
            <a:off x="1178668" y="4663212"/>
            <a:ext cx="9834664" cy="1956936"/>
          </a:xfrm>
        </p:spPr>
        <p:txBody>
          <a:bodyPr>
            <a:noAutofit/>
          </a:bodyPr>
          <a:lstStyle/>
          <a:p>
            <a:r>
              <a:rPr lang="en-GB" sz="3200">
                <a:solidFill>
                  <a:srgbClr val="19233E"/>
                </a:solidFill>
                <a:latin typeface="Microsoft New Tai Lue" panose="020B0502040204020203" pitchFamily="34" charset="0"/>
                <a:cs typeface="Microsoft New Tai Lue" panose="020B0502040204020203" pitchFamily="34" charset="0"/>
              </a:rPr>
              <a:t>Connect Somerset is a partnership between Somerset Council, Somerset NHS, Voluntary, Community, Faith and Social Enterprises, and Schools, Colleges and Early Years settings</a:t>
            </a:r>
          </a:p>
        </p:txBody>
      </p:sp>
      <p:sp>
        <p:nvSpPr>
          <p:cNvPr id="6" name="TextBox 5">
            <a:extLst>
              <a:ext uri="{FF2B5EF4-FFF2-40B4-BE49-F238E27FC236}">
                <a16:creationId xmlns:a16="http://schemas.microsoft.com/office/drawing/2014/main" id="{C5D7061F-0FF7-345E-6698-E4D2F50BD91B}"/>
              </a:ext>
            </a:extLst>
          </p:cNvPr>
          <p:cNvSpPr txBox="1"/>
          <p:nvPr/>
        </p:nvSpPr>
        <p:spPr>
          <a:xfrm>
            <a:off x="3273136" y="511232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694096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27407B02-FFDC-BCD9-BEAE-7CE055D92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98" y="1328699"/>
            <a:ext cx="11389260" cy="4334682"/>
          </a:xfrm>
          <a:prstGeom prst="rect">
            <a:avLst/>
          </a:prstGeom>
        </p:spPr>
      </p:pic>
      <p:sp>
        <p:nvSpPr>
          <p:cNvPr id="5" name="TextBox 4">
            <a:extLst>
              <a:ext uri="{FF2B5EF4-FFF2-40B4-BE49-F238E27FC236}">
                <a16:creationId xmlns:a16="http://schemas.microsoft.com/office/drawing/2014/main" id="{0B4344DD-4014-A968-0B20-4FFDCBC53613}"/>
              </a:ext>
            </a:extLst>
          </p:cNvPr>
          <p:cNvSpPr txBox="1"/>
          <p:nvPr/>
        </p:nvSpPr>
        <p:spPr>
          <a:xfrm>
            <a:off x="2083974" y="1969180"/>
            <a:ext cx="2037814" cy="584775"/>
          </a:xfrm>
          <a:prstGeom prst="rect">
            <a:avLst/>
          </a:prstGeom>
          <a:noFill/>
        </p:spPr>
        <p:txBody>
          <a:bodyPr wrap="square">
            <a:spAutoFit/>
          </a:bodyPr>
          <a:lstStyle/>
          <a:p>
            <a:r>
              <a:rPr lang="en-GB" sz="1600">
                <a:latin typeface="Arial Rounded MT Bold" panose="020F0704030504030204" pitchFamily="34" charset="77"/>
              </a:rPr>
              <a:t>Team Around the School (TAS)</a:t>
            </a:r>
            <a:endParaRPr lang="en-US" sz="1600">
              <a:solidFill>
                <a:srgbClr val="19233E"/>
              </a:solidFill>
              <a:latin typeface="Arial Rounded MT Bold" panose="020F0704030504030204" pitchFamily="34" charset="77"/>
            </a:endParaRPr>
          </a:p>
        </p:txBody>
      </p:sp>
      <p:sp>
        <p:nvSpPr>
          <p:cNvPr id="8" name="TextBox 7">
            <a:extLst>
              <a:ext uri="{FF2B5EF4-FFF2-40B4-BE49-F238E27FC236}">
                <a16:creationId xmlns:a16="http://schemas.microsoft.com/office/drawing/2014/main" id="{16C57552-D41A-C7B2-B3CD-A009A17F3FEF}"/>
              </a:ext>
            </a:extLst>
          </p:cNvPr>
          <p:cNvSpPr txBox="1"/>
          <p:nvPr/>
        </p:nvSpPr>
        <p:spPr>
          <a:xfrm>
            <a:off x="2075446" y="3102018"/>
            <a:ext cx="2108733" cy="830997"/>
          </a:xfrm>
          <a:prstGeom prst="rect">
            <a:avLst/>
          </a:prstGeom>
          <a:noFill/>
        </p:spPr>
        <p:txBody>
          <a:bodyPr wrap="square">
            <a:spAutoFit/>
          </a:bodyPr>
          <a:lstStyle/>
          <a:p>
            <a:r>
              <a:rPr lang="en-GB" sz="1600">
                <a:latin typeface="Arial Rounded MT Bold" panose="020F0704030504030204" pitchFamily="34" charset="77"/>
              </a:rPr>
              <a:t>Comms to </a:t>
            </a:r>
          </a:p>
          <a:p>
            <a:r>
              <a:rPr lang="en-GB" sz="1600">
                <a:latin typeface="Arial Rounded MT Bold" panose="020F0704030504030204" pitchFamily="34" charset="77"/>
              </a:rPr>
              <a:t>20-30,000 professionals</a:t>
            </a:r>
            <a:endParaRPr lang="en-US" sz="1600">
              <a:solidFill>
                <a:srgbClr val="19233E"/>
              </a:solidFill>
              <a:latin typeface="Arial Rounded MT Bold" panose="020F0704030504030204" pitchFamily="34" charset="77"/>
            </a:endParaRPr>
          </a:p>
        </p:txBody>
      </p:sp>
      <p:sp>
        <p:nvSpPr>
          <p:cNvPr id="11" name="TextBox 10">
            <a:extLst>
              <a:ext uri="{FF2B5EF4-FFF2-40B4-BE49-F238E27FC236}">
                <a16:creationId xmlns:a16="http://schemas.microsoft.com/office/drawing/2014/main" id="{15AD4A12-7B3D-9BA1-729D-8656F4B5CC08}"/>
              </a:ext>
            </a:extLst>
          </p:cNvPr>
          <p:cNvSpPr txBox="1"/>
          <p:nvPr/>
        </p:nvSpPr>
        <p:spPr>
          <a:xfrm>
            <a:off x="2078795" y="4311253"/>
            <a:ext cx="2108733" cy="830997"/>
          </a:xfrm>
          <a:prstGeom prst="rect">
            <a:avLst/>
          </a:prstGeom>
          <a:noFill/>
        </p:spPr>
        <p:txBody>
          <a:bodyPr wrap="square">
            <a:spAutoFit/>
          </a:bodyPr>
          <a:lstStyle/>
          <a:p>
            <a:r>
              <a:rPr lang="en-GB" sz="1600">
                <a:latin typeface="Arial Rounded MT Bold" panose="020F0704030504030204" pitchFamily="34" charset="77"/>
              </a:rPr>
              <a:t>Build neighbourhood teams</a:t>
            </a:r>
            <a:endParaRPr lang="en-US" sz="1600">
              <a:solidFill>
                <a:srgbClr val="19233E"/>
              </a:solidFill>
              <a:latin typeface="Arial Rounded MT Bold" panose="020F0704030504030204" pitchFamily="34" charset="77"/>
            </a:endParaRPr>
          </a:p>
        </p:txBody>
      </p:sp>
      <p:sp>
        <p:nvSpPr>
          <p:cNvPr id="14" name="TextBox 13">
            <a:extLst>
              <a:ext uri="{FF2B5EF4-FFF2-40B4-BE49-F238E27FC236}">
                <a16:creationId xmlns:a16="http://schemas.microsoft.com/office/drawing/2014/main" id="{729A1FD7-C003-7BE0-49CC-CB5CF3CB785A}"/>
              </a:ext>
            </a:extLst>
          </p:cNvPr>
          <p:cNvSpPr txBox="1"/>
          <p:nvPr/>
        </p:nvSpPr>
        <p:spPr>
          <a:xfrm>
            <a:off x="9089119" y="1845842"/>
            <a:ext cx="2037814" cy="584775"/>
          </a:xfrm>
          <a:prstGeom prst="rect">
            <a:avLst/>
          </a:prstGeom>
          <a:noFill/>
        </p:spPr>
        <p:txBody>
          <a:bodyPr wrap="square">
            <a:spAutoFit/>
          </a:bodyPr>
          <a:lstStyle/>
          <a:p>
            <a:r>
              <a:rPr lang="en-GB" sz="1600">
                <a:solidFill>
                  <a:srgbClr val="19233E"/>
                </a:solidFill>
                <a:latin typeface="Arial Rounded MT Bold" panose="020F0704030504030204" pitchFamily="34" charset="77"/>
              </a:rPr>
              <a:t>Automated early help</a:t>
            </a:r>
            <a:endParaRPr lang="en-US" sz="1600">
              <a:solidFill>
                <a:srgbClr val="19233E"/>
              </a:solidFill>
              <a:latin typeface="Arial Rounded MT Bold" panose="020F0704030504030204" pitchFamily="34" charset="77"/>
            </a:endParaRPr>
          </a:p>
        </p:txBody>
      </p:sp>
      <p:sp>
        <p:nvSpPr>
          <p:cNvPr id="19" name="TextBox 18">
            <a:extLst>
              <a:ext uri="{FF2B5EF4-FFF2-40B4-BE49-F238E27FC236}">
                <a16:creationId xmlns:a16="http://schemas.microsoft.com/office/drawing/2014/main" id="{CDD1B63F-CF8E-4440-BB76-668F3B5DAB60}"/>
              </a:ext>
            </a:extLst>
          </p:cNvPr>
          <p:cNvSpPr txBox="1"/>
          <p:nvPr/>
        </p:nvSpPr>
        <p:spPr>
          <a:xfrm>
            <a:off x="9094450" y="3203651"/>
            <a:ext cx="2108733" cy="584775"/>
          </a:xfrm>
          <a:prstGeom prst="rect">
            <a:avLst/>
          </a:prstGeom>
          <a:noFill/>
        </p:spPr>
        <p:txBody>
          <a:bodyPr wrap="square">
            <a:spAutoFit/>
          </a:bodyPr>
          <a:lstStyle/>
          <a:p>
            <a:r>
              <a:rPr lang="en-GB" sz="1600">
                <a:solidFill>
                  <a:srgbClr val="19233E"/>
                </a:solidFill>
                <a:latin typeface="Arial Rounded MT Bold" panose="020F0704030504030204" pitchFamily="34" charset="77"/>
              </a:rPr>
              <a:t>Investment in communities</a:t>
            </a:r>
            <a:endParaRPr lang="en-US" sz="1600">
              <a:solidFill>
                <a:srgbClr val="19233E"/>
              </a:solidFill>
              <a:latin typeface="Arial Rounded MT Bold" panose="020F0704030504030204" pitchFamily="34" charset="77"/>
            </a:endParaRPr>
          </a:p>
        </p:txBody>
      </p:sp>
      <p:sp>
        <p:nvSpPr>
          <p:cNvPr id="22" name="TextBox 21">
            <a:extLst>
              <a:ext uri="{FF2B5EF4-FFF2-40B4-BE49-F238E27FC236}">
                <a16:creationId xmlns:a16="http://schemas.microsoft.com/office/drawing/2014/main" id="{E58E30C6-88AE-EB69-89E7-551F7DF5BB8F}"/>
              </a:ext>
            </a:extLst>
          </p:cNvPr>
          <p:cNvSpPr txBox="1"/>
          <p:nvPr/>
        </p:nvSpPr>
        <p:spPr>
          <a:xfrm>
            <a:off x="9082994" y="4206889"/>
            <a:ext cx="2108733" cy="830997"/>
          </a:xfrm>
          <a:prstGeom prst="rect">
            <a:avLst/>
          </a:prstGeom>
          <a:noFill/>
        </p:spPr>
        <p:txBody>
          <a:bodyPr wrap="square">
            <a:spAutoFit/>
          </a:bodyPr>
          <a:lstStyle/>
          <a:p>
            <a:r>
              <a:rPr lang="en-GB" sz="1600">
                <a:solidFill>
                  <a:srgbClr val="19233E"/>
                </a:solidFill>
                <a:latin typeface="Arial Rounded MT Bold" panose="020F0704030504030204" pitchFamily="34" charset="77"/>
              </a:rPr>
              <a:t>Workforce Development and culture</a:t>
            </a:r>
            <a:endParaRPr lang="en-US" sz="1600">
              <a:solidFill>
                <a:srgbClr val="19233E"/>
              </a:solidFill>
              <a:latin typeface="Arial Rounded MT Bold" panose="020F0704030504030204" pitchFamily="34" charset="77"/>
            </a:endParaRPr>
          </a:p>
        </p:txBody>
      </p:sp>
      <p:sp>
        <p:nvSpPr>
          <p:cNvPr id="25" name="TextBox 24">
            <a:extLst>
              <a:ext uri="{FF2B5EF4-FFF2-40B4-BE49-F238E27FC236}">
                <a16:creationId xmlns:a16="http://schemas.microsoft.com/office/drawing/2014/main" id="{B8A43CB8-6911-0A4B-4E4D-93D5D1AD6DD3}"/>
              </a:ext>
            </a:extLst>
          </p:cNvPr>
          <p:cNvSpPr txBox="1"/>
          <p:nvPr/>
        </p:nvSpPr>
        <p:spPr>
          <a:xfrm>
            <a:off x="5511146" y="4546353"/>
            <a:ext cx="2108733" cy="338554"/>
          </a:xfrm>
          <a:prstGeom prst="rect">
            <a:avLst/>
          </a:prstGeom>
          <a:noFill/>
        </p:spPr>
        <p:txBody>
          <a:bodyPr wrap="square">
            <a:spAutoFit/>
          </a:bodyPr>
          <a:lstStyle/>
          <a:p>
            <a:r>
              <a:rPr lang="en-GB" sz="1600">
                <a:solidFill>
                  <a:srgbClr val="19233E"/>
                </a:solidFill>
                <a:latin typeface="Arial Rounded MT Bold" panose="020F0704030504030204" pitchFamily="34" charset="77"/>
              </a:rPr>
              <a:t>Evaluate impact</a:t>
            </a:r>
            <a:endParaRPr lang="en-US" sz="1600">
              <a:solidFill>
                <a:srgbClr val="19233E"/>
              </a:solidFill>
              <a:latin typeface="Arial Rounded MT Bold" panose="020F0704030504030204" pitchFamily="34" charset="77"/>
            </a:endParaRPr>
          </a:p>
        </p:txBody>
      </p:sp>
      <p:sp>
        <p:nvSpPr>
          <p:cNvPr id="36" name="TextBox 35">
            <a:extLst>
              <a:ext uri="{FF2B5EF4-FFF2-40B4-BE49-F238E27FC236}">
                <a16:creationId xmlns:a16="http://schemas.microsoft.com/office/drawing/2014/main" id="{87ACA008-82CA-1D89-15D4-363B83CF196C}"/>
              </a:ext>
            </a:extLst>
          </p:cNvPr>
          <p:cNvSpPr txBox="1"/>
          <p:nvPr/>
        </p:nvSpPr>
        <p:spPr>
          <a:xfrm>
            <a:off x="5472798" y="1895552"/>
            <a:ext cx="2037814" cy="584775"/>
          </a:xfrm>
          <a:prstGeom prst="rect">
            <a:avLst/>
          </a:prstGeom>
          <a:noFill/>
        </p:spPr>
        <p:txBody>
          <a:bodyPr wrap="square">
            <a:spAutoFit/>
          </a:bodyPr>
          <a:lstStyle/>
          <a:p>
            <a:r>
              <a:rPr lang="en-GB" sz="1600">
                <a:solidFill>
                  <a:srgbClr val="19233E"/>
                </a:solidFill>
                <a:latin typeface="Arial Rounded MT Bold" panose="020F0704030504030204" pitchFamily="34" charset="77"/>
              </a:rPr>
              <a:t>Universal early help offer</a:t>
            </a:r>
            <a:endParaRPr lang="en-US" sz="1600">
              <a:solidFill>
                <a:srgbClr val="19233E"/>
              </a:solidFill>
              <a:latin typeface="Arial Rounded MT Bold" panose="020F0704030504030204" pitchFamily="34" charset="77"/>
            </a:endParaRPr>
          </a:p>
        </p:txBody>
      </p:sp>
      <p:sp>
        <p:nvSpPr>
          <p:cNvPr id="49" name="TextBox 48">
            <a:extLst>
              <a:ext uri="{FF2B5EF4-FFF2-40B4-BE49-F238E27FC236}">
                <a16:creationId xmlns:a16="http://schemas.microsoft.com/office/drawing/2014/main" id="{7862B8CA-92D6-4087-3888-65023A956C0D}"/>
              </a:ext>
            </a:extLst>
          </p:cNvPr>
          <p:cNvSpPr txBox="1"/>
          <p:nvPr/>
        </p:nvSpPr>
        <p:spPr>
          <a:xfrm>
            <a:off x="5472798" y="3080541"/>
            <a:ext cx="2037814" cy="830997"/>
          </a:xfrm>
          <a:prstGeom prst="rect">
            <a:avLst/>
          </a:prstGeom>
          <a:noFill/>
        </p:spPr>
        <p:txBody>
          <a:bodyPr wrap="square">
            <a:spAutoFit/>
          </a:bodyPr>
          <a:lstStyle/>
          <a:p>
            <a:r>
              <a:rPr lang="en-GB" sz="1600">
                <a:solidFill>
                  <a:srgbClr val="19233E"/>
                </a:solidFill>
                <a:latin typeface="Arial Rounded MT Bold" panose="020F0704030504030204" pitchFamily="34" charset="77"/>
              </a:rPr>
              <a:t>Shared case management and tools</a:t>
            </a:r>
            <a:endParaRPr lang="en-US" sz="1600">
              <a:solidFill>
                <a:srgbClr val="19233E"/>
              </a:solidFill>
              <a:latin typeface="Arial Rounded MT Bold" panose="020F0704030504030204" pitchFamily="34" charset="77"/>
            </a:endParaRPr>
          </a:p>
        </p:txBody>
      </p:sp>
      <p:pic>
        <p:nvPicPr>
          <p:cNvPr id="3" name="Graphic 2">
            <a:extLst>
              <a:ext uri="{FF2B5EF4-FFF2-40B4-BE49-F238E27FC236}">
                <a16:creationId xmlns:a16="http://schemas.microsoft.com/office/drawing/2014/main" id="{9D7619A0-0805-8C83-BC31-BB6DB3504A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8682" y="1722600"/>
            <a:ext cx="1016085" cy="1016085"/>
          </a:xfrm>
          <a:prstGeom prst="rect">
            <a:avLst/>
          </a:prstGeom>
        </p:spPr>
      </p:pic>
      <p:pic>
        <p:nvPicPr>
          <p:cNvPr id="7" name="Graphic 6">
            <a:extLst>
              <a:ext uri="{FF2B5EF4-FFF2-40B4-BE49-F238E27FC236}">
                <a16:creationId xmlns:a16="http://schemas.microsoft.com/office/drawing/2014/main" id="{CF7C3CF7-20EC-25DB-9D13-A256136456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6639" y="3088938"/>
            <a:ext cx="1032450" cy="830996"/>
          </a:xfrm>
          <a:prstGeom prst="rect">
            <a:avLst/>
          </a:prstGeom>
        </p:spPr>
      </p:pic>
      <p:pic>
        <p:nvPicPr>
          <p:cNvPr id="10" name="Graphic 9">
            <a:extLst>
              <a:ext uri="{FF2B5EF4-FFF2-40B4-BE49-F238E27FC236}">
                <a16:creationId xmlns:a16="http://schemas.microsoft.com/office/drawing/2014/main" id="{BA18484A-4411-050C-3AE2-68F371F075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8212" y="4242257"/>
            <a:ext cx="825519" cy="950598"/>
          </a:xfrm>
          <a:prstGeom prst="rect">
            <a:avLst/>
          </a:prstGeom>
        </p:spPr>
      </p:pic>
      <p:pic>
        <p:nvPicPr>
          <p:cNvPr id="13" name="Graphic 12">
            <a:extLst>
              <a:ext uri="{FF2B5EF4-FFF2-40B4-BE49-F238E27FC236}">
                <a16:creationId xmlns:a16="http://schemas.microsoft.com/office/drawing/2014/main" id="{4770A82E-81F1-7AEF-66B4-57BF31DF43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99247" y="1794714"/>
            <a:ext cx="759237" cy="934446"/>
          </a:xfrm>
          <a:prstGeom prst="rect">
            <a:avLst/>
          </a:prstGeom>
        </p:spPr>
      </p:pic>
      <p:pic>
        <p:nvPicPr>
          <p:cNvPr id="16" name="Graphic 15">
            <a:extLst>
              <a:ext uri="{FF2B5EF4-FFF2-40B4-BE49-F238E27FC236}">
                <a16:creationId xmlns:a16="http://schemas.microsoft.com/office/drawing/2014/main" id="{6099FEC0-7589-F362-6181-40FAD14B1B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64271" y="3092884"/>
            <a:ext cx="842087" cy="827050"/>
          </a:xfrm>
          <a:prstGeom prst="rect">
            <a:avLst/>
          </a:prstGeom>
        </p:spPr>
      </p:pic>
      <p:pic>
        <p:nvPicPr>
          <p:cNvPr id="18" name="Graphic 17">
            <a:extLst>
              <a:ext uri="{FF2B5EF4-FFF2-40B4-BE49-F238E27FC236}">
                <a16:creationId xmlns:a16="http://schemas.microsoft.com/office/drawing/2014/main" id="{244CCFD5-B686-6298-5AFC-E349BBC623B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82398" y="4289011"/>
            <a:ext cx="723960" cy="853239"/>
          </a:xfrm>
          <a:prstGeom prst="rect">
            <a:avLst/>
          </a:prstGeom>
        </p:spPr>
      </p:pic>
      <p:pic>
        <p:nvPicPr>
          <p:cNvPr id="21" name="Graphic 20">
            <a:extLst>
              <a:ext uri="{FF2B5EF4-FFF2-40B4-BE49-F238E27FC236}">
                <a16:creationId xmlns:a16="http://schemas.microsoft.com/office/drawing/2014/main" id="{1570F9E7-DD9D-D053-695D-A9A77D4367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051022" y="1671007"/>
            <a:ext cx="799197" cy="934446"/>
          </a:xfrm>
          <a:prstGeom prst="rect">
            <a:avLst/>
          </a:prstGeom>
        </p:spPr>
      </p:pic>
      <p:pic>
        <p:nvPicPr>
          <p:cNvPr id="24" name="Graphic 23">
            <a:extLst>
              <a:ext uri="{FF2B5EF4-FFF2-40B4-BE49-F238E27FC236}">
                <a16:creationId xmlns:a16="http://schemas.microsoft.com/office/drawing/2014/main" id="{A679524D-81E3-490D-1380-408E20969C7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80161" y="2973208"/>
            <a:ext cx="799197" cy="911584"/>
          </a:xfrm>
          <a:prstGeom prst="rect">
            <a:avLst/>
          </a:prstGeom>
        </p:spPr>
      </p:pic>
      <p:pic>
        <p:nvPicPr>
          <p:cNvPr id="27" name="Graphic 26">
            <a:extLst>
              <a:ext uri="{FF2B5EF4-FFF2-40B4-BE49-F238E27FC236}">
                <a16:creationId xmlns:a16="http://schemas.microsoft.com/office/drawing/2014/main" id="{20E86010-6D7C-8461-FE23-328E3680D18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80161" y="4206889"/>
            <a:ext cx="859651" cy="830997"/>
          </a:xfrm>
          <a:prstGeom prst="rect">
            <a:avLst/>
          </a:prstGeom>
        </p:spPr>
      </p:pic>
      <p:sp>
        <p:nvSpPr>
          <p:cNvPr id="2" name="TextBox 1">
            <a:extLst>
              <a:ext uri="{FF2B5EF4-FFF2-40B4-BE49-F238E27FC236}">
                <a16:creationId xmlns:a16="http://schemas.microsoft.com/office/drawing/2014/main" id="{FC349520-13E4-372C-16B2-34E184155630}"/>
              </a:ext>
            </a:extLst>
          </p:cNvPr>
          <p:cNvSpPr txBox="1"/>
          <p:nvPr/>
        </p:nvSpPr>
        <p:spPr>
          <a:xfrm>
            <a:off x="254429" y="218975"/>
            <a:ext cx="10333256"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Workstreams</a:t>
            </a:r>
          </a:p>
        </p:txBody>
      </p:sp>
    </p:spTree>
    <p:extLst>
      <p:ext uri="{BB962C8B-B14F-4D97-AF65-F5344CB8AC3E}">
        <p14:creationId xmlns:p14="http://schemas.microsoft.com/office/powerpoint/2010/main" val="3788685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9EC424-5F87-BADF-B1F5-EBC057F7B25C}"/>
              </a:ext>
            </a:extLst>
          </p:cNvPr>
          <p:cNvSpPr/>
          <p:nvPr/>
        </p:nvSpPr>
        <p:spPr>
          <a:xfrm>
            <a:off x="0" y="2437130"/>
            <a:ext cx="12192000" cy="324000"/>
          </a:xfrm>
          <a:prstGeom prst="rect">
            <a:avLst/>
          </a:prstGeom>
          <a:solidFill>
            <a:srgbClr val="192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F2DB0B6-5E77-E684-F0C2-D13557FDABEC}"/>
              </a:ext>
            </a:extLst>
          </p:cNvPr>
          <p:cNvSpPr/>
          <p:nvPr/>
        </p:nvSpPr>
        <p:spPr>
          <a:xfrm>
            <a:off x="29639" y="6028267"/>
            <a:ext cx="2544228" cy="829733"/>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6F84A2C-BE59-DDA4-BF2B-0B17630627A2}"/>
              </a:ext>
            </a:extLst>
          </p:cNvPr>
          <p:cNvSpPr txBox="1"/>
          <p:nvPr/>
        </p:nvSpPr>
        <p:spPr>
          <a:xfrm>
            <a:off x="9235022" y="165687"/>
            <a:ext cx="2611961"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Timeline</a:t>
            </a:r>
            <a:endParaRPr lang="en-US" sz="4400">
              <a:solidFill>
                <a:srgbClr val="011E41"/>
              </a:solidFill>
              <a:latin typeface="Museo Sans Rounded 900" panose="02000000000000000000" pitchFamily="50" charset="0"/>
            </a:endParaRPr>
          </a:p>
        </p:txBody>
      </p:sp>
      <p:pic>
        <p:nvPicPr>
          <p:cNvPr id="283" name="Picture 282">
            <a:extLst>
              <a:ext uri="{FF2B5EF4-FFF2-40B4-BE49-F238E27FC236}">
                <a16:creationId xmlns:a16="http://schemas.microsoft.com/office/drawing/2014/main" id="{855C6FFA-A9CE-672E-0C71-88066A8DACE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11857"/>
          <a:stretch/>
        </p:blipFill>
        <p:spPr>
          <a:xfrm>
            <a:off x="1043599" y="92075"/>
            <a:ext cx="10177464" cy="6600238"/>
          </a:xfrm>
          <a:prstGeom prst="rect">
            <a:avLst/>
          </a:prstGeom>
        </p:spPr>
      </p:pic>
    </p:spTree>
    <p:extLst>
      <p:ext uri="{BB962C8B-B14F-4D97-AF65-F5344CB8AC3E}">
        <p14:creationId xmlns:p14="http://schemas.microsoft.com/office/powerpoint/2010/main" val="4170875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oung child standing next to a rock wall&#10;&#10;Description automatically generated with low confidence">
            <a:extLst>
              <a:ext uri="{FF2B5EF4-FFF2-40B4-BE49-F238E27FC236}">
                <a16:creationId xmlns:a16="http://schemas.microsoft.com/office/drawing/2014/main" id="{233CF9CA-AD27-891C-CC1A-54C186FB83C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1"/>
            <a:ext cx="6544733" cy="6858000"/>
          </a:xfrm>
          <a:prstGeom prst="rect">
            <a:avLst/>
          </a:prstGeom>
        </p:spPr>
      </p:pic>
      <p:pic>
        <p:nvPicPr>
          <p:cNvPr id="5" name="Picture 4">
            <a:extLst>
              <a:ext uri="{FF2B5EF4-FFF2-40B4-BE49-F238E27FC236}">
                <a16:creationId xmlns:a16="http://schemas.microsoft.com/office/drawing/2014/main" id="{B4E07768-83FC-B812-E920-A3005ED3E85F}"/>
              </a:ext>
            </a:extLst>
          </p:cNvPr>
          <p:cNvPicPr>
            <a:picLocks noChangeAspect="1"/>
          </p:cNvPicPr>
          <p:nvPr/>
        </p:nvPicPr>
        <p:blipFill rotWithShape="1">
          <a:blip r:embed="rId4"/>
          <a:srcRect t="3461" r="717" b="3461"/>
          <a:stretch/>
        </p:blipFill>
        <p:spPr>
          <a:xfrm>
            <a:off x="6096000" y="0"/>
            <a:ext cx="6096000" cy="6857999"/>
          </a:xfrm>
          <a:prstGeom prst="rect">
            <a:avLst/>
          </a:prstGeom>
          <a:ln>
            <a:noFill/>
          </a:ln>
        </p:spPr>
      </p:pic>
      <p:sp>
        <p:nvSpPr>
          <p:cNvPr id="8" name="TextBox 7">
            <a:extLst>
              <a:ext uri="{FF2B5EF4-FFF2-40B4-BE49-F238E27FC236}">
                <a16:creationId xmlns:a16="http://schemas.microsoft.com/office/drawing/2014/main" id="{C85E1695-B776-2214-0991-04F1AC12AB2D}"/>
              </a:ext>
            </a:extLst>
          </p:cNvPr>
          <p:cNvSpPr txBox="1"/>
          <p:nvPr/>
        </p:nvSpPr>
        <p:spPr>
          <a:xfrm>
            <a:off x="6477000" y="0"/>
            <a:ext cx="5486400" cy="1754326"/>
          </a:xfrm>
          <a:prstGeom prst="rect">
            <a:avLst/>
          </a:prstGeom>
          <a:noFill/>
        </p:spPr>
        <p:txBody>
          <a:bodyPr wrap="square">
            <a:spAutoFit/>
          </a:bodyPr>
          <a:lstStyle/>
          <a:p>
            <a:r>
              <a:rPr lang="en-GB" sz="3600">
                <a:solidFill>
                  <a:srgbClr val="011E41"/>
                </a:solidFill>
                <a:latin typeface="Museo Sans Rounded 900" panose="02000000000000000000" pitchFamily="50" charset="0"/>
              </a:rPr>
              <a:t>Connect Somerset</a:t>
            </a:r>
          </a:p>
          <a:p>
            <a:r>
              <a:rPr lang="en-GB" sz="3600">
                <a:solidFill>
                  <a:srgbClr val="011E41"/>
                </a:solidFill>
                <a:latin typeface="Museo Sans Rounded 900" panose="02000000000000000000" pitchFamily="50" charset="0"/>
              </a:rPr>
              <a:t>examples for the </a:t>
            </a:r>
          </a:p>
          <a:p>
            <a:r>
              <a:rPr lang="en-GB" sz="3600">
                <a:solidFill>
                  <a:srgbClr val="011E41"/>
                </a:solidFill>
                <a:latin typeface="Museo Sans Rounded 900" panose="02000000000000000000" pitchFamily="50" charset="0"/>
              </a:rPr>
              <a:t>Smith family</a:t>
            </a:r>
            <a:endParaRPr lang="en-US" sz="3600">
              <a:solidFill>
                <a:srgbClr val="011E41"/>
              </a:solidFill>
              <a:latin typeface="Museo Sans Rounded 900" panose="02000000000000000000" pitchFamily="50" charset="0"/>
            </a:endParaRPr>
          </a:p>
        </p:txBody>
      </p:sp>
      <p:sp>
        <p:nvSpPr>
          <p:cNvPr id="6" name="TextBox 5">
            <a:extLst>
              <a:ext uri="{FF2B5EF4-FFF2-40B4-BE49-F238E27FC236}">
                <a16:creationId xmlns:a16="http://schemas.microsoft.com/office/drawing/2014/main" id="{D9B419A9-689F-832B-32C9-1B4A8CB56546}"/>
              </a:ext>
            </a:extLst>
          </p:cNvPr>
          <p:cNvSpPr txBox="1"/>
          <p:nvPr/>
        </p:nvSpPr>
        <p:spPr>
          <a:xfrm>
            <a:off x="6477000" y="2257527"/>
            <a:ext cx="5067300" cy="4616648"/>
          </a:xfrm>
          <a:prstGeom prst="rect">
            <a:avLst/>
          </a:prstGeom>
          <a:noFill/>
        </p:spPr>
        <p:txBody>
          <a:bodyPr wrap="square" rtlCol="0">
            <a:spAutoFit/>
          </a:bodyPr>
          <a:lstStyle/>
          <a:p>
            <a:r>
              <a:rPr lang="en-GB" sz="3600" b="1">
                <a:solidFill>
                  <a:srgbClr val="19233E"/>
                </a:solidFill>
                <a:latin typeface="Museo Sans Rounded 900" panose="02000000000000000000" pitchFamily="50" charset="0"/>
              </a:rPr>
              <a:t>Tyler</a:t>
            </a:r>
            <a:r>
              <a:rPr lang="en-GB" sz="3600">
                <a:solidFill>
                  <a:srgbClr val="011E41"/>
                </a:solidFill>
              </a:rPr>
              <a:t> </a:t>
            </a:r>
            <a:r>
              <a:rPr lang="en-GB" sz="2400">
                <a:solidFill>
                  <a:schemeClr val="bg1"/>
                </a:solidFill>
              </a:rPr>
              <a:t>– issues with attendance at school.  There is a team of named professionals around the school.  So the teacher phones the Village Agent who offers to provide support for parents </a:t>
            </a:r>
            <a:r>
              <a:rPr lang="en-GB" sz="2400" b="1">
                <a:solidFill>
                  <a:srgbClr val="011E41"/>
                </a:solidFill>
              </a:rPr>
              <a:t>Mandy</a:t>
            </a:r>
            <a:r>
              <a:rPr lang="en-GB" sz="2400">
                <a:solidFill>
                  <a:schemeClr val="bg1"/>
                </a:solidFill>
              </a:rPr>
              <a:t> and </a:t>
            </a:r>
            <a:r>
              <a:rPr lang="en-GB" sz="2400" b="1">
                <a:solidFill>
                  <a:srgbClr val="011E41"/>
                </a:solidFill>
              </a:rPr>
              <a:t>Matt’s</a:t>
            </a:r>
            <a:r>
              <a:rPr lang="en-GB" sz="2400">
                <a:solidFill>
                  <a:schemeClr val="bg1"/>
                </a:solidFill>
              </a:rPr>
              <a:t> alcohol abuse and low-level mental health needs.  This gives Tyler a more stable home-life and helps his attendance and attainment at school.</a:t>
            </a:r>
          </a:p>
          <a:p>
            <a:endParaRPr lang="en-US"/>
          </a:p>
        </p:txBody>
      </p:sp>
    </p:spTree>
    <p:extLst>
      <p:ext uri="{BB962C8B-B14F-4D97-AF65-F5344CB8AC3E}">
        <p14:creationId xmlns:p14="http://schemas.microsoft.com/office/powerpoint/2010/main" val="976051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lothing, plant, flower&#10;&#10;Description automatically generated">
            <a:extLst>
              <a:ext uri="{FF2B5EF4-FFF2-40B4-BE49-F238E27FC236}">
                <a16:creationId xmlns:a16="http://schemas.microsoft.com/office/drawing/2014/main" id="{0F98CF0A-A4BE-0365-ECBC-32CBBE037F6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1"/>
            <a:ext cx="6849533" cy="6858000"/>
          </a:xfrm>
          <a:prstGeom prst="rect">
            <a:avLst/>
          </a:prstGeom>
        </p:spPr>
      </p:pic>
      <p:pic>
        <p:nvPicPr>
          <p:cNvPr id="9" name="Picture 8">
            <a:extLst>
              <a:ext uri="{FF2B5EF4-FFF2-40B4-BE49-F238E27FC236}">
                <a16:creationId xmlns:a16="http://schemas.microsoft.com/office/drawing/2014/main" id="{44CEB363-AB7E-9938-C5A3-D7A71B9B1E31}"/>
              </a:ext>
            </a:extLst>
          </p:cNvPr>
          <p:cNvPicPr>
            <a:picLocks noChangeAspect="1"/>
          </p:cNvPicPr>
          <p:nvPr/>
        </p:nvPicPr>
        <p:blipFill rotWithShape="1">
          <a:blip r:embed="rId4"/>
          <a:srcRect t="3775" r="16890" b="18954"/>
          <a:stretch/>
        </p:blipFill>
        <p:spPr>
          <a:xfrm>
            <a:off x="6045201" y="0"/>
            <a:ext cx="6146799" cy="6858000"/>
          </a:xfrm>
          <a:prstGeom prst="rect">
            <a:avLst/>
          </a:prstGeom>
          <a:ln>
            <a:noFill/>
          </a:ln>
        </p:spPr>
      </p:pic>
      <p:sp>
        <p:nvSpPr>
          <p:cNvPr id="6" name="TextBox 5">
            <a:extLst>
              <a:ext uri="{FF2B5EF4-FFF2-40B4-BE49-F238E27FC236}">
                <a16:creationId xmlns:a16="http://schemas.microsoft.com/office/drawing/2014/main" id="{D9B419A9-689F-832B-32C9-1B4A8CB56546}"/>
              </a:ext>
            </a:extLst>
          </p:cNvPr>
          <p:cNvSpPr txBox="1"/>
          <p:nvPr/>
        </p:nvSpPr>
        <p:spPr>
          <a:xfrm>
            <a:off x="6678093" y="136627"/>
            <a:ext cx="5067300" cy="4985980"/>
          </a:xfrm>
          <a:prstGeom prst="rect">
            <a:avLst/>
          </a:prstGeom>
          <a:noFill/>
        </p:spPr>
        <p:txBody>
          <a:bodyPr wrap="square" rtlCol="0">
            <a:spAutoFit/>
          </a:bodyPr>
          <a:lstStyle/>
          <a:p>
            <a:pPr>
              <a:lnSpc>
                <a:spcPct val="100000"/>
              </a:lnSpc>
              <a:spcBef>
                <a:spcPts val="1800"/>
              </a:spcBef>
            </a:pPr>
            <a:r>
              <a:rPr lang="en-GB" sz="3600" b="1">
                <a:solidFill>
                  <a:srgbClr val="19233E"/>
                </a:solidFill>
                <a:latin typeface="Museo Sans Rounded 900" panose="02000000000000000000" pitchFamily="50" charset="0"/>
              </a:rPr>
              <a:t>Rose</a:t>
            </a:r>
            <a:r>
              <a:rPr lang="en-GB" sz="3600">
                <a:solidFill>
                  <a:srgbClr val="19233E"/>
                </a:solidFill>
              </a:rPr>
              <a:t> </a:t>
            </a:r>
            <a:r>
              <a:rPr lang="en-GB" sz="3600">
                <a:solidFill>
                  <a:schemeClr val="bg1"/>
                </a:solidFill>
              </a:rPr>
              <a:t>–</a:t>
            </a:r>
            <a:r>
              <a:rPr lang="en-GB" sz="3600">
                <a:solidFill>
                  <a:srgbClr val="19233E"/>
                </a:solidFill>
              </a:rPr>
              <a:t> </a:t>
            </a:r>
            <a:r>
              <a:rPr lang="en-GB" sz="2400">
                <a:solidFill>
                  <a:schemeClr val="bg1"/>
                </a:solidFill>
              </a:rPr>
              <a:t>has been visiting her GP on a monthly basis.  The GP refers Rose to a health coach through social prescribing.  The health coach recommends a Talking Café at the hub down the road where she volunteers.  At the Talking Café, Rose is able to socialise and develop a friendship with a local community group – feeling less lonely and developing her resilience.</a:t>
            </a:r>
          </a:p>
          <a:p>
            <a:endParaRPr lang="en-US"/>
          </a:p>
        </p:txBody>
      </p:sp>
    </p:spTree>
    <p:extLst>
      <p:ext uri="{BB962C8B-B14F-4D97-AF65-F5344CB8AC3E}">
        <p14:creationId xmlns:p14="http://schemas.microsoft.com/office/powerpoint/2010/main" val="3120374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child&#10;&#10;Description automatically generated with medium confidence">
            <a:extLst>
              <a:ext uri="{FF2B5EF4-FFF2-40B4-BE49-F238E27FC236}">
                <a16:creationId xmlns:a16="http://schemas.microsoft.com/office/drawing/2014/main" id="{F11CC3AC-9964-DAFB-8379-ABAF9B449AB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0"/>
            <a:ext cx="7467600" cy="6858000"/>
          </a:xfrm>
          <a:prstGeom prst="rect">
            <a:avLst/>
          </a:prstGeom>
        </p:spPr>
      </p:pic>
      <p:pic>
        <p:nvPicPr>
          <p:cNvPr id="2" name="Picture 1">
            <a:extLst>
              <a:ext uri="{FF2B5EF4-FFF2-40B4-BE49-F238E27FC236}">
                <a16:creationId xmlns:a16="http://schemas.microsoft.com/office/drawing/2014/main" id="{DA44F9ED-DEC1-8F37-4847-B8EF507C28E5}"/>
              </a:ext>
            </a:extLst>
          </p:cNvPr>
          <p:cNvPicPr>
            <a:picLocks noChangeAspect="1"/>
          </p:cNvPicPr>
          <p:nvPr/>
        </p:nvPicPr>
        <p:blipFill rotWithShape="1">
          <a:blip r:embed="rId4"/>
          <a:srcRect t="5921" r="16785" b="14574"/>
          <a:stretch/>
        </p:blipFill>
        <p:spPr>
          <a:xfrm>
            <a:off x="6210300" y="0"/>
            <a:ext cx="5981700" cy="6858000"/>
          </a:xfrm>
          <a:prstGeom prst="rect">
            <a:avLst/>
          </a:prstGeom>
          <a:ln>
            <a:noFill/>
          </a:ln>
        </p:spPr>
      </p:pic>
      <p:sp>
        <p:nvSpPr>
          <p:cNvPr id="6" name="TextBox 5">
            <a:extLst>
              <a:ext uri="{FF2B5EF4-FFF2-40B4-BE49-F238E27FC236}">
                <a16:creationId xmlns:a16="http://schemas.microsoft.com/office/drawing/2014/main" id="{D9B419A9-689F-832B-32C9-1B4A8CB56546}"/>
              </a:ext>
            </a:extLst>
          </p:cNvPr>
          <p:cNvSpPr txBox="1"/>
          <p:nvPr/>
        </p:nvSpPr>
        <p:spPr>
          <a:xfrm>
            <a:off x="6743700" y="262185"/>
            <a:ext cx="5067300" cy="4985980"/>
          </a:xfrm>
          <a:prstGeom prst="rect">
            <a:avLst/>
          </a:prstGeom>
          <a:noFill/>
        </p:spPr>
        <p:txBody>
          <a:bodyPr wrap="square" rtlCol="0">
            <a:spAutoFit/>
          </a:bodyPr>
          <a:lstStyle/>
          <a:p>
            <a:pPr>
              <a:lnSpc>
                <a:spcPct val="100000"/>
              </a:lnSpc>
              <a:spcBef>
                <a:spcPts val="1800"/>
              </a:spcBef>
            </a:pPr>
            <a:r>
              <a:rPr lang="en-GB" sz="3600" b="1">
                <a:solidFill>
                  <a:srgbClr val="19233E"/>
                </a:solidFill>
                <a:latin typeface="Museo Sans Rounded 900" panose="02000000000000000000" pitchFamily="50" charset="0"/>
              </a:rPr>
              <a:t>Mandy</a:t>
            </a:r>
            <a:r>
              <a:rPr lang="en-GB" sz="2400">
                <a:solidFill>
                  <a:srgbClr val="19233E"/>
                </a:solidFill>
              </a:rPr>
              <a:t> </a:t>
            </a:r>
            <a:r>
              <a:rPr lang="en-GB" sz="2400">
                <a:solidFill>
                  <a:schemeClr val="bg1"/>
                </a:solidFill>
              </a:rPr>
              <a:t>and</a:t>
            </a:r>
            <a:r>
              <a:rPr lang="en-GB" sz="2400">
                <a:solidFill>
                  <a:srgbClr val="19233E"/>
                </a:solidFill>
              </a:rPr>
              <a:t> </a:t>
            </a:r>
            <a:r>
              <a:rPr lang="en-GB" sz="3600" b="1">
                <a:solidFill>
                  <a:srgbClr val="19233E"/>
                </a:solidFill>
                <a:latin typeface="Museo Sans Rounded 900" panose="02000000000000000000" pitchFamily="50" charset="0"/>
              </a:rPr>
              <a:t>Mason</a:t>
            </a:r>
            <a:r>
              <a:rPr lang="en-GB" sz="2400">
                <a:solidFill>
                  <a:srgbClr val="19233E"/>
                </a:solidFill>
              </a:rPr>
              <a:t> </a:t>
            </a:r>
            <a:r>
              <a:rPr lang="en-GB" sz="2400">
                <a:solidFill>
                  <a:schemeClr val="bg1"/>
                </a:solidFill>
              </a:rPr>
              <a:t>– drop </a:t>
            </a:r>
            <a:br>
              <a:rPr lang="en-GB" sz="2400">
                <a:solidFill>
                  <a:schemeClr val="bg1"/>
                </a:solidFill>
              </a:rPr>
            </a:br>
            <a:r>
              <a:rPr lang="en-GB" sz="2400">
                <a:solidFill>
                  <a:schemeClr val="bg1"/>
                </a:solidFill>
              </a:rPr>
              <a:t>in to a local hub for support with speech and language needs. These drop-ins are available across the County in rural areas.  Whilst at the hub Mandy finds out about a local database of community resources and uses it to connect to a group of Mums with children with similar needs.  Because Mandy is getting peer support she is better able to cope with stresses in her life.</a:t>
            </a:r>
          </a:p>
          <a:p>
            <a:endParaRPr lang="en-US"/>
          </a:p>
        </p:txBody>
      </p:sp>
    </p:spTree>
    <p:extLst>
      <p:ext uri="{BB962C8B-B14F-4D97-AF65-F5344CB8AC3E}">
        <p14:creationId xmlns:p14="http://schemas.microsoft.com/office/powerpoint/2010/main" val="4234365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543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1523CF-27C9-11BA-6CEB-8883A29496B6}"/>
              </a:ext>
            </a:extLst>
          </p:cNvPr>
          <p:cNvSpPr>
            <a:spLocks noGrp="1"/>
          </p:cNvSpPr>
          <p:nvPr>
            <p:ph type="title"/>
          </p:nvPr>
        </p:nvSpPr>
        <p:spPr>
          <a:xfrm>
            <a:off x="348803" y="0"/>
            <a:ext cx="10515600" cy="1325563"/>
          </a:xfrm>
        </p:spPr>
        <p:txBody>
          <a:bodyPr/>
          <a:lstStyle/>
          <a:p>
            <a:r>
              <a:rPr lang="en-GB">
                <a:latin typeface="Museo Sans Rounded 900" panose="02000000000000000000" pitchFamily="50" charset="0"/>
              </a:rPr>
              <a:t>Importance of communities...</a:t>
            </a:r>
            <a:endParaRPr lang="en-US">
              <a:latin typeface="Museo Sans Rounded 900" panose="02000000000000000000" pitchFamily="50" charset="0"/>
            </a:endParaRPr>
          </a:p>
        </p:txBody>
      </p:sp>
      <p:sp>
        <p:nvSpPr>
          <p:cNvPr id="5" name="Content Placeholder 4">
            <a:extLst>
              <a:ext uri="{FF2B5EF4-FFF2-40B4-BE49-F238E27FC236}">
                <a16:creationId xmlns:a16="http://schemas.microsoft.com/office/drawing/2014/main" id="{06EE169E-F9CB-4FE4-C875-5C4B3DD26DF8}"/>
              </a:ext>
            </a:extLst>
          </p:cNvPr>
          <p:cNvSpPr>
            <a:spLocks noGrp="1"/>
          </p:cNvSpPr>
          <p:nvPr>
            <p:ph idx="1"/>
          </p:nvPr>
        </p:nvSpPr>
        <p:spPr>
          <a:xfrm>
            <a:off x="348803" y="1229277"/>
            <a:ext cx="8253868" cy="4591974"/>
          </a:xfrm>
        </p:spPr>
        <p:txBody>
          <a:bodyPr>
            <a:noAutofit/>
          </a:bodyPr>
          <a:lstStyle/>
          <a:p>
            <a:pPr>
              <a:lnSpc>
                <a:spcPct val="120000"/>
              </a:lnSpc>
            </a:pPr>
            <a:r>
              <a:rPr lang="en-GB" sz="1600">
                <a:solidFill>
                  <a:srgbClr val="19233E"/>
                </a:solidFill>
                <a:cs typeface="Microsoft New Tai Lue"/>
              </a:rPr>
              <a:t>“Building community power is essential... for two reasons. </a:t>
            </a:r>
            <a:br>
              <a:rPr lang="en-GB" sz="1600">
                <a:solidFill>
                  <a:srgbClr val="19233E"/>
                </a:solidFill>
                <a:cs typeface="Microsoft New Tai Lue"/>
              </a:rPr>
            </a:br>
            <a:r>
              <a:rPr lang="en-GB" sz="1600">
                <a:solidFill>
                  <a:srgbClr val="19233E"/>
                </a:solidFill>
                <a:cs typeface="Microsoft New Tai Lue"/>
              </a:rPr>
              <a:t>First, tackling deprivation is urgent, so we need to harness and mobilise every contribution that can be made and there are </a:t>
            </a:r>
            <a:r>
              <a:rPr lang="en-GB" sz="1600" b="1">
                <a:solidFill>
                  <a:srgbClr val="19233E"/>
                </a:solidFill>
                <a:cs typeface="Microsoft New Tai Lue"/>
              </a:rPr>
              <a:t>resources</a:t>
            </a:r>
            <a:r>
              <a:rPr lang="en-GB" sz="1600">
                <a:solidFill>
                  <a:srgbClr val="19233E"/>
                </a:solidFill>
                <a:cs typeface="Microsoft New Tai Lue"/>
              </a:rPr>
              <a:t>, </a:t>
            </a:r>
            <a:r>
              <a:rPr lang="en-GB" sz="1600" b="1">
                <a:solidFill>
                  <a:srgbClr val="19233E"/>
                </a:solidFill>
                <a:cs typeface="Microsoft New Tai Lue"/>
              </a:rPr>
              <a:t>relationships</a:t>
            </a:r>
            <a:r>
              <a:rPr lang="en-GB" sz="1600">
                <a:solidFill>
                  <a:srgbClr val="19233E"/>
                </a:solidFill>
                <a:cs typeface="Microsoft New Tai Lue"/>
              </a:rPr>
              <a:t>, </a:t>
            </a:r>
            <a:r>
              <a:rPr lang="en-GB" sz="1600" b="1">
                <a:solidFill>
                  <a:srgbClr val="19233E"/>
                </a:solidFill>
                <a:cs typeface="Microsoft New Tai Lue"/>
              </a:rPr>
              <a:t>assets</a:t>
            </a:r>
            <a:r>
              <a:rPr lang="en-GB" sz="1600">
                <a:solidFill>
                  <a:srgbClr val="19233E"/>
                </a:solidFill>
                <a:cs typeface="Microsoft New Tai Lue"/>
              </a:rPr>
              <a:t>, </a:t>
            </a:r>
            <a:r>
              <a:rPr lang="en-GB" sz="1600" b="1">
                <a:solidFill>
                  <a:srgbClr val="19233E"/>
                </a:solidFill>
                <a:cs typeface="Microsoft New Tai Lue"/>
              </a:rPr>
              <a:t>energy</a:t>
            </a:r>
            <a:r>
              <a:rPr lang="en-GB" sz="1600">
                <a:solidFill>
                  <a:srgbClr val="19233E"/>
                </a:solidFill>
                <a:cs typeface="Microsoft New Tai Lue"/>
              </a:rPr>
              <a:t> and </a:t>
            </a:r>
            <a:r>
              <a:rPr lang="en-GB" sz="1600" b="1">
                <a:solidFill>
                  <a:srgbClr val="19233E"/>
                </a:solidFill>
                <a:cs typeface="Microsoft New Tai Lue"/>
              </a:rPr>
              <a:t>compassion</a:t>
            </a:r>
            <a:r>
              <a:rPr lang="en-GB" sz="1600">
                <a:solidFill>
                  <a:srgbClr val="19233E"/>
                </a:solidFill>
                <a:cs typeface="Microsoft New Tai Lue"/>
              </a:rPr>
              <a:t> to tap into in neighbourhoods. </a:t>
            </a:r>
            <a:br>
              <a:rPr lang="en-GB" sz="1600">
                <a:solidFill>
                  <a:srgbClr val="19233E"/>
                </a:solidFill>
                <a:cs typeface="Microsoft New Tai Lue"/>
              </a:rPr>
            </a:br>
            <a:r>
              <a:rPr lang="en-GB" sz="1600">
                <a:solidFill>
                  <a:srgbClr val="19233E"/>
                </a:solidFill>
                <a:cs typeface="Microsoft New Tai Lue"/>
              </a:rPr>
              <a:t>Second, </a:t>
            </a:r>
            <a:r>
              <a:rPr lang="en-GB" sz="1600" b="1">
                <a:solidFill>
                  <a:srgbClr val="19233E"/>
                </a:solidFill>
                <a:cs typeface="Microsoft New Tai Lue"/>
              </a:rPr>
              <a:t>community life can reach parts that the state cannot</a:t>
            </a:r>
            <a:r>
              <a:rPr lang="en-GB" sz="1600">
                <a:solidFill>
                  <a:srgbClr val="19233E"/>
                </a:solidFill>
                <a:cs typeface="Microsoft New Tai Lue"/>
              </a:rPr>
              <a:t>, and provide the relationships, purpose and connection that make it more likely that life goes well.</a:t>
            </a:r>
            <a:br>
              <a:rPr lang="en-GB" sz="1600">
                <a:solidFill>
                  <a:srgbClr val="19233E"/>
                </a:solidFill>
                <a:cs typeface="Microsoft New Tai Lue"/>
              </a:rPr>
            </a:br>
            <a:endParaRPr lang="en-GB" sz="1600">
              <a:solidFill>
                <a:srgbClr val="19233E"/>
              </a:solidFill>
              <a:cs typeface="Microsoft New Tai Lue"/>
            </a:endParaRPr>
          </a:p>
          <a:p>
            <a:pPr>
              <a:lnSpc>
                <a:spcPct val="120000"/>
              </a:lnSpc>
            </a:pPr>
            <a:r>
              <a:rPr lang="en-GB" sz="1600">
                <a:solidFill>
                  <a:srgbClr val="19233E"/>
                </a:solidFill>
                <a:cs typeface="Microsoft New Tai Lue"/>
              </a:rPr>
              <a:t>“But this is not about the state getting out of the way. </a:t>
            </a:r>
            <a:r>
              <a:rPr lang="en-GB" sz="1600" b="1">
                <a:solidFill>
                  <a:srgbClr val="19233E"/>
                </a:solidFill>
                <a:cs typeface="Microsoft New Tai Lue"/>
              </a:rPr>
              <a:t>This work will only succeed where community power meets a like-minded local state</a:t>
            </a:r>
            <a:r>
              <a:rPr lang="en-GB" sz="1600">
                <a:solidFill>
                  <a:srgbClr val="19233E"/>
                </a:solidFill>
                <a:cs typeface="Microsoft New Tai Lue"/>
              </a:rPr>
              <a:t>. That requires an openness to shifting culture and ethos toward more relational, human centred and no-wrong-door ways of working that support people to get the help they need when they need it, rather than being told to come back when a threshold has been surpassed. </a:t>
            </a:r>
            <a:br>
              <a:rPr lang="en-GB" sz="1600">
                <a:solidFill>
                  <a:srgbClr val="19233E"/>
                </a:solidFill>
                <a:cs typeface="Microsoft New Tai Lue"/>
              </a:rPr>
            </a:br>
            <a:r>
              <a:rPr lang="en-GB" sz="1600">
                <a:solidFill>
                  <a:srgbClr val="19233E"/>
                </a:solidFill>
                <a:cs typeface="Microsoft New Tai Lue"/>
              </a:rPr>
              <a:t>It also requires a commitment to </a:t>
            </a:r>
            <a:r>
              <a:rPr lang="en-GB" sz="1600" b="1">
                <a:solidFill>
                  <a:srgbClr val="19233E"/>
                </a:solidFill>
                <a:cs typeface="Microsoft New Tai Lue"/>
              </a:rPr>
              <a:t>building community wealth </a:t>
            </a:r>
            <a:r>
              <a:rPr lang="en-GB" sz="1600">
                <a:solidFill>
                  <a:srgbClr val="19233E"/>
                </a:solidFill>
                <a:cs typeface="Microsoft New Tai Lue"/>
              </a:rPr>
              <a:t>and </a:t>
            </a:r>
            <a:r>
              <a:rPr lang="en-GB" sz="1600" b="1">
                <a:solidFill>
                  <a:srgbClr val="19233E"/>
                </a:solidFill>
                <a:cs typeface="Microsoft New Tai Lue"/>
              </a:rPr>
              <a:t>power</a:t>
            </a:r>
            <a:r>
              <a:rPr lang="en-GB" sz="1600">
                <a:solidFill>
                  <a:srgbClr val="19233E"/>
                </a:solidFill>
                <a:cs typeface="Microsoft New Tai Lue"/>
              </a:rPr>
              <a:t>, to make a sustained impact on reducing hardship.”</a:t>
            </a:r>
          </a:p>
          <a:p>
            <a:pPr>
              <a:lnSpc>
                <a:spcPct val="120000"/>
              </a:lnSpc>
            </a:pPr>
            <a:endParaRPr lang="en-US" sz="1600"/>
          </a:p>
        </p:txBody>
      </p:sp>
      <p:pic>
        <p:nvPicPr>
          <p:cNvPr id="6" name="Picture 5" descr="The Orwell Prize Ceremony 2018 - RSA">
            <a:extLst>
              <a:ext uri="{FF2B5EF4-FFF2-40B4-BE49-F238E27FC236}">
                <a16:creationId xmlns:a16="http://schemas.microsoft.com/office/drawing/2014/main" id="{1809F628-1A59-6EF7-55BA-D68B449C1F1F}"/>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6799" y="1820744"/>
            <a:ext cx="3156397" cy="623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ome - New Local">
            <a:extLst>
              <a:ext uri="{FF2B5EF4-FFF2-40B4-BE49-F238E27FC236}">
                <a16:creationId xmlns:a16="http://schemas.microsoft.com/office/drawing/2014/main" id="{D358FABA-1D39-040F-7AAF-E1B5870D6B7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86799" y="3721129"/>
            <a:ext cx="3156397" cy="102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517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urface with a yellow background&#10;&#10;Description automatically generated with medium confidence">
            <a:extLst>
              <a:ext uri="{FF2B5EF4-FFF2-40B4-BE49-F238E27FC236}">
                <a16:creationId xmlns:a16="http://schemas.microsoft.com/office/drawing/2014/main" id="{9BBB8844-DCAC-6094-A7B5-19B677E4922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01523CF-27C9-11BA-6CEB-8883A29496B6}"/>
              </a:ext>
            </a:extLst>
          </p:cNvPr>
          <p:cNvSpPr>
            <a:spLocks noGrp="1"/>
          </p:cNvSpPr>
          <p:nvPr>
            <p:ph type="title"/>
          </p:nvPr>
        </p:nvSpPr>
        <p:spPr>
          <a:xfrm>
            <a:off x="348803" y="0"/>
            <a:ext cx="10515600" cy="1325563"/>
          </a:xfrm>
        </p:spPr>
        <p:txBody>
          <a:bodyPr/>
          <a:lstStyle/>
          <a:p>
            <a:r>
              <a:rPr lang="en-GB">
                <a:latin typeface="Museo Sans Rounded 900" panose="02000000000000000000" pitchFamily="50" charset="0"/>
              </a:rPr>
              <a:t>Cost-of-living crisis for residents</a:t>
            </a:r>
            <a:endParaRPr lang="en-US">
              <a:latin typeface="Museo Sans Rounded 900" panose="02000000000000000000" pitchFamily="50" charset="0"/>
            </a:endParaRPr>
          </a:p>
        </p:txBody>
      </p:sp>
      <p:pic>
        <p:nvPicPr>
          <p:cNvPr id="52" name="Picture 51">
            <a:extLst>
              <a:ext uri="{FF2B5EF4-FFF2-40B4-BE49-F238E27FC236}">
                <a16:creationId xmlns:a16="http://schemas.microsoft.com/office/drawing/2014/main" id="{B666E566-6D03-DB61-6287-A9EFBA802F8A}"/>
              </a:ext>
            </a:extLst>
          </p:cNvPr>
          <p:cNvPicPr>
            <a:picLocks noChangeAspect="1"/>
          </p:cNvPicPr>
          <p:nvPr/>
        </p:nvPicPr>
        <p:blipFill rotWithShape="1">
          <a:blip r:embed="rId4" cstate="email">
            <a:alphaModFix amt="20000"/>
            <a:extLst>
              <a:ext uri="{28A0092B-C50C-407E-A947-70E740481C1C}">
                <a14:useLocalDpi xmlns:a14="http://schemas.microsoft.com/office/drawing/2010/main" val="0"/>
              </a:ext>
            </a:extLst>
          </a:blip>
          <a:srcRect/>
          <a:stretch/>
        </p:blipFill>
        <p:spPr>
          <a:xfrm>
            <a:off x="0" y="5889771"/>
            <a:ext cx="12192000" cy="968229"/>
          </a:xfrm>
          <a:prstGeom prst="rect">
            <a:avLst/>
          </a:prstGeom>
        </p:spPr>
      </p:pic>
      <p:pic>
        <p:nvPicPr>
          <p:cNvPr id="19" name="Graphic 18">
            <a:extLst>
              <a:ext uri="{FF2B5EF4-FFF2-40B4-BE49-F238E27FC236}">
                <a16:creationId xmlns:a16="http://schemas.microsoft.com/office/drawing/2014/main" id="{35579CAF-0AE3-CE4A-3C11-F524F6D607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76943" y="1825721"/>
            <a:ext cx="2342029" cy="1063538"/>
          </a:xfrm>
          <a:prstGeom prst="rect">
            <a:avLst/>
          </a:prstGeom>
        </p:spPr>
      </p:pic>
      <p:sp>
        <p:nvSpPr>
          <p:cNvPr id="21" name="TextBox 20">
            <a:extLst>
              <a:ext uri="{FF2B5EF4-FFF2-40B4-BE49-F238E27FC236}">
                <a16:creationId xmlns:a16="http://schemas.microsoft.com/office/drawing/2014/main" id="{5BEDC006-B4A4-3B46-154E-B5F61E7D4B0B}"/>
              </a:ext>
            </a:extLst>
          </p:cNvPr>
          <p:cNvSpPr txBox="1"/>
          <p:nvPr/>
        </p:nvSpPr>
        <p:spPr>
          <a:xfrm>
            <a:off x="2904744" y="1943476"/>
            <a:ext cx="225191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11E41"/>
                </a:solidFill>
                <a:latin typeface="+mj-lt"/>
                <a:cs typeface="Microsoft New Tai Lue"/>
              </a:rPr>
              <a:t>21,000</a:t>
            </a:r>
            <a:endParaRPr kumimoji="0" lang="en-GB" sz="3200" b="1" i="0" u="none" strike="noStrike" kern="1200" cap="none" spc="0" normalizeH="0" baseline="0" noProof="0">
              <a:ln>
                <a:noFill/>
              </a:ln>
              <a:solidFill>
                <a:srgbClr val="011E41"/>
              </a:solidFill>
              <a:effectLst/>
              <a:uLnTx/>
              <a:uFillTx/>
              <a:latin typeface="+mj-lt"/>
              <a:cs typeface="Microsoft New Tai Lu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11E41"/>
                </a:solidFill>
                <a:effectLst/>
                <a:uLnTx/>
                <a:uFillTx/>
                <a:cs typeface="Microsoft New Tai Lue"/>
              </a:rPr>
              <a:t>Children in poverty</a:t>
            </a:r>
            <a:endParaRPr lang="en-GB" sz="1600" b="0" i="0" u="none" strike="noStrike" kern="1200" cap="none" spc="0" normalizeH="0" baseline="0" noProof="0">
              <a:ln>
                <a:noFill/>
              </a:ln>
              <a:solidFill>
                <a:srgbClr val="011E41"/>
              </a:solidFill>
              <a:effectLst/>
              <a:uLnTx/>
              <a:uFillTx/>
              <a:cs typeface="Microsoft New Tai Lue"/>
            </a:endParaRPr>
          </a:p>
        </p:txBody>
      </p:sp>
      <p:pic>
        <p:nvPicPr>
          <p:cNvPr id="23" name="Graphic 22">
            <a:extLst>
              <a:ext uri="{FF2B5EF4-FFF2-40B4-BE49-F238E27FC236}">
                <a16:creationId xmlns:a16="http://schemas.microsoft.com/office/drawing/2014/main" id="{C4F918A9-9A95-F24B-2917-F8706B16EC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2603" y="1267829"/>
            <a:ext cx="2155042" cy="2092882"/>
          </a:xfrm>
          <a:prstGeom prst="rect">
            <a:avLst/>
          </a:prstGeom>
        </p:spPr>
      </p:pic>
      <p:sp>
        <p:nvSpPr>
          <p:cNvPr id="25" name="TextBox 24">
            <a:extLst>
              <a:ext uri="{FF2B5EF4-FFF2-40B4-BE49-F238E27FC236}">
                <a16:creationId xmlns:a16="http://schemas.microsoft.com/office/drawing/2014/main" id="{5A7BE27F-02AE-65BB-9ABA-468DC6313F22}"/>
              </a:ext>
            </a:extLst>
          </p:cNvPr>
          <p:cNvSpPr txBox="1"/>
          <p:nvPr/>
        </p:nvSpPr>
        <p:spPr>
          <a:xfrm>
            <a:off x="523916" y="1396471"/>
            <a:ext cx="1785176"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11E41"/>
                </a:solidFill>
                <a:effectLst/>
                <a:uLnTx/>
                <a:uFillTx/>
                <a:latin typeface="+mj-lt"/>
                <a:cs typeface="Microsoft New Tai Lue" panose="020B0502040204020203" pitchFamily="34" charset="0"/>
              </a:rPr>
              <a:t>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11E41"/>
                </a:solidFill>
                <a:effectLst/>
                <a:uLnTx/>
                <a:uFillTx/>
                <a:cs typeface="Microsoft New Tai Lue" panose="020B0502040204020203" pitchFamily="34" charset="0"/>
              </a:rPr>
              <a:t>Somerset adults finding it difficult to pay bills – that’s 216,000 people</a:t>
            </a:r>
          </a:p>
        </p:txBody>
      </p:sp>
      <p:pic>
        <p:nvPicPr>
          <p:cNvPr id="26" name="Graphic 25">
            <a:extLst>
              <a:ext uri="{FF2B5EF4-FFF2-40B4-BE49-F238E27FC236}">
                <a16:creationId xmlns:a16="http://schemas.microsoft.com/office/drawing/2014/main" id="{D9F3739D-5293-7D48-9B45-D8F03EACF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5393" y="3519310"/>
            <a:ext cx="2268818" cy="2092881"/>
          </a:xfrm>
          <a:prstGeom prst="rect">
            <a:avLst/>
          </a:prstGeom>
        </p:spPr>
      </p:pic>
      <p:sp>
        <p:nvSpPr>
          <p:cNvPr id="28" name="TextBox 27">
            <a:extLst>
              <a:ext uri="{FF2B5EF4-FFF2-40B4-BE49-F238E27FC236}">
                <a16:creationId xmlns:a16="http://schemas.microsoft.com/office/drawing/2014/main" id="{0BDA8DBC-6EC5-1D0B-715D-141C7BC87AC0}"/>
              </a:ext>
            </a:extLst>
          </p:cNvPr>
          <p:cNvSpPr txBox="1"/>
          <p:nvPr/>
        </p:nvSpPr>
        <p:spPr>
          <a:xfrm>
            <a:off x="661176" y="3765314"/>
            <a:ext cx="2226216" cy="1692771"/>
          </a:xfrm>
          <a:prstGeom prst="rect">
            <a:avLst/>
          </a:prstGeom>
          <a:noFill/>
        </p:spPr>
        <p:txBody>
          <a:bodyPr wrap="square">
            <a:spAutoFit/>
          </a:bodyPr>
          <a:lstStyle/>
          <a:p>
            <a:pPr algn="ctr"/>
            <a:r>
              <a:rPr lang="en-GB" sz="3200" b="1">
                <a:solidFill>
                  <a:srgbClr val="011E41"/>
                </a:solidFill>
                <a:latin typeface="+mj-lt"/>
                <a:cs typeface="Microsoft New Tai Lue" panose="020B0502040204020203" pitchFamily="34" charset="0"/>
              </a:rPr>
              <a:t>9.5 years</a:t>
            </a:r>
          </a:p>
          <a:p>
            <a:pPr algn="ctr"/>
            <a:r>
              <a:rPr lang="en-GB" sz="1800">
                <a:solidFill>
                  <a:srgbClr val="011E41"/>
                </a:solidFill>
                <a:cs typeface="Microsoft New Tai Lue" panose="020B0502040204020203" pitchFamily="34" charset="0"/>
              </a:rPr>
              <a:t>Deprivation gap for male length of life, 7.7 years for females</a:t>
            </a:r>
          </a:p>
        </p:txBody>
      </p:sp>
      <p:pic>
        <p:nvPicPr>
          <p:cNvPr id="32" name="Graphic 31">
            <a:extLst>
              <a:ext uri="{FF2B5EF4-FFF2-40B4-BE49-F238E27FC236}">
                <a16:creationId xmlns:a16="http://schemas.microsoft.com/office/drawing/2014/main" id="{70F3D868-235C-41A2-8ED7-608557A9FC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65317" y="4308612"/>
            <a:ext cx="3169193" cy="1209956"/>
          </a:xfrm>
          <a:prstGeom prst="rect">
            <a:avLst/>
          </a:prstGeom>
        </p:spPr>
      </p:pic>
      <p:sp>
        <p:nvSpPr>
          <p:cNvPr id="34" name="TextBox 33">
            <a:extLst>
              <a:ext uri="{FF2B5EF4-FFF2-40B4-BE49-F238E27FC236}">
                <a16:creationId xmlns:a16="http://schemas.microsoft.com/office/drawing/2014/main" id="{75C4FE65-752F-ABED-9E46-BC87D63A4425}"/>
              </a:ext>
            </a:extLst>
          </p:cNvPr>
          <p:cNvSpPr txBox="1"/>
          <p:nvPr/>
        </p:nvSpPr>
        <p:spPr>
          <a:xfrm>
            <a:off x="3626154" y="4385486"/>
            <a:ext cx="2810934" cy="1015663"/>
          </a:xfrm>
          <a:prstGeom prst="rect">
            <a:avLst/>
          </a:prstGeom>
          <a:noFill/>
        </p:spPr>
        <p:txBody>
          <a:bodyPr wrap="square">
            <a:spAutoFit/>
          </a:bodyPr>
          <a:lstStyle/>
          <a:p>
            <a:pPr algn="ctr"/>
            <a:r>
              <a:rPr lang="en-GB" sz="2800" b="1">
                <a:solidFill>
                  <a:srgbClr val="011E41"/>
                </a:solidFill>
                <a:cs typeface="Microsoft New Tai Lue" panose="020B0502040204020203" pitchFamily="34" charset="0"/>
              </a:rPr>
              <a:t>19%</a:t>
            </a:r>
          </a:p>
          <a:p>
            <a:pPr algn="ctr"/>
            <a:r>
              <a:rPr lang="en-GB" sz="1600">
                <a:solidFill>
                  <a:srgbClr val="011E41"/>
                </a:solidFill>
                <a:cs typeface="Microsoft New Tai Lue" panose="020B0502040204020203" pitchFamily="34" charset="0"/>
              </a:rPr>
              <a:t>Supermarket inflation in </a:t>
            </a:r>
            <a:br>
              <a:rPr lang="en-GB" sz="1600">
                <a:solidFill>
                  <a:srgbClr val="011E41"/>
                </a:solidFill>
                <a:cs typeface="Microsoft New Tai Lue" panose="020B0502040204020203" pitchFamily="34" charset="0"/>
              </a:rPr>
            </a:br>
            <a:r>
              <a:rPr lang="en-GB" sz="1600">
                <a:solidFill>
                  <a:srgbClr val="011E41"/>
                </a:solidFill>
                <a:cs typeface="Microsoft New Tai Lue" panose="020B0502040204020203" pitchFamily="34" charset="0"/>
              </a:rPr>
              <a:t>one year</a:t>
            </a:r>
          </a:p>
        </p:txBody>
      </p:sp>
      <p:pic>
        <p:nvPicPr>
          <p:cNvPr id="46" name="Graphic 45">
            <a:extLst>
              <a:ext uri="{FF2B5EF4-FFF2-40B4-BE49-F238E27FC236}">
                <a16:creationId xmlns:a16="http://schemas.microsoft.com/office/drawing/2014/main" id="{1AE36FDC-892E-3935-4418-6F0A15E2E0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51634" y="1267828"/>
            <a:ext cx="3062634" cy="1325563"/>
          </a:xfrm>
          <a:prstGeom prst="rect">
            <a:avLst/>
          </a:prstGeom>
        </p:spPr>
      </p:pic>
      <p:sp>
        <p:nvSpPr>
          <p:cNvPr id="48" name="TextBox 47">
            <a:extLst>
              <a:ext uri="{FF2B5EF4-FFF2-40B4-BE49-F238E27FC236}">
                <a16:creationId xmlns:a16="http://schemas.microsoft.com/office/drawing/2014/main" id="{E4B0EFDE-0F61-F9D1-E0A8-B87142D79DA0}"/>
              </a:ext>
            </a:extLst>
          </p:cNvPr>
          <p:cNvSpPr txBox="1"/>
          <p:nvPr/>
        </p:nvSpPr>
        <p:spPr>
          <a:xfrm>
            <a:off x="5764054" y="1415448"/>
            <a:ext cx="2782116" cy="1077218"/>
          </a:xfrm>
          <a:prstGeom prst="rect">
            <a:avLst/>
          </a:prstGeom>
          <a:noFill/>
        </p:spPr>
        <p:txBody>
          <a:bodyPr wrap="square">
            <a:spAutoFit/>
          </a:bodyPr>
          <a:lstStyle/>
          <a:p>
            <a:pPr algn="ctr"/>
            <a:r>
              <a:rPr lang="en-GB" sz="1600">
                <a:solidFill>
                  <a:srgbClr val="011E41"/>
                </a:solidFill>
                <a:cs typeface="Microsoft New Tai Lue" panose="020B0502040204020203" pitchFamily="34" charset="0"/>
              </a:rPr>
              <a:t>Those </a:t>
            </a:r>
            <a:r>
              <a:rPr lang="en-GB" sz="1600" b="1">
                <a:solidFill>
                  <a:srgbClr val="011E41"/>
                </a:solidFill>
                <a:cs typeface="Microsoft New Tai Lue" panose="020B0502040204020203" pitchFamily="34" charset="0"/>
              </a:rPr>
              <a:t>most</a:t>
            </a:r>
            <a:r>
              <a:rPr lang="en-GB" sz="1600">
                <a:solidFill>
                  <a:srgbClr val="011E41"/>
                </a:solidFill>
                <a:cs typeface="Microsoft New Tai Lue" panose="020B0502040204020203" pitchFamily="34" charset="0"/>
              </a:rPr>
              <a:t> </a:t>
            </a:r>
            <a:r>
              <a:rPr lang="en-GB" sz="1600" b="1">
                <a:solidFill>
                  <a:srgbClr val="011E41"/>
                </a:solidFill>
                <a:cs typeface="Microsoft New Tai Lue" panose="020B0502040204020203" pitchFamily="34" charset="0"/>
              </a:rPr>
              <a:t>marginalised</a:t>
            </a:r>
            <a:r>
              <a:rPr lang="en-GB" sz="1600">
                <a:solidFill>
                  <a:srgbClr val="011E41"/>
                </a:solidFill>
                <a:cs typeface="Microsoft New Tai Lue" panose="020B0502040204020203" pitchFamily="34" charset="0"/>
              </a:rPr>
              <a:t> in society have least ability to weather the cost-of-living crisis</a:t>
            </a:r>
            <a:endParaRPr lang="en-GB" sz="1050">
              <a:solidFill>
                <a:srgbClr val="011E41"/>
              </a:solidFill>
              <a:cs typeface="Microsoft New Tai Lue" panose="020B0502040204020203" pitchFamily="34" charset="0"/>
            </a:endParaRPr>
          </a:p>
        </p:txBody>
      </p:sp>
      <p:pic>
        <p:nvPicPr>
          <p:cNvPr id="50" name="Graphic 49">
            <a:extLst>
              <a:ext uri="{FF2B5EF4-FFF2-40B4-BE49-F238E27FC236}">
                <a16:creationId xmlns:a16="http://schemas.microsoft.com/office/drawing/2014/main" id="{8D799DB5-1F33-81F9-183F-BC884BDB287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2208" y="2446807"/>
            <a:ext cx="3022765" cy="1270860"/>
          </a:xfrm>
          <a:prstGeom prst="rect">
            <a:avLst/>
          </a:prstGeom>
        </p:spPr>
      </p:pic>
      <p:sp>
        <p:nvSpPr>
          <p:cNvPr id="53" name="TextBox 52">
            <a:extLst>
              <a:ext uri="{FF2B5EF4-FFF2-40B4-BE49-F238E27FC236}">
                <a16:creationId xmlns:a16="http://schemas.microsoft.com/office/drawing/2014/main" id="{AA23042F-500B-9C57-7667-A60338357E11}"/>
              </a:ext>
            </a:extLst>
          </p:cNvPr>
          <p:cNvSpPr txBox="1"/>
          <p:nvPr/>
        </p:nvSpPr>
        <p:spPr>
          <a:xfrm>
            <a:off x="9077571" y="2575004"/>
            <a:ext cx="2644026" cy="954107"/>
          </a:xfrm>
          <a:prstGeom prst="rect">
            <a:avLst/>
          </a:prstGeom>
          <a:noFill/>
        </p:spPr>
        <p:txBody>
          <a:bodyPr wrap="square">
            <a:spAutoFit/>
          </a:bodyPr>
          <a:lstStyle/>
          <a:p>
            <a:pPr algn="ctr"/>
            <a:r>
              <a:rPr lang="en-GB" sz="2800" b="1">
                <a:solidFill>
                  <a:srgbClr val="011E41"/>
                </a:solidFill>
                <a:latin typeface="+mj-lt"/>
                <a:cs typeface="Microsoft New Tai Lue" panose="020B0502040204020203" pitchFamily="34" charset="0"/>
              </a:rPr>
              <a:t>90%</a:t>
            </a:r>
          </a:p>
          <a:p>
            <a:pPr algn="ctr"/>
            <a:r>
              <a:rPr lang="en-GB" sz="1400">
                <a:solidFill>
                  <a:srgbClr val="011E41"/>
                </a:solidFill>
                <a:cs typeface="Microsoft New Tai Lue" panose="020B0502040204020203" pitchFamily="34" charset="0"/>
              </a:rPr>
              <a:t>Families on Universal Credit cannot afford basics</a:t>
            </a:r>
          </a:p>
        </p:txBody>
      </p:sp>
      <p:pic>
        <p:nvPicPr>
          <p:cNvPr id="54" name="Graphic 53">
            <a:extLst>
              <a:ext uri="{FF2B5EF4-FFF2-40B4-BE49-F238E27FC236}">
                <a16:creationId xmlns:a16="http://schemas.microsoft.com/office/drawing/2014/main" id="{81DBC617-D389-87DC-1197-385B248C34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85916" y="2867383"/>
            <a:ext cx="2699073" cy="1259975"/>
          </a:xfrm>
          <a:prstGeom prst="rect">
            <a:avLst/>
          </a:prstGeom>
        </p:spPr>
      </p:pic>
      <p:sp>
        <p:nvSpPr>
          <p:cNvPr id="56" name="TextBox 55">
            <a:extLst>
              <a:ext uri="{FF2B5EF4-FFF2-40B4-BE49-F238E27FC236}">
                <a16:creationId xmlns:a16="http://schemas.microsoft.com/office/drawing/2014/main" id="{53067049-1AFB-5448-B3C2-009E8681401E}"/>
              </a:ext>
            </a:extLst>
          </p:cNvPr>
          <p:cNvSpPr txBox="1"/>
          <p:nvPr/>
        </p:nvSpPr>
        <p:spPr>
          <a:xfrm>
            <a:off x="5547459" y="2963375"/>
            <a:ext cx="250788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11E41"/>
                </a:solidFill>
                <a:effectLst/>
                <a:uLnTx/>
                <a:uFillTx/>
                <a:latin typeface="+mj-lt"/>
                <a:cs typeface="Microsoft New Tai Lue" panose="020B0502040204020203"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11E41"/>
                </a:solidFill>
                <a:cs typeface="Microsoft New Tai Lue" panose="020B0502040204020203" pitchFamily="34" charset="0"/>
              </a:rPr>
              <a:t>Not eaten for a day in last month because of cost</a:t>
            </a:r>
            <a:endParaRPr kumimoji="0" lang="en-GB" sz="1600" b="0" i="0" u="none" strike="noStrike" kern="1200" cap="none" spc="0" normalizeH="0" baseline="0" noProof="0">
              <a:ln>
                <a:noFill/>
              </a:ln>
              <a:solidFill>
                <a:srgbClr val="011E41"/>
              </a:solidFill>
              <a:effectLst/>
              <a:uLnTx/>
              <a:uFillTx/>
              <a:cs typeface="Microsoft New Tai Lue" panose="020B0502040204020203" pitchFamily="34" charset="0"/>
            </a:endParaRPr>
          </a:p>
        </p:txBody>
      </p:sp>
      <p:pic>
        <p:nvPicPr>
          <p:cNvPr id="57" name="Graphic 56">
            <a:extLst>
              <a:ext uri="{FF2B5EF4-FFF2-40B4-BE49-F238E27FC236}">
                <a16:creationId xmlns:a16="http://schemas.microsoft.com/office/drawing/2014/main" id="{1EE10B96-5F55-81FE-4024-4DA68741A7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94567" y="1091558"/>
            <a:ext cx="2393189" cy="1146246"/>
          </a:xfrm>
          <a:prstGeom prst="rect">
            <a:avLst/>
          </a:prstGeom>
        </p:spPr>
      </p:pic>
      <p:sp>
        <p:nvSpPr>
          <p:cNvPr id="59" name="TextBox 58">
            <a:extLst>
              <a:ext uri="{FF2B5EF4-FFF2-40B4-BE49-F238E27FC236}">
                <a16:creationId xmlns:a16="http://schemas.microsoft.com/office/drawing/2014/main" id="{82840BA3-5FB9-DD11-8CC7-D7B1E1699D04}"/>
              </a:ext>
            </a:extLst>
          </p:cNvPr>
          <p:cNvSpPr txBox="1"/>
          <p:nvPr/>
        </p:nvSpPr>
        <p:spPr>
          <a:xfrm>
            <a:off x="9450511" y="1174111"/>
            <a:ext cx="22708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11E41"/>
                </a:solidFill>
                <a:effectLst/>
                <a:uLnTx/>
                <a:uFillTx/>
                <a:latin typeface="+mj-lt"/>
                <a:cs typeface="Microsoft New Tai Lue" panose="020B0502040204020203" pitchFamily="34" charset="0"/>
              </a:rPr>
              <a:t>17.7%</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rgbClr val="011E41"/>
                </a:solidFill>
                <a:cs typeface="Microsoft New Tai Lue" panose="020B0502040204020203" pitchFamily="34" charset="0"/>
              </a:rPr>
              <a:t>Households with f</a:t>
            </a:r>
            <a:r>
              <a:rPr kumimoji="0" lang="en-GB" sz="1400" b="0" i="0" u="none" strike="noStrike" kern="1200" cap="none" spc="0" normalizeH="0" baseline="0" noProof="0" err="1">
                <a:ln>
                  <a:noFill/>
                </a:ln>
                <a:solidFill>
                  <a:srgbClr val="011E41"/>
                </a:solidFill>
                <a:effectLst/>
                <a:uLnTx/>
                <a:uFillTx/>
                <a:cs typeface="Microsoft New Tai Lue" panose="020B0502040204020203" pitchFamily="34" charset="0"/>
              </a:rPr>
              <a:t>ood</a:t>
            </a:r>
            <a:r>
              <a:rPr kumimoji="0" lang="en-GB" sz="1400" b="0" i="0" u="none" strike="noStrike" kern="1200" cap="none" spc="0" normalizeH="0" baseline="0" noProof="0">
                <a:ln>
                  <a:noFill/>
                </a:ln>
                <a:solidFill>
                  <a:srgbClr val="011E41"/>
                </a:solidFill>
                <a:effectLst/>
                <a:uLnTx/>
                <a:uFillTx/>
                <a:cs typeface="Microsoft New Tai Lue" panose="020B0502040204020203" pitchFamily="34" charset="0"/>
              </a:rPr>
              <a:t> insecurity</a:t>
            </a:r>
          </a:p>
        </p:txBody>
      </p:sp>
      <p:pic>
        <p:nvPicPr>
          <p:cNvPr id="60" name="Graphic 59">
            <a:extLst>
              <a:ext uri="{FF2B5EF4-FFF2-40B4-BE49-F238E27FC236}">
                <a16:creationId xmlns:a16="http://schemas.microsoft.com/office/drawing/2014/main" id="{3FF144E5-A309-D6FB-5CF4-17D07B793F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77109" y="3971077"/>
            <a:ext cx="2810934" cy="1527952"/>
          </a:xfrm>
          <a:prstGeom prst="rect">
            <a:avLst/>
          </a:prstGeom>
        </p:spPr>
      </p:pic>
      <p:sp>
        <p:nvSpPr>
          <p:cNvPr id="62" name="TextBox 61">
            <a:extLst>
              <a:ext uri="{FF2B5EF4-FFF2-40B4-BE49-F238E27FC236}">
                <a16:creationId xmlns:a16="http://schemas.microsoft.com/office/drawing/2014/main" id="{3DD958E4-A801-C91F-252D-06D3E7092AF7}"/>
              </a:ext>
            </a:extLst>
          </p:cNvPr>
          <p:cNvSpPr txBox="1"/>
          <p:nvPr/>
        </p:nvSpPr>
        <p:spPr>
          <a:xfrm>
            <a:off x="8393115" y="4099439"/>
            <a:ext cx="2496444" cy="1261884"/>
          </a:xfrm>
          <a:prstGeom prst="rect">
            <a:avLst/>
          </a:prstGeom>
          <a:noFill/>
        </p:spPr>
        <p:txBody>
          <a:bodyPr wrap="square">
            <a:spAutoFit/>
          </a:bodyPr>
          <a:lstStyle/>
          <a:p>
            <a:pPr algn="ctr"/>
            <a:r>
              <a:rPr lang="en-GB" sz="2800" b="1">
                <a:solidFill>
                  <a:srgbClr val="011E41"/>
                </a:solidFill>
                <a:cs typeface="Microsoft New Tai Lue"/>
              </a:rPr>
              <a:t>49%</a:t>
            </a:r>
          </a:p>
          <a:p>
            <a:pPr algn="ctr"/>
            <a:r>
              <a:rPr lang="en-GB" sz="1600">
                <a:solidFill>
                  <a:srgbClr val="011E41"/>
                </a:solidFill>
                <a:cs typeface="Microsoft New Tai Lue"/>
              </a:rPr>
              <a:t>Spending more on energy, 44% spending more on food</a:t>
            </a:r>
          </a:p>
        </p:txBody>
      </p:sp>
    </p:spTree>
    <p:extLst>
      <p:ext uri="{BB962C8B-B14F-4D97-AF65-F5344CB8AC3E}">
        <p14:creationId xmlns:p14="http://schemas.microsoft.com/office/powerpoint/2010/main" val="1525650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80DFEE-C5FA-E06F-2D2C-F1CA910A648A}"/>
              </a:ext>
            </a:extLst>
          </p:cNvPr>
          <p:cNvPicPr>
            <a:picLocks noChangeAspect="1"/>
          </p:cNvPicPr>
          <p:nvPr/>
        </p:nvPicPr>
        <p:blipFill rotWithShape="1">
          <a:blip r:embed="rId3" cstate="email">
            <a:alphaModFix amt="24000"/>
            <a:extLst>
              <a:ext uri="{28A0092B-C50C-407E-A947-70E740481C1C}">
                <a14:useLocalDpi xmlns:a14="http://schemas.microsoft.com/office/drawing/2010/main"/>
              </a:ext>
            </a:extLst>
          </a:blip>
          <a:srcRect l="1" r="53683" b="12912"/>
          <a:stretch/>
        </p:blipFill>
        <p:spPr>
          <a:xfrm>
            <a:off x="7862273" y="5909938"/>
            <a:ext cx="4329727" cy="943173"/>
          </a:xfrm>
          <a:prstGeom prst="rect">
            <a:avLst/>
          </a:prstGeom>
        </p:spPr>
      </p:pic>
      <p:pic>
        <p:nvPicPr>
          <p:cNvPr id="13" name="Picture 12">
            <a:extLst>
              <a:ext uri="{FF2B5EF4-FFF2-40B4-BE49-F238E27FC236}">
                <a16:creationId xmlns:a16="http://schemas.microsoft.com/office/drawing/2014/main" id="{CD81FC02-4EF0-C410-97DB-53F19BF4FA55}"/>
              </a:ext>
            </a:extLst>
          </p:cNvPr>
          <p:cNvPicPr>
            <a:picLocks noChangeAspect="1"/>
          </p:cNvPicPr>
          <p:nvPr/>
        </p:nvPicPr>
        <p:blipFill>
          <a:blip r:embed="rId4"/>
          <a:stretch>
            <a:fillRect/>
          </a:stretch>
        </p:blipFill>
        <p:spPr>
          <a:xfrm>
            <a:off x="9853634" y="912488"/>
            <a:ext cx="1912715" cy="2702590"/>
          </a:xfrm>
          <a:prstGeom prst="rect">
            <a:avLst/>
          </a:prstGeom>
          <a:ln>
            <a:no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6916A8EF-0BA6-24DE-3A9D-BD67EEA6B2CE}"/>
              </a:ext>
            </a:extLst>
          </p:cNvPr>
          <p:cNvPicPr>
            <a:picLocks noChangeAspect="1"/>
          </p:cNvPicPr>
          <p:nvPr/>
        </p:nvPicPr>
        <p:blipFill rotWithShape="1">
          <a:blip r:embed="rId5"/>
          <a:srcRect l="39743" t="64739" r="38765" b="5542"/>
          <a:stretch/>
        </p:blipFill>
        <p:spPr>
          <a:xfrm>
            <a:off x="3344775" y="991870"/>
            <a:ext cx="1949053" cy="2594063"/>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EDFBBCDE-DA62-BAAC-AAF5-2EA305A261F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36207" y="1514052"/>
            <a:ext cx="2107255" cy="2850299"/>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BF809506-37A1-847A-3ABD-6B0B16167A9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3370956" y="3796598"/>
            <a:ext cx="1922870" cy="2689068"/>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7CF3DED-A4BE-2DE3-0B29-2C80AC11BE9D}"/>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521994" y="941632"/>
            <a:ext cx="1912714" cy="264430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E699FC39-D83D-5ED4-610D-75024E5029FB}"/>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536207" y="4725781"/>
            <a:ext cx="2589151" cy="1759885"/>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51207B39-3E91-A882-6CCD-35134ECB25E5}"/>
              </a:ext>
            </a:extLst>
          </p:cNvPr>
          <p:cNvPicPr>
            <a:picLocks noChangeAspect="1"/>
          </p:cNvPicPr>
          <p:nvPr/>
        </p:nvPicPr>
        <p:blipFill rotWithShape="1">
          <a:blip r:embed="rId10"/>
          <a:srcRect l="22729" t="64815" r="24690" b="5741"/>
          <a:stretch/>
        </p:blipFill>
        <p:spPr>
          <a:xfrm>
            <a:off x="8311165" y="3832587"/>
            <a:ext cx="3455184" cy="1862286"/>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A0BF5564-46B3-05FD-2892-54BB6AB1EB5A}"/>
              </a:ext>
            </a:extLst>
          </p:cNvPr>
          <p:cNvPicPr>
            <a:picLocks noChangeAspect="1"/>
          </p:cNvPicPr>
          <p:nvPr/>
        </p:nvPicPr>
        <p:blipFill>
          <a:blip r:embed="rId11"/>
          <a:stretch>
            <a:fillRect/>
          </a:stretch>
        </p:blipFill>
        <p:spPr>
          <a:xfrm>
            <a:off x="7680140" y="919334"/>
            <a:ext cx="1912715" cy="2698188"/>
          </a:xfrm>
          <a:prstGeom prst="rect">
            <a:avLst/>
          </a:prstGeom>
          <a:ln>
            <a:noFill/>
          </a:ln>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DAD68077-8F68-AE95-C712-EFC2FFFE7292}"/>
              </a:ext>
            </a:extLst>
          </p:cNvPr>
          <p:cNvSpPr txBox="1"/>
          <p:nvPr/>
        </p:nvSpPr>
        <p:spPr>
          <a:xfrm>
            <a:off x="181795" y="139700"/>
            <a:ext cx="6584950" cy="769441"/>
          </a:xfrm>
          <a:prstGeom prst="rect">
            <a:avLst/>
          </a:prstGeom>
          <a:noFill/>
        </p:spPr>
        <p:txBody>
          <a:bodyPr wrap="square">
            <a:spAutoFit/>
          </a:bodyPr>
          <a:lstStyle/>
          <a:p>
            <a:r>
              <a:rPr lang="en-GB" sz="4400">
                <a:solidFill>
                  <a:srgbClr val="19233E"/>
                </a:solidFill>
                <a:latin typeface="Museo Sans Rounded 900" panose="02000000000000000000" pitchFamily="50" charset="0"/>
              </a:rPr>
              <a:t>Context</a:t>
            </a:r>
            <a:endParaRPr lang="en-US" sz="4400">
              <a:solidFill>
                <a:srgbClr val="19233E"/>
              </a:solidFill>
              <a:latin typeface="Museo Sans Rounded 900" panose="02000000000000000000" pitchFamily="50" charset="0"/>
            </a:endParaRPr>
          </a:p>
        </p:txBody>
      </p:sp>
      <p:pic>
        <p:nvPicPr>
          <p:cNvPr id="4" name="Picture 3">
            <a:extLst>
              <a:ext uri="{FF2B5EF4-FFF2-40B4-BE49-F238E27FC236}">
                <a16:creationId xmlns:a16="http://schemas.microsoft.com/office/drawing/2014/main" id="{1B10190B-7A10-5A0C-49FA-AC55B76052BC}"/>
              </a:ext>
            </a:extLst>
          </p:cNvPr>
          <p:cNvPicPr>
            <a:picLocks noChangeAspect="1"/>
          </p:cNvPicPr>
          <p:nvPr/>
        </p:nvPicPr>
        <p:blipFill>
          <a:blip r:embed="rId12"/>
          <a:stretch>
            <a:fillRect/>
          </a:stretch>
        </p:blipFill>
        <p:spPr>
          <a:xfrm>
            <a:off x="5521994" y="3783454"/>
            <a:ext cx="1917136" cy="270998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9235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8E94E1CD-1416-2DA2-FB6A-FA280A0A7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327" y="1721648"/>
            <a:ext cx="3694140" cy="3535593"/>
          </a:xfrm>
          <a:prstGeom prst="rect">
            <a:avLst/>
          </a:prstGeom>
        </p:spPr>
      </p:pic>
      <p:sp>
        <p:nvSpPr>
          <p:cNvPr id="16" name="TextBox 15">
            <a:extLst>
              <a:ext uri="{FF2B5EF4-FFF2-40B4-BE49-F238E27FC236}">
                <a16:creationId xmlns:a16="http://schemas.microsoft.com/office/drawing/2014/main" id="{1494DED8-7876-A001-D85C-0EC17C77AC70}"/>
              </a:ext>
            </a:extLst>
          </p:cNvPr>
          <p:cNvSpPr txBox="1"/>
          <p:nvPr/>
        </p:nvSpPr>
        <p:spPr>
          <a:xfrm>
            <a:off x="181795" y="139700"/>
            <a:ext cx="6584950" cy="769441"/>
          </a:xfrm>
          <a:prstGeom prst="rect">
            <a:avLst/>
          </a:prstGeom>
          <a:noFill/>
        </p:spPr>
        <p:txBody>
          <a:bodyPr wrap="square">
            <a:spAutoFit/>
          </a:bodyPr>
          <a:lstStyle/>
          <a:p>
            <a:r>
              <a:rPr lang="en-GB" sz="4400">
                <a:solidFill>
                  <a:srgbClr val="19233E"/>
                </a:solidFill>
                <a:latin typeface="Museo Sans Rounded 900" panose="02000000000000000000" pitchFamily="50" charset="0"/>
              </a:rPr>
              <a:t>Demand</a:t>
            </a:r>
            <a:endParaRPr lang="en-US" sz="4400">
              <a:solidFill>
                <a:srgbClr val="19233E"/>
              </a:solidFill>
              <a:latin typeface="Museo Sans Rounded 900" panose="02000000000000000000" pitchFamily="50" charset="0"/>
            </a:endParaRPr>
          </a:p>
        </p:txBody>
      </p:sp>
      <p:sp>
        <p:nvSpPr>
          <p:cNvPr id="21" name="TextBox 20">
            <a:extLst>
              <a:ext uri="{FF2B5EF4-FFF2-40B4-BE49-F238E27FC236}">
                <a16:creationId xmlns:a16="http://schemas.microsoft.com/office/drawing/2014/main" id="{6782A61D-AD50-BEE4-A72E-4ECF2C6C42A2}"/>
              </a:ext>
            </a:extLst>
          </p:cNvPr>
          <p:cNvSpPr txBox="1"/>
          <p:nvPr/>
        </p:nvSpPr>
        <p:spPr>
          <a:xfrm>
            <a:off x="2872607" y="5280774"/>
            <a:ext cx="2144039" cy="584775"/>
          </a:xfrm>
          <a:prstGeom prst="rect">
            <a:avLst/>
          </a:prstGeom>
          <a:noFill/>
        </p:spPr>
        <p:txBody>
          <a:bodyPr wrap="square" rtlCol="0">
            <a:spAutoFit/>
          </a:bodyPr>
          <a:lstStyle/>
          <a:p>
            <a:r>
              <a:rPr lang="en-GB" sz="3200" b="1">
                <a:solidFill>
                  <a:srgbClr val="19233E"/>
                </a:solidFill>
                <a:latin typeface="Arial Rounded MT Bold" panose="020F0704030504030204" pitchFamily="34" charset="77"/>
                <a:ea typeface="Shree Devanagari 714" charset="0"/>
                <a:cs typeface="Microsoft New Tai Lue" panose="020B0502040204020203" pitchFamily="34" charset="0"/>
              </a:rPr>
              <a:t>Demand</a:t>
            </a:r>
          </a:p>
        </p:txBody>
      </p:sp>
      <p:sp>
        <p:nvSpPr>
          <p:cNvPr id="22" name="TextBox 21">
            <a:extLst>
              <a:ext uri="{FF2B5EF4-FFF2-40B4-BE49-F238E27FC236}">
                <a16:creationId xmlns:a16="http://schemas.microsoft.com/office/drawing/2014/main" id="{73136970-EFD4-61DB-E6AF-75D4E366C2CE}"/>
              </a:ext>
            </a:extLst>
          </p:cNvPr>
          <p:cNvSpPr txBox="1"/>
          <p:nvPr/>
        </p:nvSpPr>
        <p:spPr>
          <a:xfrm>
            <a:off x="7550032" y="5280774"/>
            <a:ext cx="1769361" cy="584775"/>
          </a:xfrm>
          <a:prstGeom prst="rect">
            <a:avLst/>
          </a:prstGeom>
          <a:noFill/>
        </p:spPr>
        <p:txBody>
          <a:bodyPr wrap="square" rtlCol="0">
            <a:spAutoFit/>
          </a:bodyPr>
          <a:lstStyle/>
          <a:p>
            <a:r>
              <a:rPr lang="en-GB" sz="3200" b="1">
                <a:solidFill>
                  <a:srgbClr val="19233E"/>
                </a:solidFill>
                <a:latin typeface="Arial Rounded MT Bold" panose="020F0704030504030204" pitchFamily="34" charset="77"/>
                <a:ea typeface="Shree Devanagari 714" charset="0"/>
                <a:cs typeface="Microsoft New Tai Lue" panose="020B0502040204020203" pitchFamily="34" charset="0"/>
              </a:rPr>
              <a:t>Service</a:t>
            </a:r>
          </a:p>
        </p:txBody>
      </p:sp>
      <p:pic>
        <p:nvPicPr>
          <p:cNvPr id="36" name="Picture 35">
            <a:extLst>
              <a:ext uri="{FF2B5EF4-FFF2-40B4-BE49-F238E27FC236}">
                <a16:creationId xmlns:a16="http://schemas.microsoft.com/office/drawing/2014/main" id="{2EDE0DA6-CEE4-1895-544A-C4CAA69B5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92930">
            <a:off x="6485192" y="1590884"/>
            <a:ext cx="3694140" cy="3535593"/>
          </a:xfrm>
          <a:prstGeom prst="rect">
            <a:avLst/>
          </a:prstGeom>
        </p:spPr>
      </p:pic>
      <p:grpSp>
        <p:nvGrpSpPr>
          <p:cNvPr id="15" name="Group 14">
            <a:extLst>
              <a:ext uri="{FF2B5EF4-FFF2-40B4-BE49-F238E27FC236}">
                <a16:creationId xmlns:a16="http://schemas.microsoft.com/office/drawing/2014/main" id="{74FDEC55-5192-DCBA-3D35-6E1E065FA7D3}"/>
              </a:ext>
            </a:extLst>
          </p:cNvPr>
          <p:cNvGrpSpPr/>
          <p:nvPr/>
        </p:nvGrpSpPr>
        <p:grpSpPr>
          <a:xfrm>
            <a:off x="7381054" y="2414026"/>
            <a:ext cx="1902416" cy="1819082"/>
            <a:chOff x="5768318" y="2437935"/>
            <a:chExt cx="1489604" cy="1424353"/>
          </a:xfrm>
          <a:solidFill>
            <a:srgbClr val="C53A71"/>
          </a:solidFill>
        </p:grpSpPr>
        <p:sp>
          <p:nvSpPr>
            <p:cNvPr id="17" name="Rounded Rectangle 18">
              <a:extLst>
                <a:ext uri="{FF2B5EF4-FFF2-40B4-BE49-F238E27FC236}">
                  <a16:creationId xmlns:a16="http://schemas.microsoft.com/office/drawing/2014/main" id="{B4D039E9-EBEE-76FB-D464-60D8F2505D4C}"/>
                </a:ext>
              </a:extLst>
            </p:cNvPr>
            <p:cNvSpPr/>
            <p:nvPr/>
          </p:nvSpPr>
          <p:spPr>
            <a:xfrm>
              <a:off x="5768318" y="2437935"/>
              <a:ext cx="1489604" cy="1424353"/>
            </a:xfrm>
            <a:prstGeom prst="roundRect">
              <a:avLst/>
            </a:prstGeom>
            <a:solidFill>
              <a:srgbClr val="DA4E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sp>
          <p:nvSpPr>
            <p:cNvPr id="18" name="Rectangle 17">
              <a:extLst>
                <a:ext uri="{FF2B5EF4-FFF2-40B4-BE49-F238E27FC236}">
                  <a16:creationId xmlns:a16="http://schemas.microsoft.com/office/drawing/2014/main" id="{DA4647B1-8EBD-C686-8FAF-27C9743487DC}"/>
                </a:ext>
              </a:extLst>
            </p:cNvPr>
            <p:cNvSpPr/>
            <p:nvPr/>
          </p:nvSpPr>
          <p:spPr>
            <a:xfrm>
              <a:off x="6344285" y="2675327"/>
              <a:ext cx="337670" cy="94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sp>
          <p:nvSpPr>
            <p:cNvPr id="19" name="Rectangle 18">
              <a:extLst>
                <a:ext uri="{FF2B5EF4-FFF2-40B4-BE49-F238E27FC236}">
                  <a16:creationId xmlns:a16="http://schemas.microsoft.com/office/drawing/2014/main" id="{5DB18015-32FD-216D-65B2-6B1A515B93D1}"/>
                </a:ext>
              </a:extLst>
            </p:cNvPr>
            <p:cNvSpPr/>
            <p:nvPr/>
          </p:nvSpPr>
          <p:spPr>
            <a:xfrm rot="5400000">
              <a:off x="6344285" y="2675326"/>
              <a:ext cx="337670" cy="94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grpSp>
      <p:pic>
        <p:nvPicPr>
          <p:cNvPr id="41" name="Picture 40">
            <a:extLst>
              <a:ext uri="{FF2B5EF4-FFF2-40B4-BE49-F238E27FC236}">
                <a16:creationId xmlns:a16="http://schemas.microsoft.com/office/drawing/2014/main" id="{58043C70-3958-31F0-BC2F-AF8C4A426A3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16646" y="992451"/>
            <a:ext cx="2031854" cy="692470"/>
          </a:xfrm>
          <a:prstGeom prst="rect">
            <a:avLst/>
          </a:prstGeom>
        </p:spPr>
      </p:pic>
      <p:pic>
        <p:nvPicPr>
          <p:cNvPr id="42" name="Picture 41">
            <a:extLst>
              <a:ext uri="{FF2B5EF4-FFF2-40B4-BE49-F238E27FC236}">
                <a16:creationId xmlns:a16="http://schemas.microsoft.com/office/drawing/2014/main" id="{93529471-2D94-0861-C5CA-EF4FE14B98A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0800000">
            <a:off x="5143502" y="5344253"/>
            <a:ext cx="2031854" cy="692470"/>
          </a:xfrm>
          <a:prstGeom prst="rect">
            <a:avLst/>
          </a:prstGeom>
        </p:spPr>
      </p:pic>
      <p:pic>
        <p:nvPicPr>
          <p:cNvPr id="2" name="Picture 1">
            <a:extLst>
              <a:ext uri="{FF2B5EF4-FFF2-40B4-BE49-F238E27FC236}">
                <a16:creationId xmlns:a16="http://schemas.microsoft.com/office/drawing/2014/main" id="{475F591A-DEFD-2092-5296-890B09EDA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0593" y="2350522"/>
            <a:ext cx="2061532" cy="1946086"/>
          </a:xfrm>
          <a:prstGeom prst="rect">
            <a:avLst/>
          </a:prstGeom>
        </p:spPr>
      </p:pic>
    </p:spTree>
    <p:extLst>
      <p:ext uri="{BB962C8B-B14F-4D97-AF65-F5344CB8AC3E}">
        <p14:creationId xmlns:p14="http://schemas.microsoft.com/office/powerpoint/2010/main" val="3526139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B6865C-8350-EF89-C8D0-2D749375C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804" y="1716627"/>
            <a:ext cx="3785005" cy="3622558"/>
          </a:xfrm>
          <a:prstGeom prst="rect">
            <a:avLst/>
          </a:prstGeom>
        </p:spPr>
      </p:pic>
      <p:pic>
        <p:nvPicPr>
          <p:cNvPr id="8" name="Picture 7">
            <a:extLst>
              <a:ext uri="{FF2B5EF4-FFF2-40B4-BE49-F238E27FC236}">
                <a16:creationId xmlns:a16="http://schemas.microsoft.com/office/drawing/2014/main" id="{E6A4DACF-53C6-38DB-DBC9-C2DBBEF4F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376783">
            <a:off x="6396970" y="1610216"/>
            <a:ext cx="3785005" cy="3622558"/>
          </a:xfrm>
          <a:prstGeom prst="rect">
            <a:avLst/>
          </a:prstGeom>
        </p:spPr>
      </p:pic>
      <p:sp>
        <p:nvSpPr>
          <p:cNvPr id="16" name="TextBox 15">
            <a:extLst>
              <a:ext uri="{FF2B5EF4-FFF2-40B4-BE49-F238E27FC236}">
                <a16:creationId xmlns:a16="http://schemas.microsoft.com/office/drawing/2014/main" id="{1494DED8-7876-A001-D85C-0EC17C77AC70}"/>
              </a:ext>
            </a:extLst>
          </p:cNvPr>
          <p:cNvSpPr txBox="1"/>
          <p:nvPr/>
        </p:nvSpPr>
        <p:spPr>
          <a:xfrm>
            <a:off x="181795" y="139700"/>
            <a:ext cx="6584950" cy="769441"/>
          </a:xfrm>
          <a:prstGeom prst="rect">
            <a:avLst/>
          </a:prstGeom>
          <a:noFill/>
        </p:spPr>
        <p:txBody>
          <a:bodyPr wrap="square">
            <a:spAutoFit/>
          </a:bodyPr>
          <a:lstStyle/>
          <a:p>
            <a:r>
              <a:rPr lang="en-GB" sz="4400">
                <a:latin typeface="Museo Sans Rounded 900" panose="02000000000000000000" pitchFamily="50" charset="0"/>
              </a:rPr>
              <a:t>Challenge</a:t>
            </a:r>
            <a:endParaRPr lang="en-US" sz="4400">
              <a:solidFill>
                <a:srgbClr val="19233E"/>
              </a:solidFill>
              <a:latin typeface="Museo Sans Rounded 900" panose="02000000000000000000" pitchFamily="50" charset="0"/>
            </a:endParaRPr>
          </a:p>
        </p:txBody>
      </p:sp>
      <p:sp>
        <p:nvSpPr>
          <p:cNvPr id="21" name="TextBox 20">
            <a:extLst>
              <a:ext uri="{FF2B5EF4-FFF2-40B4-BE49-F238E27FC236}">
                <a16:creationId xmlns:a16="http://schemas.microsoft.com/office/drawing/2014/main" id="{6782A61D-AD50-BEE4-A72E-4ECF2C6C42A2}"/>
              </a:ext>
            </a:extLst>
          </p:cNvPr>
          <p:cNvSpPr txBox="1"/>
          <p:nvPr/>
        </p:nvSpPr>
        <p:spPr>
          <a:xfrm>
            <a:off x="2872607" y="5280774"/>
            <a:ext cx="2144039" cy="584775"/>
          </a:xfrm>
          <a:prstGeom prst="rect">
            <a:avLst/>
          </a:prstGeom>
          <a:noFill/>
        </p:spPr>
        <p:txBody>
          <a:bodyPr wrap="square" rtlCol="0">
            <a:spAutoFit/>
          </a:bodyPr>
          <a:lstStyle/>
          <a:p>
            <a:r>
              <a:rPr lang="en-GB" sz="3200" b="1">
                <a:solidFill>
                  <a:schemeClr val="bg2"/>
                </a:solidFill>
                <a:latin typeface="Arial Rounded MT Bold" panose="020F0704030504030204" pitchFamily="34" charset="77"/>
                <a:ea typeface="Shree Devanagari 714" charset="0"/>
                <a:cs typeface="Microsoft New Tai Lue" panose="020B0502040204020203" pitchFamily="34" charset="0"/>
              </a:rPr>
              <a:t>Demand</a:t>
            </a:r>
          </a:p>
        </p:txBody>
      </p:sp>
      <p:sp>
        <p:nvSpPr>
          <p:cNvPr id="22" name="TextBox 21">
            <a:extLst>
              <a:ext uri="{FF2B5EF4-FFF2-40B4-BE49-F238E27FC236}">
                <a16:creationId xmlns:a16="http://schemas.microsoft.com/office/drawing/2014/main" id="{73136970-EFD4-61DB-E6AF-75D4E366C2CE}"/>
              </a:ext>
            </a:extLst>
          </p:cNvPr>
          <p:cNvSpPr txBox="1"/>
          <p:nvPr/>
        </p:nvSpPr>
        <p:spPr>
          <a:xfrm>
            <a:off x="7550032" y="5280774"/>
            <a:ext cx="1769361" cy="584775"/>
          </a:xfrm>
          <a:prstGeom prst="rect">
            <a:avLst/>
          </a:prstGeom>
          <a:noFill/>
        </p:spPr>
        <p:txBody>
          <a:bodyPr wrap="square" rtlCol="0">
            <a:spAutoFit/>
          </a:bodyPr>
          <a:lstStyle/>
          <a:p>
            <a:r>
              <a:rPr lang="en-GB" sz="3200" b="1">
                <a:solidFill>
                  <a:schemeClr val="bg2"/>
                </a:solidFill>
                <a:latin typeface="Arial Rounded MT Bold" panose="020F0704030504030204" pitchFamily="34" charset="77"/>
                <a:ea typeface="Shree Devanagari 714" charset="0"/>
                <a:cs typeface="Microsoft New Tai Lue" panose="020B0502040204020203" pitchFamily="34" charset="0"/>
              </a:rPr>
              <a:t>Service</a:t>
            </a:r>
          </a:p>
        </p:txBody>
      </p:sp>
      <p:grpSp>
        <p:nvGrpSpPr>
          <p:cNvPr id="15" name="Group 14">
            <a:extLst>
              <a:ext uri="{FF2B5EF4-FFF2-40B4-BE49-F238E27FC236}">
                <a16:creationId xmlns:a16="http://schemas.microsoft.com/office/drawing/2014/main" id="{74FDEC55-5192-DCBA-3D35-6E1E065FA7D3}"/>
              </a:ext>
            </a:extLst>
          </p:cNvPr>
          <p:cNvGrpSpPr/>
          <p:nvPr/>
        </p:nvGrpSpPr>
        <p:grpSpPr>
          <a:xfrm>
            <a:off x="7747297" y="2910574"/>
            <a:ext cx="1084350" cy="1036851"/>
            <a:chOff x="5768319" y="2437935"/>
            <a:chExt cx="1489604" cy="1424353"/>
          </a:xfrm>
          <a:solidFill>
            <a:srgbClr val="C53A71"/>
          </a:solidFill>
        </p:grpSpPr>
        <p:sp>
          <p:nvSpPr>
            <p:cNvPr id="17" name="Rounded Rectangle 18">
              <a:extLst>
                <a:ext uri="{FF2B5EF4-FFF2-40B4-BE49-F238E27FC236}">
                  <a16:creationId xmlns:a16="http://schemas.microsoft.com/office/drawing/2014/main" id="{B4D039E9-EBEE-76FB-D464-60D8F2505D4C}"/>
                </a:ext>
              </a:extLst>
            </p:cNvPr>
            <p:cNvSpPr/>
            <p:nvPr/>
          </p:nvSpPr>
          <p:spPr>
            <a:xfrm>
              <a:off x="5768319" y="2437935"/>
              <a:ext cx="1489604" cy="1424353"/>
            </a:xfrm>
            <a:prstGeom prst="roundRect">
              <a:avLst/>
            </a:prstGeom>
            <a:solidFill>
              <a:srgbClr val="011E4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sp>
          <p:nvSpPr>
            <p:cNvPr id="18" name="Rectangle 17">
              <a:extLst>
                <a:ext uri="{FF2B5EF4-FFF2-40B4-BE49-F238E27FC236}">
                  <a16:creationId xmlns:a16="http://schemas.microsoft.com/office/drawing/2014/main" id="{DA4647B1-8EBD-C686-8FAF-27C9743487DC}"/>
                </a:ext>
              </a:extLst>
            </p:cNvPr>
            <p:cNvSpPr/>
            <p:nvPr/>
          </p:nvSpPr>
          <p:spPr>
            <a:xfrm>
              <a:off x="6344285" y="2675327"/>
              <a:ext cx="337670" cy="94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sp>
          <p:nvSpPr>
            <p:cNvPr id="19" name="Rectangle 18">
              <a:extLst>
                <a:ext uri="{FF2B5EF4-FFF2-40B4-BE49-F238E27FC236}">
                  <a16:creationId xmlns:a16="http://schemas.microsoft.com/office/drawing/2014/main" id="{5DB18015-32FD-216D-65B2-6B1A515B93D1}"/>
                </a:ext>
              </a:extLst>
            </p:cNvPr>
            <p:cNvSpPr/>
            <p:nvPr/>
          </p:nvSpPr>
          <p:spPr>
            <a:xfrm rot="5400000">
              <a:off x="6344285" y="2675326"/>
              <a:ext cx="337670" cy="94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grpSp>
      <p:pic>
        <p:nvPicPr>
          <p:cNvPr id="41" name="Picture 40">
            <a:extLst>
              <a:ext uri="{FF2B5EF4-FFF2-40B4-BE49-F238E27FC236}">
                <a16:creationId xmlns:a16="http://schemas.microsoft.com/office/drawing/2014/main" id="{58043C70-3958-31F0-BC2F-AF8C4A426A3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55620" y="895994"/>
            <a:ext cx="2480756" cy="845459"/>
          </a:xfrm>
          <a:prstGeom prst="rect">
            <a:avLst/>
          </a:prstGeom>
        </p:spPr>
      </p:pic>
      <p:pic>
        <p:nvPicPr>
          <p:cNvPr id="42" name="Picture 41">
            <a:extLst>
              <a:ext uri="{FF2B5EF4-FFF2-40B4-BE49-F238E27FC236}">
                <a16:creationId xmlns:a16="http://schemas.microsoft.com/office/drawing/2014/main" id="{93529471-2D94-0861-C5CA-EF4FE14B98A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0800000">
            <a:off x="5393836" y="5339185"/>
            <a:ext cx="1404326" cy="478604"/>
          </a:xfrm>
          <a:prstGeom prst="rect">
            <a:avLst/>
          </a:prstGeom>
        </p:spPr>
      </p:pic>
      <p:pic>
        <p:nvPicPr>
          <p:cNvPr id="3" name="Picture 2">
            <a:extLst>
              <a:ext uri="{FF2B5EF4-FFF2-40B4-BE49-F238E27FC236}">
                <a16:creationId xmlns:a16="http://schemas.microsoft.com/office/drawing/2014/main" id="{91B9C70D-82E4-C7C0-DFB7-7BBDAE22DD8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336655" y="2509579"/>
            <a:ext cx="2806846" cy="1627971"/>
          </a:xfrm>
          <a:prstGeom prst="rect">
            <a:avLst/>
          </a:prstGeom>
        </p:spPr>
      </p:pic>
      <p:grpSp>
        <p:nvGrpSpPr>
          <p:cNvPr id="2" name="Group 1">
            <a:extLst>
              <a:ext uri="{FF2B5EF4-FFF2-40B4-BE49-F238E27FC236}">
                <a16:creationId xmlns:a16="http://schemas.microsoft.com/office/drawing/2014/main" id="{F073B413-6079-9C4C-AE5F-AD8893A80A97}"/>
              </a:ext>
            </a:extLst>
          </p:cNvPr>
          <p:cNvGrpSpPr/>
          <p:nvPr/>
        </p:nvGrpSpPr>
        <p:grpSpPr>
          <a:xfrm>
            <a:off x="5806705" y="2041097"/>
            <a:ext cx="578589" cy="2775806"/>
            <a:chOff x="5260367" y="1047963"/>
            <a:chExt cx="636998" cy="1962364"/>
          </a:xfrm>
          <a:solidFill>
            <a:schemeClr val="bg1"/>
          </a:solidFill>
        </p:grpSpPr>
        <p:sp>
          <p:nvSpPr>
            <p:cNvPr id="4" name="Rectangle 3">
              <a:extLst>
                <a:ext uri="{FF2B5EF4-FFF2-40B4-BE49-F238E27FC236}">
                  <a16:creationId xmlns:a16="http://schemas.microsoft.com/office/drawing/2014/main" id="{64FC6A32-8728-53F8-01EA-F9421EFF7592}"/>
                </a:ext>
              </a:extLst>
            </p:cNvPr>
            <p:cNvSpPr/>
            <p:nvPr/>
          </p:nvSpPr>
          <p:spPr>
            <a:xfrm>
              <a:off x="5260367" y="1047963"/>
              <a:ext cx="636998" cy="1962364"/>
            </a:xfrm>
            <a:prstGeom prst="rect">
              <a:avLst/>
            </a:prstGeom>
            <a:grpFill/>
            <a:ln w="57150">
              <a:solidFill>
                <a:srgbClr val="011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 name="Straight Connector 4">
              <a:extLst>
                <a:ext uri="{FF2B5EF4-FFF2-40B4-BE49-F238E27FC236}">
                  <a16:creationId xmlns:a16="http://schemas.microsoft.com/office/drawing/2014/main" id="{3752B559-2F3B-A3D1-20DB-9EE29DA29626}"/>
                </a:ext>
              </a:extLst>
            </p:cNvPr>
            <p:cNvCxnSpPr/>
            <p:nvPr/>
          </p:nvCxnSpPr>
          <p:spPr>
            <a:xfrm>
              <a:off x="5260367" y="2740175"/>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9E62D1A-54C1-B2CA-4FEC-7E8CAB9FCE37}"/>
                </a:ext>
              </a:extLst>
            </p:cNvPr>
            <p:cNvCxnSpPr/>
            <p:nvPr/>
          </p:nvCxnSpPr>
          <p:spPr>
            <a:xfrm>
              <a:off x="5260367" y="2502782"/>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F0C0F6-891E-C9B0-8661-17B5A5A9F757}"/>
                </a:ext>
              </a:extLst>
            </p:cNvPr>
            <p:cNvCxnSpPr/>
            <p:nvPr/>
          </p:nvCxnSpPr>
          <p:spPr>
            <a:xfrm>
              <a:off x="5260367" y="2265390"/>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3DEF112-1756-2826-5BEF-2072FBC9AFE5}"/>
                </a:ext>
              </a:extLst>
            </p:cNvPr>
            <p:cNvCxnSpPr/>
            <p:nvPr/>
          </p:nvCxnSpPr>
          <p:spPr>
            <a:xfrm>
              <a:off x="5260367" y="2027998"/>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FD28C8-ACE2-DC95-FA36-15C8B5CCB42C}"/>
                </a:ext>
              </a:extLst>
            </p:cNvPr>
            <p:cNvCxnSpPr/>
            <p:nvPr/>
          </p:nvCxnSpPr>
          <p:spPr>
            <a:xfrm>
              <a:off x="5260367" y="1790606"/>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E4C7B1-8DF6-9E38-CF09-5503B5A38CF7}"/>
                </a:ext>
              </a:extLst>
            </p:cNvPr>
            <p:cNvCxnSpPr/>
            <p:nvPr/>
          </p:nvCxnSpPr>
          <p:spPr>
            <a:xfrm>
              <a:off x="5260367" y="1553214"/>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E41C01-36E3-FC53-6798-04C3752B0509}"/>
                </a:ext>
              </a:extLst>
            </p:cNvPr>
            <p:cNvCxnSpPr/>
            <p:nvPr/>
          </p:nvCxnSpPr>
          <p:spPr>
            <a:xfrm>
              <a:off x="5260367" y="1315822"/>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8368F3-8648-346E-9259-011EBB81543E}"/>
                </a:ext>
              </a:extLst>
            </p:cNvPr>
            <p:cNvCxnSpPr/>
            <p:nvPr/>
          </p:nvCxnSpPr>
          <p:spPr>
            <a:xfrm>
              <a:off x="5578866" y="1315822"/>
              <a:ext cx="0" cy="237392"/>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9CBAFB-B249-43CE-D6B6-CAD4A38BFFA3}"/>
                </a:ext>
              </a:extLst>
            </p:cNvPr>
            <p:cNvCxnSpPr/>
            <p:nvPr/>
          </p:nvCxnSpPr>
          <p:spPr>
            <a:xfrm>
              <a:off x="5578866" y="1790606"/>
              <a:ext cx="0" cy="237392"/>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098B129-441C-723F-E120-4599C028E6B7}"/>
                </a:ext>
              </a:extLst>
            </p:cNvPr>
            <p:cNvCxnSpPr/>
            <p:nvPr/>
          </p:nvCxnSpPr>
          <p:spPr>
            <a:xfrm>
              <a:off x="5578866" y="2265390"/>
              <a:ext cx="0" cy="237392"/>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EC6123-8501-7830-5CBB-9EDA789E2D4D}"/>
                </a:ext>
              </a:extLst>
            </p:cNvPr>
            <p:cNvCxnSpPr/>
            <p:nvPr/>
          </p:nvCxnSpPr>
          <p:spPr>
            <a:xfrm>
              <a:off x="5578866" y="2746037"/>
              <a:ext cx="0" cy="237392"/>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0240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3982DB6B-1480-3EA2-2BA3-09328575243E}"/>
              </a:ext>
            </a:extLst>
          </p:cNvPr>
          <p:cNvPicPr>
            <a:picLocks noChangeAspect="1"/>
          </p:cNvPicPr>
          <p:nvPr/>
        </p:nvPicPr>
        <p:blipFill rotWithShape="1">
          <a:blip r:embed="rId3"/>
          <a:srcRect l="2682" t="1693" r="918" b="2774"/>
          <a:stretch/>
        </p:blipFill>
        <p:spPr>
          <a:xfrm>
            <a:off x="0" y="0"/>
            <a:ext cx="12192000" cy="6858000"/>
          </a:xfrm>
          <a:prstGeom prst="rect">
            <a:avLst/>
          </a:prstGeom>
          <a:effectLst/>
        </p:spPr>
      </p:pic>
      <p:sp>
        <p:nvSpPr>
          <p:cNvPr id="97" name="Hexagon 96">
            <a:extLst>
              <a:ext uri="{FF2B5EF4-FFF2-40B4-BE49-F238E27FC236}">
                <a16:creationId xmlns:a16="http://schemas.microsoft.com/office/drawing/2014/main" id="{0937F0C7-B569-76DA-81FE-B5AE32270C83}"/>
              </a:ext>
            </a:extLst>
          </p:cNvPr>
          <p:cNvSpPr/>
          <p:nvPr/>
        </p:nvSpPr>
        <p:spPr>
          <a:xfrm>
            <a:off x="4447836" y="1768713"/>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76685" y="304832"/>
                  <a:pt x="218714" y="198882"/>
                  <a:pt x="260942" y="0"/>
                </a:cubicBezTo>
                <a:cubicBezTo>
                  <a:pt x="434552" y="44100"/>
                  <a:pt x="868423" y="1391"/>
                  <a:pt x="949828" y="0"/>
                </a:cubicBezTo>
                <a:cubicBezTo>
                  <a:pt x="981573" y="166974"/>
                  <a:pt x="1170337" y="398133"/>
                  <a:pt x="1210770" y="521884"/>
                </a:cubicBezTo>
                <a:cubicBezTo>
                  <a:pt x="1158107" y="644669"/>
                  <a:pt x="1054840" y="772104"/>
                  <a:pt x="949828" y="1043767"/>
                </a:cubicBezTo>
                <a:cubicBezTo>
                  <a:pt x="791159" y="1023405"/>
                  <a:pt x="343097" y="1105360"/>
                  <a:pt x="260942" y="1043767"/>
                </a:cubicBezTo>
                <a:cubicBezTo>
                  <a:pt x="202440" y="920189"/>
                  <a:pt x="68807" y="703469"/>
                  <a:pt x="0" y="521884"/>
                </a:cubicBezTo>
                <a:close/>
              </a:path>
              <a:path w="1210770" h="1043767" stroke="0" extrusionOk="0">
                <a:moveTo>
                  <a:pt x="0" y="521884"/>
                </a:moveTo>
                <a:cubicBezTo>
                  <a:pt x="104698" y="409192"/>
                  <a:pt x="258213" y="104035"/>
                  <a:pt x="260942" y="0"/>
                </a:cubicBezTo>
                <a:cubicBezTo>
                  <a:pt x="370457" y="51755"/>
                  <a:pt x="750378" y="29070"/>
                  <a:pt x="949828" y="0"/>
                </a:cubicBezTo>
                <a:cubicBezTo>
                  <a:pt x="1044475" y="178680"/>
                  <a:pt x="1183860" y="354176"/>
                  <a:pt x="1210770" y="521884"/>
                </a:cubicBezTo>
                <a:cubicBezTo>
                  <a:pt x="1062949" y="731216"/>
                  <a:pt x="1001648" y="970112"/>
                  <a:pt x="949828" y="1043767"/>
                </a:cubicBezTo>
                <a:cubicBezTo>
                  <a:pt x="739515" y="1046479"/>
                  <a:pt x="475540" y="1039796"/>
                  <a:pt x="260942" y="1043767"/>
                </a:cubicBezTo>
                <a:cubicBezTo>
                  <a:pt x="163413" y="805174"/>
                  <a:pt x="30263" y="634836"/>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04413173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Library</a:t>
            </a:r>
          </a:p>
        </p:txBody>
      </p:sp>
      <p:sp>
        <p:nvSpPr>
          <p:cNvPr id="98" name="Hexagon 97">
            <a:extLst>
              <a:ext uri="{FF2B5EF4-FFF2-40B4-BE49-F238E27FC236}">
                <a16:creationId xmlns:a16="http://schemas.microsoft.com/office/drawing/2014/main" id="{BD9C62DC-8240-BEB2-9949-F67A79F16A68}"/>
              </a:ext>
            </a:extLst>
          </p:cNvPr>
          <p:cNvSpPr/>
          <p:nvPr/>
        </p:nvSpPr>
        <p:spPr>
          <a:xfrm>
            <a:off x="1393253" y="3451894"/>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23735" y="390698"/>
                  <a:pt x="216681" y="172853"/>
                  <a:pt x="261296" y="0"/>
                </a:cubicBezTo>
                <a:cubicBezTo>
                  <a:pt x="459789" y="19207"/>
                  <a:pt x="632711" y="58453"/>
                  <a:pt x="949475" y="0"/>
                </a:cubicBezTo>
                <a:cubicBezTo>
                  <a:pt x="1104136" y="216092"/>
                  <a:pt x="1077071" y="286247"/>
                  <a:pt x="1210770" y="522591"/>
                </a:cubicBezTo>
                <a:cubicBezTo>
                  <a:pt x="1178549" y="646370"/>
                  <a:pt x="968414" y="927259"/>
                  <a:pt x="949475" y="1045182"/>
                </a:cubicBezTo>
                <a:cubicBezTo>
                  <a:pt x="683539" y="1077494"/>
                  <a:pt x="401315" y="1016432"/>
                  <a:pt x="261296" y="1045182"/>
                </a:cubicBezTo>
                <a:cubicBezTo>
                  <a:pt x="209656" y="858071"/>
                  <a:pt x="118191" y="665584"/>
                  <a:pt x="0" y="522591"/>
                </a:cubicBezTo>
                <a:close/>
              </a:path>
              <a:path w="1210770" h="1045182" stroke="0" extrusionOk="0">
                <a:moveTo>
                  <a:pt x="0" y="522591"/>
                </a:moveTo>
                <a:cubicBezTo>
                  <a:pt x="35374" y="430658"/>
                  <a:pt x="192470" y="71860"/>
                  <a:pt x="261296" y="0"/>
                </a:cubicBezTo>
                <a:cubicBezTo>
                  <a:pt x="473791" y="41355"/>
                  <a:pt x="813199" y="13259"/>
                  <a:pt x="949475" y="0"/>
                </a:cubicBezTo>
                <a:cubicBezTo>
                  <a:pt x="1066050" y="181338"/>
                  <a:pt x="1174551" y="348504"/>
                  <a:pt x="1210770" y="522591"/>
                </a:cubicBezTo>
                <a:cubicBezTo>
                  <a:pt x="1093685" y="647925"/>
                  <a:pt x="993676" y="939881"/>
                  <a:pt x="949475" y="1045182"/>
                </a:cubicBezTo>
                <a:cubicBezTo>
                  <a:pt x="768205" y="1003783"/>
                  <a:pt x="401544" y="1043451"/>
                  <a:pt x="261296" y="1045182"/>
                </a:cubicBezTo>
                <a:cubicBezTo>
                  <a:pt x="181394" y="838894"/>
                  <a:pt x="104972" y="710644"/>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82115503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Youth Justice</a:t>
            </a:r>
          </a:p>
        </p:txBody>
      </p:sp>
      <p:sp>
        <p:nvSpPr>
          <p:cNvPr id="99" name="Hexagon 98">
            <a:extLst>
              <a:ext uri="{FF2B5EF4-FFF2-40B4-BE49-F238E27FC236}">
                <a16:creationId xmlns:a16="http://schemas.microsoft.com/office/drawing/2014/main" id="{B7039BED-7107-1637-1420-8F9D7AFA5745}"/>
              </a:ext>
            </a:extLst>
          </p:cNvPr>
          <p:cNvSpPr/>
          <p:nvPr/>
        </p:nvSpPr>
        <p:spPr>
          <a:xfrm>
            <a:off x="5470306" y="2321460"/>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98016" y="384419"/>
                  <a:pt x="201468" y="215089"/>
                  <a:pt x="260942" y="0"/>
                </a:cubicBezTo>
                <a:cubicBezTo>
                  <a:pt x="491004" y="-50963"/>
                  <a:pt x="776124" y="-50794"/>
                  <a:pt x="949828" y="0"/>
                </a:cubicBezTo>
                <a:cubicBezTo>
                  <a:pt x="955984" y="92183"/>
                  <a:pt x="1109456" y="346551"/>
                  <a:pt x="1210770" y="521884"/>
                </a:cubicBezTo>
                <a:cubicBezTo>
                  <a:pt x="1164928" y="647107"/>
                  <a:pt x="1033545" y="857588"/>
                  <a:pt x="949828" y="1043767"/>
                </a:cubicBezTo>
                <a:cubicBezTo>
                  <a:pt x="868894" y="1089198"/>
                  <a:pt x="590928" y="1030598"/>
                  <a:pt x="260942" y="1043767"/>
                </a:cubicBezTo>
                <a:cubicBezTo>
                  <a:pt x="132357" y="884340"/>
                  <a:pt x="74961" y="563109"/>
                  <a:pt x="0" y="521884"/>
                </a:cubicBezTo>
                <a:close/>
              </a:path>
              <a:path w="1210770" h="1043767" stroke="0" extrusionOk="0">
                <a:moveTo>
                  <a:pt x="0" y="521884"/>
                </a:moveTo>
                <a:cubicBezTo>
                  <a:pt x="37178" y="454367"/>
                  <a:pt x="187735" y="92225"/>
                  <a:pt x="260942" y="0"/>
                </a:cubicBezTo>
                <a:cubicBezTo>
                  <a:pt x="451140" y="-15117"/>
                  <a:pt x="774443" y="-41523"/>
                  <a:pt x="949828" y="0"/>
                </a:cubicBezTo>
                <a:cubicBezTo>
                  <a:pt x="1040065" y="86931"/>
                  <a:pt x="1109703" y="401013"/>
                  <a:pt x="1210770" y="521884"/>
                </a:cubicBezTo>
                <a:cubicBezTo>
                  <a:pt x="1098108" y="653296"/>
                  <a:pt x="1007107" y="834033"/>
                  <a:pt x="949828" y="1043767"/>
                </a:cubicBezTo>
                <a:cubicBezTo>
                  <a:pt x="610010" y="1039500"/>
                  <a:pt x="364625" y="1044329"/>
                  <a:pt x="260942" y="1043767"/>
                </a:cubicBezTo>
                <a:cubicBezTo>
                  <a:pt x="152994" y="883275"/>
                  <a:pt x="82380" y="773199"/>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3161584362">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solidFill>
                  <a:schemeClr val="bg1"/>
                </a:solidFill>
                <a:latin typeface="Segoe UI" panose="020B0502040204020203" pitchFamily="34" charset="0"/>
                <a:cs typeface="Segoe UI" panose="020B0502040204020203" pitchFamily="34" charset="0"/>
              </a:rPr>
              <a:t>Community</a:t>
            </a:r>
          </a:p>
        </p:txBody>
      </p:sp>
      <p:sp>
        <p:nvSpPr>
          <p:cNvPr id="100" name="Hexagon 99">
            <a:extLst>
              <a:ext uri="{FF2B5EF4-FFF2-40B4-BE49-F238E27FC236}">
                <a16:creationId xmlns:a16="http://schemas.microsoft.com/office/drawing/2014/main" id="{7BFA8FC1-A4A3-691B-5EBE-60347DA1DDD2}"/>
              </a:ext>
            </a:extLst>
          </p:cNvPr>
          <p:cNvSpPr/>
          <p:nvPr/>
        </p:nvSpPr>
        <p:spPr>
          <a:xfrm>
            <a:off x="2416911" y="176800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66871" y="483378"/>
                  <a:pt x="114626" y="245049"/>
                  <a:pt x="261296" y="0"/>
                </a:cubicBezTo>
                <a:cubicBezTo>
                  <a:pt x="512644" y="19020"/>
                  <a:pt x="636617" y="53471"/>
                  <a:pt x="949475" y="0"/>
                </a:cubicBezTo>
                <a:cubicBezTo>
                  <a:pt x="945986" y="105520"/>
                  <a:pt x="1050532" y="292652"/>
                  <a:pt x="1210770" y="522591"/>
                </a:cubicBezTo>
                <a:cubicBezTo>
                  <a:pt x="1125695" y="754513"/>
                  <a:pt x="1042665" y="768005"/>
                  <a:pt x="949475" y="1045182"/>
                </a:cubicBezTo>
                <a:cubicBezTo>
                  <a:pt x="818791" y="989835"/>
                  <a:pt x="445346" y="1072427"/>
                  <a:pt x="261296" y="1045182"/>
                </a:cubicBezTo>
                <a:cubicBezTo>
                  <a:pt x="148564" y="793312"/>
                  <a:pt x="76782" y="734303"/>
                  <a:pt x="0" y="522591"/>
                </a:cubicBezTo>
                <a:close/>
              </a:path>
              <a:path w="1210770" h="1045182" stroke="0" extrusionOk="0">
                <a:moveTo>
                  <a:pt x="0" y="522591"/>
                </a:moveTo>
                <a:cubicBezTo>
                  <a:pt x="125544" y="346041"/>
                  <a:pt x="190351" y="41175"/>
                  <a:pt x="261296" y="0"/>
                </a:cubicBezTo>
                <a:cubicBezTo>
                  <a:pt x="363491" y="-40448"/>
                  <a:pt x="659833" y="-42072"/>
                  <a:pt x="949475" y="0"/>
                </a:cubicBezTo>
                <a:cubicBezTo>
                  <a:pt x="975456" y="96701"/>
                  <a:pt x="1126767" y="420223"/>
                  <a:pt x="1210770" y="522591"/>
                </a:cubicBezTo>
                <a:cubicBezTo>
                  <a:pt x="1126073" y="764262"/>
                  <a:pt x="957552" y="940084"/>
                  <a:pt x="949475" y="1045182"/>
                </a:cubicBezTo>
                <a:cubicBezTo>
                  <a:pt x="760579" y="1015036"/>
                  <a:pt x="583810" y="1019150"/>
                  <a:pt x="261296" y="1045182"/>
                </a:cubicBezTo>
                <a:cubicBezTo>
                  <a:pt x="187108" y="800661"/>
                  <a:pt x="104509" y="649756"/>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83983512">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Social Care &amp; FIS</a:t>
            </a:r>
          </a:p>
        </p:txBody>
      </p:sp>
      <p:sp>
        <p:nvSpPr>
          <p:cNvPr id="101" name="Hexagon 100">
            <a:extLst>
              <a:ext uri="{FF2B5EF4-FFF2-40B4-BE49-F238E27FC236}">
                <a16:creationId xmlns:a16="http://schemas.microsoft.com/office/drawing/2014/main" id="{FDCDEA46-A920-6A02-964F-D956C2C4608D}"/>
              </a:ext>
            </a:extLst>
          </p:cNvPr>
          <p:cNvSpPr/>
          <p:nvPr/>
        </p:nvSpPr>
        <p:spPr>
          <a:xfrm>
            <a:off x="3429280" y="2332584"/>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4921" y="420207"/>
                  <a:pt x="191104" y="233040"/>
                  <a:pt x="260942" y="0"/>
                </a:cubicBezTo>
                <a:cubicBezTo>
                  <a:pt x="512076" y="-31210"/>
                  <a:pt x="824907" y="-23374"/>
                  <a:pt x="949828" y="0"/>
                </a:cubicBezTo>
                <a:cubicBezTo>
                  <a:pt x="1003180" y="49065"/>
                  <a:pt x="1131547" y="314680"/>
                  <a:pt x="1210770" y="521884"/>
                </a:cubicBezTo>
                <a:cubicBezTo>
                  <a:pt x="1079248" y="756757"/>
                  <a:pt x="1012829" y="907018"/>
                  <a:pt x="949828" y="1043767"/>
                </a:cubicBezTo>
                <a:cubicBezTo>
                  <a:pt x="811577" y="1021093"/>
                  <a:pt x="499035" y="1002864"/>
                  <a:pt x="260942" y="1043767"/>
                </a:cubicBezTo>
                <a:cubicBezTo>
                  <a:pt x="146768" y="838562"/>
                  <a:pt x="137155" y="768821"/>
                  <a:pt x="0" y="521884"/>
                </a:cubicBezTo>
                <a:close/>
              </a:path>
              <a:path w="1210770" h="1043767" stroke="0" extrusionOk="0">
                <a:moveTo>
                  <a:pt x="0" y="521884"/>
                </a:moveTo>
                <a:cubicBezTo>
                  <a:pt x="139138" y="300491"/>
                  <a:pt x="168232" y="81163"/>
                  <a:pt x="260942" y="0"/>
                </a:cubicBezTo>
                <a:cubicBezTo>
                  <a:pt x="356832" y="-16086"/>
                  <a:pt x="702156" y="-35600"/>
                  <a:pt x="949828" y="0"/>
                </a:cubicBezTo>
                <a:cubicBezTo>
                  <a:pt x="1078827" y="217096"/>
                  <a:pt x="1091984" y="297823"/>
                  <a:pt x="1210770" y="521884"/>
                </a:cubicBezTo>
                <a:cubicBezTo>
                  <a:pt x="1112894" y="775777"/>
                  <a:pt x="1042623" y="782269"/>
                  <a:pt x="949828" y="1043767"/>
                </a:cubicBezTo>
                <a:cubicBezTo>
                  <a:pt x="666258" y="1055588"/>
                  <a:pt x="568910" y="1094205"/>
                  <a:pt x="260942" y="1043767"/>
                </a:cubicBezTo>
                <a:cubicBezTo>
                  <a:pt x="184659" y="930531"/>
                  <a:pt x="41274" y="668667"/>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1147451682">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Health Visitor</a:t>
            </a:r>
          </a:p>
        </p:txBody>
      </p:sp>
      <p:sp>
        <p:nvSpPr>
          <p:cNvPr id="102" name="Hexagon 101">
            <a:extLst>
              <a:ext uri="{FF2B5EF4-FFF2-40B4-BE49-F238E27FC236}">
                <a16:creationId xmlns:a16="http://schemas.microsoft.com/office/drawing/2014/main" id="{0B941236-A8A3-35D1-FE41-FEFBA7E5B1FD}"/>
              </a:ext>
            </a:extLst>
          </p:cNvPr>
          <p:cNvSpPr/>
          <p:nvPr/>
        </p:nvSpPr>
        <p:spPr>
          <a:xfrm>
            <a:off x="1393253" y="2320752"/>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36513" y="466584"/>
                  <a:pt x="232458" y="135788"/>
                  <a:pt x="261296" y="0"/>
                </a:cubicBezTo>
                <a:cubicBezTo>
                  <a:pt x="567421" y="29155"/>
                  <a:pt x="717541" y="7486"/>
                  <a:pt x="949475" y="0"/>
                </a:cubicBezTo>
                <a:cubicBezTo>
                  <a:pt x="1040459" y="159335"/>
                  <a:pt x="1104290" y="348937"/>
                  <a:pt x="1210770" y="522591"/>
                </a:cubicBezTo>
                <a:cubicBezTo>
                  <a:pt x="1173639" y="662942"/>
                  <a:pt x="1023206" y="897747"/>
                  <a:pt x="949475" y="1045182"/>
                </a:cubicBezTo>
                <a:cubicBezTo>
                  <a:pt x="814867" y="1083335"/>
                  <a:pt x="334548" y="1059799"/>
                  <a:pt x="261296" y="1045182"/>
                </a:cubicBezTo>
                <a:cubicBezTo>
                  <a:pt x="144085" y="798004"/>
                  <a:pt x="41752" y="710739"/>
                  <a:pt x="0" y="522591"/>
                </a:cubicBezTo>
                <a:close/>
              </a:path>
              <a:path w="1210770" h="1045182" stroke="0" extrusionOk="0">
                <a:moveTo>
                  <a:pt x="0" y="522591"/>
                </a:moveTo>
                <a:cubicBezTo>
                  <a:pt x="19834" y="408244"/>
                  <a:pt x="244186" y="112314"/>
                  <a:pt x="261296" y="0"/>
                </a:cubicBezTo>
                <a:cubicBezTo>
                  <a:pt x="561942" y="37618"/>
                  <a:pt x="745046" y="9385"/>
                  <a:pt x="949475" y="0"/>
                </a:cubicBezTo>
                <a:cubicBezTo>
                  <a:pt x="1066653" y="244380"/>
                  <a:pt x="1170900" y="358930"/>
                  <a:pt x="1210770" y="522591"/>
                </a:cubicBezTo>
                <a:cubicBezTo>
                  <a:pt x="1136414" y="558105"/>
                  <a:pt x="1042903" y="910686"/>
                  <a:pt x="949475" y="1045182"/>
                </a:cubicBezTo>
                <a:cubicBezTo>
                  <a:pt x="871637" y="1081026"/>
                  <a:pt x="462713" y="1009713"/>
                  <a:pt x="261296" y="1045182"/>
                </a:cubicBezTo>
                <a:cubicBezTo>
                  <a:pt x="144891" y="913816"/>
                  <a:pt x="65046" y="597273"/>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2271494487">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A&amp;E</a:t>
            </a:r>
          </a:p>
        </p:txBody>
      </p:sp>
      <p:sp>
        <p:nvSpPr>
          <p:cNvPr id="103" name="Hexagon 102">
            <a:extLst>
              <a:ext uri="{FF2B5EF4-FFF2-40B4-BE49-F238E27FC236}">
                <a16:creationId xmlns:a16="http://schemas.microsoft.com/office/drawing/2014/main" id="{9CB36EBE-084C-E3C3-BDAE-11029971C2EF}"/>
              </a:ext>
            </a:extLst>
          </p:cNvPr>
          <p:cNvSpPr/>
          <p:nvPr/>
        </p:nvSpPr>
        <p:spPr>
          <a:xfrm>
            <a:off x="2416911" y="2882779"/>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10959" y="308274"/>
                  <a:pt x="204304" y="96064"/>
                  <a:pt x="261296" y="0"/>
                </a:cubicBezTo>
                <a:cubicBezTo>
                  <a:pt x="482591" y="-42358"/>
                  <a:pt x="736909" y="48558"/>
                  <a:pt x="949475" y="0"/>
                </a:cubicBezTo>
                <a:cubicBezTo>
                  <a:pt x="1033726" y="111968"/>
                  <a:pt x="1135577" y="361339"/>
                  <a:pt x="1210770" y="522591"/>
                </a:cubicBezTo>
                <a:cubicBezTo>
                  <a:pt x="1115764" y="778072"/>
                  <a:pt x="1050876" y="855812"/>
                  <a:pt x="949475" y="1045182"/>
                </a:cubicBezTo>
                <a:cubicBezTo>
                  <a:pt x="751142" y="1091921"/>
                  <a:pt x="476613" y="1081264"/>
                  <a:pt x="261296" y="1045182"/>
                </a:cubicBezTo>
                <a:cubicBezTo>
                  <a:pt x="253098" y="930748"/>
                  <a:pt x="106992" y="769226"/>
                  <a:pt x="0" y="522591"/>
                </a:cubicBezTo>
                <a:close/>
              </a:path>
              <a:path w="1210770" h="1045182" stroke="0" extrusionOk="0">
                <a:moveTo>
                  <a:pt x="0" y="522591"/>
                </a:moveTo>
                <a:cubicBezTo>
                  <a:pt x="85411" y="335523"/>
                  <a:pt x="213303" y="59289"/>
                  <a:pt x="261296" y="0"/>
                </a:cubicBezTo>
                <a:cubicBezTo>
                  <a:pt x="478063" y="10432"/>
                  <a:pt x="717985" y="20196"/>
                  <a:pt x="949475" y="0"/>
                </a:cubicBezTo>
                <a:cubicBezTo>
                  <a:pt x="995166" y="58789"/>
                  <a:pt x="1127907" y="251504"/>
                  <a:pt x="1210770" y="522591"/>
                </a:cubicBezTo>
                <a:cubicBezTo>
                  <a:pt x="1181120" y="622692"/>
                  <a:pt x="984320" y="860520"/>
                  <a:pt x="949475" y="1045182"/>
                </a:cubicBezTo>
                <a:cubicBezTo>
                  <a:pt x="701198" y="1076650"/>
                  <a:pt x="556192" y="998687"/>
                  <a:pt x="261296" y="1045182"/>
                </a:cubicBezTo>
                <a:cubicBezTo>
                  <a:pt x="190816" y="790970"/>
                  <a:pt x="158737" y="727405"/>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413321038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Mental Health</a:t>
            </a:r>
          </a:p>
        </p:txBody>
      </p:sp>
      <p:sp>
        <p:nvSpPr>
          <p:cNvPr id="104" name="Hexagon 103">
            <a:extLst>
              <a:ext uri="{FF2B5EF4-FFF2-40B4-BE49-F238E27FC236}">
                <a16:creationId xmlns:a16="http://schemas.microsoft.com/office/drawing/2014/main" id="{020D239E-8FCE-BD9A-29A7-D2032145A446}"/>
              </a:ext>
            </a:extLst>
          </p:cNvPr>
          <p:cNvSpPr/>
          <p:nvPr/>
        </p:nvSpPr>
        <p:spPr>
          <a:xfrm>
            <a:off x="3431780" y="1208474"/>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18199" y="322789"/>
                  <a:pt x="247550" y="91014"/>
                  <a:pt x="261296" y="0"/>
                </a:cubicBezTo>
                <a:cubicBezTo>
                  <a:pt x="514042" y="-8165"/>
                  <a:pt x="669435" y="-41701"/>
                  <a:pt x="949475" y="0"/>
                </a:cubicBezTo>
                <a:cubicBezTo>
                  <a:pt x="1036301" y="57769"/>
                  <a:pt x="1096019" y="300944"/>
                  <a:pt x="1210770" y="522591"/>
                </a:cubicBezTo>
                <a:cubicBezTo>
                  <a:pt x="1166281" y="604929"/>
                  <a:pt x="1055554" y="894330"/>
                  <a:pt x="949475" y="1045182"/>
                </a:cubicBezTo>
                <a:cubicBezTo>
                  <a:pt x="656331" y="1018114"/>
                  <a:pt x="431646" y="1046356"/>
                  <a:pt x="261296" y="1045182"/>
                </a:cubicBezTo>
                <a:cubicBezTo>
                  <a:pt x="195680" y="899854"/>
                  <a:pt x="75713" y="574169"/>
                  <a:pt x="0" y="522591"/>
                </a:cubicBezTo>
                <a:close/>
              </a:path>
              <a:path w="1210770" h="1045182" stroke="0" extrusionOk="0">
                <a:moveTo>
                  <a:pt x="0" y="522591"/>
                </a:moveTo>
                <a:cubicBezTo>
                  <a:pt x="97350" y="250721"/>
                  <a:pt x="129942" y="240796"/>
                  <a:pt x="261296" y="0"/>
                </a:cubicBezTo>
                <a:cubicBezTo>
                  <a:pt x="405072" y="47485"/>
                  <a:pt x="633740" y="-20885"/>
                  <a:pt x="949475" y="0"/>
                </a:cubicBezTo>
                <a:cubicBezTo>
                  <a:pt x="1104435" y="213093"/>
                  <a:pt x="1046909" y="295779"/>
                  <a:pt x="1210770" y="522591"/>
                </a:cubicBezTo>
                <a:cubicBezTo>
                  <a:pt x="1074119" y="725698"/>
                  <a:pt x="960328" y="952993"/>
                  <a:pt x="949475" y="1045182"/>
                </a:cubicBezTo>
                <a:cubicBezTo>
                  <a:pt x="864079" y="1040974"/>
                  <a:pt x="440968" y="1020596"/>
                  <a:pt x="261296" y="1045182"/>
                </a:cubicBezTo>
                <a:cubicBezTo>
                  <a:pt x="249622" y="975289"/>
                  <a:pt x="71157" y="600914"/>
                  <a:pt x="0" y="522591"/>
                </a:cubicBezTo>
                <a:close/>
              </a:path>
            </a:pathLst>
          </a:custGeom>
          <a:solidFill>
            <a:srgbClr val="427BBF"/>
          </a:solidFill>
          <a:ln w="9525">
            <a:solidFill>
              <a:schemeClr val="tx1"/>
            </a:solidFill>
            <a:extLst>
              <a:ext uri="{C807C97D-BFC1-408E-A445-0C87EB9F89A2}">
                <ask:lineSketchStyleProps xmlns:ask="http://schemas.microsoft.com/office/drawing/2018/sketchyshapes" sd="38181442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Maternity services</a:t>
            </a:r>
          </a:p>
        </p:txBody>
      </p:sp>
      <p:sp>
        <p:nvSpPr>
          <p:cNvPr id="105" name="Hexagon 104">
            <a:extLst>
              <a:ext uri="{FF2B5EF4-FFF2-40B4-BE49-F238E27FC236}">
                <a16:creationId xmlns:a16="http://schemas.microsoft.com/office/drawing/2014/main" id="{5CB5FC32-62FB-4B5F-2375-FBE110953EDB}"/>
              </a:ext>
            </a:extLst>
          </p:cNvPr>
          <p:cNvSpPr/>
          <p:nvPr/>
        </p:nvSpPr>
        <p:spPr>
          <a:xfrm>
            <a:off x="1393253" y="4577266"/>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74548" y="410474"/>
                  <a:pt x="129159" y="187156"/>
                  <a:pt x="261296" y="0"/>
                </a:cubicBezTo>
                <a:cubicBezTo>
                  <a:pt x="394407" y="16393"/>
                  <a:pt x="721199" y="40861"/>
                  <a:pt x="949475" y="0"/>
                </a:cubicBezTo>
                <a:cubicBezTo>
                  <a:pt x="1018248" y="196759"/>
                  <a:pt x="1116206" y="384452"/>
                  <a:pt x="1210770" y="522591"/>
                </a:cubicBezTo>
                <a:cubicBezTo>
                  <a:pt x="1050246" y="763117"/>
                  <a:pt x="1082396" y="879182"/>
                  <a:pt x="949475" y="1045182"/>
                </a:cubicBezTo>
                <a:cubicBezTo>
                  <a:pt x="815289" y="1090696"/>
                  <a:pt x="510318" y="993453"/>
                  <a:pt x="261296" y="1045182"/>
                </a:cubicBezTo>
                <a:cubicBezTo>
                  <a:pt x="225725" y="927872"/>
                  <a:pt x="110266" y="689296"/>
                  <a:pt x="0" y="522591"/>
                </a:cubicBezTo>
                <a:close/>
              </a:path>
              <a:path w="1210770" h="1045182" stroke="0" extrusionOk="0">
                <a:moveTo>
                  <a:pt x="0" y="522591"/>
                </a:moveTo>
                <a:cubicBezTo>
                  <a:pt x="58808" y="472979"/>
                  <a:pt x="124852" y="184659"/>
                  <a:pt x="261296" y="0"/>
                </a:cubicBezTo>
                <a:cubicBezTo>
                  <a:pt x="374488" y="-54328"/>
                  <a:pt x="676672" y="-57257"/>
                  <a:pt x="949475" y="0"/>
                </a:cubicBezTo>
                <a:cubicBezTo>
                  <a:pt x="983556" y="177941"/>
                  <a:pt x="1109474" y="425811"/>
                  <a:pt x="1210770" y="522591"/>
                </a:cubicBezTo>
                <a:cubicBezTo>
                  <a:pt x="1107298" y="720840"/>
                  <a:pt x="968366" y="965483"/>
                  <a:pt x="949475" y="1045182"/>
                </a:cubicBezTo>
                <a:cubicBezTo>
                  <a:pt x="610855" y="1046852"/>
                  <a:pt x="435171" y="1096787"/>
                  <a:pt x="261296" y="1045182"/>
                </a:cubicBezTo>
                <a:cubicBezTo>
                  <a:pt x="233321" y="959255"/>
                  <a:pt x="107782" y="756749"/>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75763534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Jobcentre Plus</a:t>
            </a:r>
          </a:p>
        </p:txBody>
      </p:sp>
      <p:sp>
        <p:nvSpPr>
          <p:cNvPr id="106" name="Hexagon 105">
            <a:extLst>
              <a:ext uri="{FF2B5EF4-FFF2-40B4-BE49-F238E27FC236}">
                <a16:creationId xmlns:a16="http://schemas.microsoft.com/office/drawing/2014/main" id="{4EE0ED9E-20A2-9C4A-ACEA-5AEF40201FF9}"/>
              </a:ext>
            </a:extLst>
          </p:cNvPr>
          <p:cNvSpPr/>
          <p:nvPr/>
        </p:nvSpPr>
        <p:spPr>
          <a:xfrm>
            <a:off x="2416911" y="401124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31457" y="330602"/>
                  <a:pt x="189022" y="113734"/>
                  <a:pt x="261296" y="0"/>
                </a:cubicBezTo>
                <a:cubicBezTo>
                  <a:pt x="336249" y="36271"/>
                  <a:pt x="850163" y="44441"/>
                  <a:pt x="949475" y="0"/>
                </a:cubicBezTo>
                <a:cubicBezTo>
                  <a:pt x="1018445" y="47512"/>
                  <a:pt x="1060760" y="277457"/>
                  <a:pt x="1210770" y="522591"/>
                </a:cubicBezTo>
                <a:cubicBezTo>
                  <a:pt x="1103278" y="642023"/>
                  <a:pt x="1042160" y="951498"/>
                  <a:pt x="949475" y="1045182"/>
                </a:cubicBezTo>
                <a:cubicBezTo>
                  <a:pt x="767189" y="1099729"/>
                  <a:pt x="439494" y="1027242"/>
                  <a:pt x="261296" y="1045182"/>
                </a:cubicBezTo>
                <a:cubicBezTo>
                  <a:pt x="198319" y="856222"/>
                  <a:pt x="121097" y="755731"/>
                  <a:pt x="0" y="522591"/>
                </a:cubicBezTo>
                <a:close/>
              </a:path>
              <a:path w="1210770" h="1045182" stroke="0" extrusionOk="0">
                <a:moveTo>
                  <a:pt x="0" y="522591"/>
                </a:moveTo>
                <a:cubicBezTo>
                  <a:pt x="39030" y="328663"/>
                  <a:pt x="161374" y="250430"/>
                  <a:pt x="261296" y="0"/>
                </a:cubicBezTo>
                <a:cubicBezTo>
                  <a:pt x="604882" y="-6493"/>
                  <a:pt x="737388" y="-24537"/>
                  <a:pt x="949475" y="0"/>
                </a:cubicBezTo>
                <a:cubicBezTo>
                  <a:pt x="1063594" y="149408"/>
                  <a:pt x="1152940" y="458696"/>
                  <a:pt x="1210770" y="522591"/>
                </a:cubicBezTo>
                <a:cubicBezTo>
                  <a:pt x="1179702" y="694161"/>
                  <a:pt x="1006058" y="951654"/>
                  <a:pt x="949475" y="1045182"/>
                </a:cubicBezTo>
                <a:cubicBezTo>
                  <a:pt x="732136" y="1087114"/>
                  <a:pt x="472959" y="1035542"/>
                  <a:pt x="261296" y="1045182"/>
                </a:cubicBezTo>
                <a:cubicBezTo>
                  <a:pt x="131413" y="849096"/>
                  <a:pt x="85355" y="636404"/>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1883769979">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latin typeface="Segoe UI" panose="020B0502040204020203" pitchFamily="34" charset="0"/>
                <a:cs typeface="Segoe UI" panose="020B0502040204020203" pitchFamily="34" charset="0"/>
              </a:rPr>
              <a:t>Special Educational Needs</a:t>
            </a:r>
          </a:p>
        </p:txBody>
      </p:sp>
      <p:sp>
        <p:nvSpPr>
          <p:cNvPr id="107" name="Hexagon 106">
            <a:extLst>
              <a:ext uri="{FF2B5EF4-FFF2-40B4-BE49-F238E27FC236}">
                <a16:creationId xmlns:a16="http://schemas.microsoft.com/office/drawing/2014/main" id="{7A43BFF8-EEA1-357F-31FF-3258A4BB0034}"/>
              </a:ext>
            </a:extLst>
          </p:cNvPr>
          <p:cNvSpPr/>
          <p:nvPr/>
        </p:nvSpPr>
        <p:spPr>
          <a:xfrm>
            <a:off x="2416911" y="5135662"/>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25881" y="421956"/>
                  <a:pt x="137505" y="210637"/>
                  <a:pt x="261296" y="0"/>
                </a:cubicBezTo>
                <a:cubicBezTo>
                  <a:pt x="339371" y="-20776"/>
                  <a:pt x="702749" y="52404"/>
                  <a:pt x="949475" y="0"/>
                </a:cubicBezTo>
                <a:cubicBezTo>
                  <a:pt x="1021066" y="178941"/>
                  <a:pt x="1139923" y="317561"/>
                  <a:pt x="1210770" y="522591"/>
                </a:cubicBezTo>
                <a:cubicBezTo>
                  <a:pt x="1152745" y="677641"/>
                  <a:pt x="1110858" y="832600"/>
                  <a:pt x="949475" y="1045182"/>
                </a:cubicBezTo>
                <a:cubicBezTo>
                  <a:pt x="799998" y="1094925"/>
                  <a:pt x="412122" y="1013271"/>
                  <a:pt x="261296" y="1045182"/>
                </a:cubicBezTo>
                <a:cubicBezTo>
                  <a:pt x="190172" y="826607"/>
                  <a:pt x="36149" y="690722"/>
                  <a:pt x="0" y="522591"/>
                </a:cubicBezTo>
                <a:close/>
              </a:path>
              <a:path w="1210770" h="1045182" stroke="0" extrusionOk="0">
                <a:moveTo>
                  <a:pt x="0" y="522591"/>
                </a:moveTo>
                <a:cubicBezTo>
                  <a:pt x="22990" y="388714"/>
                  <a:pt x="165433" y="199680"/>
                  <a:pt x="261296" y="0"/>
                </a:cubicBezTo>
                <a:cubicBezTo>
                  <a:pt x="397406" y="35526"/>
                  <a:pt x="759102" y="-22855"/>
                  <a:pt x="949475" y="0"/>
                </a:cubicBezTo>
                <a:cubicBezTo>
                  <a:pt x="935666" y="79648"/>
                  <a:pt x="1129298" y="439012"/>
                  <a:pt x="1210770" y="522591"/>
                </a:cubicBezTo>
                <a:cubicBezTo>
                  <a:pt x="1180689" y="626363"/>
                  <a:pt x="1018234" y="793040"/>
                  <a:pt x="949475" y="1045182"/>
                </a:cubicBezTo>
                <a:cubicBezTo>
                  <a:pt x="652646" y="1068023"/>
                  <a:pt x="393611" y="1096090"/>
                  <a:pt x="261296" y="1045182"/>
                </a:cubicBezTo>
                <a:cubicBezTo>
                  <a:pt x="160634" y="881857"/>
                  <a:pt x="88254" y="661394"/>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47287735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Speech &amp; Language</a:t>
            </a:r>
          </a:p>
        </p:txBody>
      </p:sp>
      <p:sp>
        <p:nvSpPr>
          <p:cNvPr id="108" name="Hexagon 107">
            <a:extLst>
              <a:ext uri="{FF2B5EF4-FFF2-40B4-BE49-F238E27FC236}">
                <a16:creationId xmlns:a16="http://schemas.microsoft.com/office/drawing/2014/main" id="{9A9648F2-4689-6766-3DE9-3089F8E8DCBD}"/>
              </a:ext>
            </a:extLst>
          </p:cNvPr>
          <p:cNvSpPr/>
          <p:nvPr/>
        </p:nvSpPr>
        <p:spPr>
          <a:xfrm>
            <a:off x="3429280" y="3455279"/>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86073" y="241313"/>
                  <a:pt x="251065" y="65530"/>
                  <a:pt x="260942" y="0"/>
                </a:cubicBezTo>
                <a:cubicBezTo>
                  <a:pt x="536930" y="-11515"/>
                  <a:pt x="668969" y="19817"/>
                  <a:pt x="949828" y="0"/>
                </a:cubicBezTo>
                <a:cubicBezTo>
                  <a:pt x="1062040" y="124948"/>
                  <a:pt x="1073096" y="270602"/>
                  <a:pt x="1210770" y="521884"/>
                </a:cubicBezTo>
                <a:cubicBezTo>
                  <a:pt x="1090881" y="707573"/>
                  <a:pt x="968553" y="985437"/>
                  <a:pt x="949828" y="1043767"/>
                </a:cubicBezTo>
                <a:cubicBezTo>
                  <a:pt x="647711" y="1039112"/>
                  <a:pt x="581052" y="1041904"/>
                  <a:pt x="260942" y="1043767"/>
                </a:cubicBezTo>
                <a:cubicBezTo>
                  <a:pt x="200264" y="915996"/>
                  <a:pt x="128311" y="662601"/>
                  <a:pt x="0" y="521884"/>
                </a:cubicBezTo>
                <a:close/>
              </a:path>
              <a:path w="1210770" h="1043767" stroke="0" extrusionOk="0">
                <a:moveTo>
                  <a:pt x="0" y="521884"/>
                </a:moveTo>
                <a:cubicBezTo>
                  <a:pt x="51134" y="447017"/>
                  <a:pt x="250465" y="90598"/>
                  <a:pt x="260942" y="0"/>
                </a:cubicBezTo>
                <a:cubicBezTo>
                  <a:pt x="600434" y="-56683"/>
                  <a:pt x="679294" y="20497"/>
                  <a:pt x="949828" y="0"/>
                </a:cubicBezTo>
                <a:cubicBezTo>
                  <a:pt x="1112176" y="213054"/>
                  <a:pt x="1124249" y="299075"/>
                  <a:pt x="1210770" y="521884"/>
                </a:cubicBezTo>
                <a:cubicBezTo>
                  <a:pt x="1075830" y="777486"/>
                  <a:pt x="1012313" y="929687"/>
                  <a:pt x="949828" y="1043767"/>
                </a:cubicBezTo>
                <a:cubicBezTo>
                  <a:pt x="633528" y="1080785"/>
                  <a:pt x="361544" y="1091430"/>
                  <a:pt x="260942" y="1043767"/>
                </a:cubicBezTo>
                <a:cubicBezTo>
                  <a:pt x="224648" y="855269"/>
                  <a:pt x="5665" y="618659"/>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697906325">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latin typeface="Segoe UI" panose="020B0502040204020203" pitchFamily="34" charset="0"/>
                <a:cs typeface="Segoe UI" panose="020B0502040204020203" pitchFamily="34" charset="0"/>
              </a:rPr>
              <a:t>Community Nursing</a:t>
            </a:r>
          </a:p>
        </p:txBody>
      </p:sp>
      <p:sp>
        <p:nvSpPr>
          <p:cNvPr id="109" name="Hexagon 108">
            <a:extLst>
              <a:ext uri="{FF2B5EF4-FFF2-40B4-BE49-F238E27FC236}">
                <a16:creationId xmlns:a16="http://schemas.microsoft.com/office/drawing/2014/main" id="{7A51B914-39A7-9296-0DC3-6E2B0F984DBB}"/>
              </a:ext>
            </a:extLst>
          </p:cNvPr>
          <p:cNvSpPr/>
          <p:nvPr/>
        </p:nvSpPr>
        <p:spPr>
          <a:xfrm>
            <a:off x="3429280" y="4577974"/>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15815" y="388719"/>
                  <a:pt x="230676" y="87791"/>
                  <a:pt x="260942" y="0"/>
                </a:cubicBezTo>
                <a:cubicBezTo>
                  <a:pt x="455135" y="-33204"/>
                  <a:pt x="642741" y="16775"/>
                  <a:pt x="949828" y="0"/>
                </a:cubicBezTo>
                <a:cubicBezTo>
                  <a:pt x="994316" y="175320"/>
                  <a:pt x="1109178" y="352577"/>
                  <a:pt x="1210770" y="521884"/>
                </a:cubicBezTo>
                <a:cubicBezTo>
                  <a:pt x="1142109" y="656418"/>
                  <a:pt x="1070947" y="830454"/>
                  <a:pt x="949828" y="1043767"/>
                </a:cubicBezTo>
                <a:cubicBezTo>
                  <a:pt x="797319" y="1055824"/>
                  <a:pt x="359419" y="1089721"/>
                  <a:pt x="260942" y="1043767"/>
                </a:cubicBezTo>
                <a:cubicBezTo>
                  <a:pt x="150616" y="864264"/>
                  <a:pt x="28944" y="578941"/>
                  <a:pt x="0" y="521884"/>
                </a:cubicBezTo>
                <a:close/>
              </a:path>
              <a:path w="1210770" h="1043767" stroke="0" extrusionOk="0">
                <a:moveTo>
                  <a:pt x="0" y="521884"/>
                </a:moveTo>
                <a:cubicBezTo>
                  <a:pt x="100180" y="401921"/>
                  <a:pt x="145637" y="232055"/>
                  <a:pt x="260942" y="0"/>
                </a:cubicBezTo>
                <a:cubicBezTo>
                  <a:pt x="404775" y="25755"/>
                  <a:pt x="726369" y="5701"/>
                  <a:pt x="949828" y="0"/>
                </a:cubicBezTo>
                <a:cubicBezTo>
                  <a:pt x="1013406" y="154763"/>
                  <a:pt x="1119844" y="331294"/>
                  <a:pt x="1210770" y="521884"/>
                </a:cubicBezTo>
                <a:cubicBezTo>
                  <a:pt x="1189578" y="589829"/>
                  <a:pt x="994904" y="980515"/>
                  <a:pt x="949828" y="1043767"/>
                </a:cubicBezTo>
                <a:cubicBezTo>
                  <a:pt x="741867" y="1047853"/>
                  <a:pt x="470516" y="1049411"/>
                  <a:pt x="260942" y="1043767"/>
                </a:cubicBezTo>
                <a:cubicBezTo>
                  <a:pt x="190071" y="1005321"/>
                  <a:pt x="69853" y="646124"/>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423711498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School Nurse</a:t>
            </a:r>
          </a:p>
        </p:txBody>
      </p:sp>
      <p:sp>
        <p:nvSpPr>
          <p:cNvPr id="110" name="Hexagon 109">
            <a:extLst>
              <a:ext uri="{FF2B5EF4-FFF2-40B4-BE49-F238E27FC236}">
                <a16:creationId xmlns:a16="http://schemas.microsoft.com/office/drawing/2014/main" id="{EF1B0BD1-2A7E-0272-871F-C1DDB92201D5}"/>
              </a:ext>
            </a:extLst>
          </p:cNvPr>
          <p:cNvSpPr/>
          <p:nvPr/>
        </p:nvSpPr>
        <p:spPr>
          <a:xfrm>
            <a:off x="365519" y="401124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00962" y="430762"/>
                  <a:pt x="169972" y="108818"/>
                  <a:pt x="261296" y="0"/>
                </a:cubicBezTo>
                <a:cubicBezTo>
                  <a:pt x="375361" y="25854"/>
                  <a:pt x="733534" y="54489"/>
                  <a:pt x="949475" y="0"/>
                </a:cubicBezTo>
                <a:cubicBezTo>
                  <a:pt x="1037525" y="270226"/>
                  <a:pt x="1073485" y="270370"/>
                  <a:pt x="1210770" y="522591"/>
                </a:cubicBezTo>
                <a:cubicBezTo>
                  <a:pt x="1180531" y="658774"/>
                  <a:pt x="1086219" y="881465"/>
                  <a:pt x="949475" y="1045182"/>
                </a:cubicBezTo>
                <a:cubicBezTo>
                  <a:pt x="823897" y="1022377"/>
                  <a:pt x="359400" y="995603"/>
                  <a:pt x="261296" y="1045182"/>
                </a:cubicBezTo>
                <a:cubicBezTo>
                  <a:pt x="159888" y="887986"/>
                  <a:pt x="150028" y="733731"/>
                  <a:pt x="0" y="522591"/>
                </a:cubicBezTo>
                <a:close/>
              </a:path>
              <a:path w="1210770" h="1045182" stroke="0" extrusionOk="0">
                <a:moveTo>
                  <a:pt x="0" y="522591"/>
                </a:moveTo>
                <a:cubicBezTo>
                  <a:pt x="42056" y="428126"/>
                  <a:pt x="179734" y="167433"/>
                  <a:pt x="261296" y="0"/>
                </a:cubicBezTo>
                <a:cubicBezTo>
                  <a:pt x="543834" y="5301"/>
                  <a:pt x="619355" y="37441"/>
                  <a:pt x="949475" y="0"/>
                </a:cubicBezTo>
                <a:cubicBezTo>
                  <a:pt x="1043352" y="122099"/>
                  <a:pt x="1086592" y="373747"/>
                  <a:pt x="1210770" y="522591"/>
                </a:cubicBezTo>
                <a:cubicBezTo>
                  <a:pt x="1111174" y="774777"/>
                  <a:pt x="1071998" y="797528"/>
                  <a:pt x="949475" y="1045182"/>
                </a:cubicBezTo>
                <a:cubicBezTo>
                  <a:pt x="828995" y="1085316"/>
                  <a:pt x="486228" y="1036823"/>
                  <a:pt x="261296" y="1045182"/>
                </a:cubicBezTo>
                <a:cubicBezTo>
                  <a:pt x="259565" y="964742"/>
                  <a:pt x="88738" y="685264"/>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93773446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Benefits</a:t>
            </a:r>
          </a:p>
        </p:txBody>
      </p:sp>
      <p:sp>
        <p:nvSpPr>
          <p:cNvPr id="111" name="Hexagon 110">
            <a:extLst>
              <a:ext uri="{FF2B5EF4-FFF2-40B4-BE49-F238E27FC236}">
                <a16:creationId xmlns:a16="http://schemas.microsoft.com/office/drawing/2014/main" id="{4B0CF294-A970-117C-A999-6066F517CD35}"/>
              </a:ext>
            </a:extLst>
          </p:cNvPr>
          <p:cNvSpPr/>
          <p:nvPr/>
        </p:nvSpPr>
        <p:spPr>
          <a:xfrm>
            <a:off x="4447836" y="2891265"/>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40221" y="454663"/>
                  <a:pt x="198018" y="195476"/>
                  <a:pt x="260942" y="0"/>
                </a:cubicBezTo>
                <a:cubicBezTo>
                  <a:pt x="363830" y="-48783"/>
                  <a:pt x="802961" y="6976"/>
                  <a:pt x="949828" y="0"/>
                </a:cubicBezTo>
                <a:cubicBezTo>
                  <a:pt x="996955" y="71501"/>
                  <a:pt x="1130306" y="452295"/>
                  <a:pt x="1210770" y="521884"/>
                </a:cubicBezTo>
                <a:cubicBezTo>
                  <a:pt x="1173796" y="699661"/>
                  <a:pt x="979996" y="886127"/>
                  <a:pt x="949828" y="1043767"/>
                </a:cubicBezTo>
                <a:cubicBezTo>
                  <a:pt x="700762" y="1049285"/>
                  <a:pt x="382824" y="1086991"/>
                  <a:pt x="260942" y="1043767"/>
                </a:cubicBezTo>
                <a:cubicBezTo>
                  <a:pt x="224255" y="857023"/>
                  <a:pt x="107514" y="710258"/>
                  <a:pt x="0" y="521884"/>
                </a:cubicBezTo>
                <a:close/>
              </a:path>
              <a:path w="1210770" h="1043767" stroke="0" extrusionOk="0">
                <a:moveTo>
                  <a:pt x="0" y="521884"/>
                </a:moveTo>
                <a:cubicBezTo>
                  <a:pt x="16462" y="407458"/>
                  <a:pt x="224995" y="138082"/>
                  <a:pt x="260942" y="0"/>
                </a:cubicBezTo>
                <a:cubicBezTo>
                  <a:pt x="493613" y="23283"/>
                  <a:pt x="758285" y="-26461"/>
                  <a:pt x="949828" y="0"/>
                </a:cubicBezTo>
                <a:cubicBezTo>
                  <a:pt x="994091" y="137720"/>
                  <a:pt x="1122234" y="354879"/>
                  <a:pt x="1210770" y="521884"/>
                </a:cubicBezTo>
                <a:cubicBezTo>
                  <a:pt x="1135033" y="742654"/>
                  <a:pt x="1015730" y="899026"/>
                  <a:pt x="949828" y="1043767"/>
                </a:cubicBezTo>
                <a:cubicBezTo>
                  <a:pt x="741816" y="1003692"/>
                  <a:pt x="425246" y="1058095"/>
                  <a:pt x="260942" y="1043767"/>
                </a:cubicBezTo>
                <a:cubicBezTo>
                  <a:pt x="197694" y="958975"/>
                  <a:pt x="104704" y="632894"/>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2949402359">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solidFill>
                  <a:schemeClr val="bg1"/>
                </a:solidFill>
                <a:latin typeface="Segoe UI" panose="020B0502040204020203" pitchFamily="34" charset="0"/>
                <a:cs typeface="Segoe UI" panose="020B0502040204020203" pitchFamily="34" charset="0"/>
              </a:rPr>
              <a:t>Local Business</a:t>
            </a:r>
          </a:p>
        </p:txBody>
      </p:sp>
      <p:sp>
        <p:nvSpPr>
          <p:cNvPr id="112" name="Hexagon 111">
            <a:extLst>
              <a:ext uri="{FF2B5EF4-FFF2-40B4-BE49-F238E27FC236}">
                <a16:creationId xmlns:a16="http://schemas.microsoft.com/office/drawing/2014/main" id="{CED51558-CB80-D2A8-0685-DC0D1BE2ACA8}"/>
              </a:ext>
            </a:extLst>
          </p:cNvPr>
          <p:cNvSpPr/>
          <p:nvPr/>
        </p:nvSpPr>
        <p:spPr>
          <a:xfrm>
            <a:off x="4447836" y="4013817"/>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7315" y="453937"/>
                  <a:pt x="167911" y="143996"/>
                  <a:pt x="260942" y="0"/>
                </a:cubicBezTo>
                <a:cubicBezTo>
                  <a:pt x="472005" y="44065"/>
                  <a:pt x="614666" y="-4990"/>
                  <a:pt x="949828" y="0"/>
                </a:cubicBezTo>
                <a:cubicBezTo>
                  <a:pt x="1027386" y="77316"/>
                  <a:pt x="1122876" y="447880"/>
                  <a:pt x="1210770" y="521884"/>
                </a:cubicBezTo>
                <a:cubicBezTo>
                  <a:pt x="1068191" y="704162"/>
                  <a:pt x="937125" y="964921"/>
                  <a:pt x="949828" y="1043767"/>
                </a:cubicBezTo>
                <a:cubicBezTo>
                  <a:pt x="780122" y="1008775"/>
                  <a:pt x="423249" y="1068854"/>
                  <a:pt x="260942" y="1043767"/>
                </a:cubicBezTo>
                <a:cubicBezTo>
                  <a:pt x="228526" y="946444"/>
                  <a:pt x="332" y="593182"/>
                  <a:pt x="0" y="521884"/>
                </a:cubicBezTo>
                <a:close/>
              </a:path>
              <a:path w="1210770" h="1043767" stroke="0" extrusionOk="0">
                <a:moveTo>
                  <a:pt x="0" y="521884"/>
                </a:moveTo>
                <a:cubicBezTo>
                  <a:pt x="86747" y="373725"/>
                  <a:pt x="213909" y="112009"/>
                  <a:pt x="260942" y="0"/>
                </a:cubicBezTo>
                <a:cubicBezTo>
                  <a:pt x="575386" y="38131"/>
                  <a:pt x="791562" y="-26941"/>
                  <a:pt x="949828" y="0"/>
                </a:cubicBezTo>
                <a:cubicBezTo>
                  <a:pt x="1051286" y="124768"/>
                  <a:pt x="1157063" y="468579"/>
                  <a:pt x="1210770" y="521884"/>
                </a:cubicBezTo>
                <a:cubicBezTo>
                  <a:pt x="1125991" y="732422"/>
                  <a:pt x="968725" y="973306"/>
                  <a:pt x="949828" y="1043767"/>
                </a:cubicBezTo>
                <a:cubicBezTo>
                  <a:pt x="685372" y="1027438"/>
                  <a:pt x="464494" y="1039466"/>
                  <a:pt x="260942" y="1043767"/>
                </a:cubicBezTo>
                <a:cubicBezTo>
                  <a:pt x="245355" y="941195"/>
                  <a:pt x="72612" y="616445"/>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748614166">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solidFill>
                  <a:schemeClr val="bg1"/>
                </a:solidFill>
                <a:latin typeface="Segoe UI" panose="020B0502040204020203" pitchFamily="34" charset="0"/>
                <a:cs typeface="Segoe UI" panose="020B0502040204020203" pitchFamily="34" charset="0"/>
              </a:rPr>
              <a:t>Family &amp; Friends</a:t>
            </a:r>
          </a:p>
        </p:txBody>
      </p:sp>
      <p:sp>
        <p:nvSpPr>
          <p:cNvPr id="113" name="Hexagon 112">
            <a:extLst>
              <a:ext uri="{FF2B5EF4-FFF2-40B4-BE49-F238E27FC236}">
                <a16:creationId xmlns:a16="http://schemas.microsoft.com/office/drawing/2014/main" id="{866D28F0-4654-FE4C-4B90-08A6F5D77E53}"/>
              </a:ext>
            </a:extLst>
          </p:cNvPr>
          <p:cNvSpPr/>
          <p:nvPr/>
        </p:nvSpPr>
        <p:spPr>
          <a:xfrm>
            <a:off x="4447836" y="644085"/>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53911" y="298970"/>
                  <a:pt x="200366" y="137858"/>
                  <a:pt x="260942" y="0"/>
                </a:cubicBezTo>
                <a:cubicBezTo>
                  <a:pt x="492454" y="-11933"/>
                  <a:pt x="629329" y="-58472"/>
                  <a:pt x="949828" y="0"/>
                </a:cubicBezTo>
                <a:cubicBezTo>
                  <a:pt x="1042823" y="177672"/>
                  <a:pt x="1059871" y="289151"/>
                  <a:pt x="1210770" y="521884"/>
                </a:cubicBezTo>
                <a:cubicBezTo>
                  <a:pt x="1108938" y="782278"/>
                  <a:pt x="973336" y="972887"/>
                  <a:pt x="949828" y="1043767"/>
                </a:cubicBezTo>
                <a:cubicBezTo>
                  <a:pt x="868778" y="1038813"/>
                  <a:pt x="586340" y="1064026"/>
                  <a:pt x="260942" y="1043767"/>
                </a:cubicBezTo>
                <a:cubicBezTo>
                  <a:pt x="197857" y="924988"/>
                  <a:pt x="84663" y="608079"/>
                  <a:pt x="0" y="521884"/>
                </a:cubicBezTo>
                <a:close/>
              </a:path>
              <a:path w="1210770" h="1043767" stroke="0" extrusionOk="0">
                <a:moveTo>
                  <a:pt x="0" y="521884"/>
                </a:moveTo>
                <a:cubicBezTo>
                  <a:pt x="106122" y="413776"/>
                  <a:pt x="160227" y="214049"/>
                  <a:pt x="260942" y="0"/>
                </a:cubicBezTo>
                <a:cubicBezTo>
                  <a:pt x="419718" y="-38347"/>
                  <a:pt x="777231" y="15004"/>
                  <a:pt x="949828" y="0"/>
                </a:cubicBezTo>
                <a:cubicBezTo>
                  <a:pt x="1034584" y="177808"/>
                  <a:pt x="1086443" y="324600"/>
                  <a:pt x="1210770" y="521884"/>
                </a:cubicBezTo>
                <a:cubicBezTo>
                  <a:pt x="1066645" y="692933"/>
                  <a:pt x="1030452" y="961035"/>
                  <a:pt x="949828" y="1043767"/>
                </a:cubicBezTo>
                <a:cubicBezTo>
                  <a:pt x="877993" y="1050925"/>
                  <a:pt x="501918" y="1042769"/>
                  <a:pt x="260942" y="1043767"/>
                </a:cubicBezTo>
                <a:cubicBezTo>
                  <a:pt x="188326" y="953687"/>
                  <a:pt x="71356" y="748646"/>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99658723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GP &amp; Dentist</a:t>
            </a:r>
          </a:p>
        </p:txBody>
      </p:sp>
      <p:sp>
        <p:nvSpPr>
          <p:cNvPr id="114" name="Hexagon 113">
            <a:extLst>
              <a:ext uri="{FF2B5EF4-FFF2-40B4-BE49-F238E27FC236}">
                <a16:creationId xmlns:a16="http://schemas.microsoft.com/office/drawing/2014/main" id="{A2F5E196-DEF1-E2EC-3EA5-96163636470B}"/>
              </a:ext>
            </a:extLst>
          </p:cNvPr>
          <p:cNvSpPr/>
          <p:nvPr/>
        </p:nvSpPr>
        <p:spPr>
          <a:xfrm>
            <a:off x="5470306" y="4577973"/>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41189" y="340135"/>
                  <a:pt x="98066" y="239916"/>
                  <a:pt x="260942" y="0"/>
                </a:cubicBezTo>
                <a:cubicBezTo>
                  <a:pt x="552314" y="-3916"/>
                  <a:pt x="766534" y="-28659"/>
                  <a:pt x="949828" y="0"/>
                </a:cubicBezTo>
                <a:cubicBezTo>
                  <a:pt x="999238" y="108836"/>
                  <a:pt x="1153270" y="480374"/>
                  <a:pt x="1210770" y="521884"/>
                </a:cubicBezTo>
                <a:cubicBezTo>
                  <a:pt x="1178245" y="639443"/>
                  <a:pt x="1031159" y="822265"/>
                  <a:pt x="949828" y="1043767"/>
                </a:cubicBezTo>
                <a:cubicBezTo>
                  <a:pt x="613737" y="1000557"/>
                  <a:pt x="518925" y="1075560"/>
                  <a:pt x="260942" y="1043767"/>
                </a:cubicBezTo>
                <a:cubicBezTo>
                  <a:pt x="138642" y="899505"/>
                  <a:pt x="135344" y="728161"/>
                  <a:pt x="0" y="521884"/>
                </a:cubicBezTo>
                <a:close/>
              </a:path>
              <a:path w="1210770" h="1043767" stroke="0" extrusionOk="0">
                <a:moveTo>
                  <a:pt x="0" y="521884"/>
                </a:moveTo>
                <a:cubicBezTo>
                  <a:pt x="42745" y="458992"/>
                  <a:pt x="197187" y="76968"/>
                  <a:pt x="260942" y="0"/>
                </a:cubicBezTo>
                <a:cubicBezTo>
                  <a:pt x="351712" y="-4282"/>
                  <a:pt x="727747" y="28585"/>
                  <a:pt x="949828" y="0"/>
                </a:cubicBezTo>
                <a:cubicBezTo>
                  <a:pt x="1074723" y="209861"/>
                  <a:pt x="1100350" y="334734"/>
                  <a:pt x="1210770" y="521884"/>
                </a:cubicBezTo>
                <a:cubicBezTo>
                  <a:pt x="1170908" y="604046"/>
                  <a:pt x="1074964" y="783150"/>
                  <a:pt x="949828" y="1043767"/>
                </a:cubicBezTo>
                <a:cubicBezTo>
                  <a:pt x="877793" y="1006982"/>
                  <a:pt x="565217" y="1042624"/>
                  <a:pt x="260942" y="1043767"/>
                </a:cubicBezTo>
                <a:cubicBezTo>
                  <a:pt x="168661" y="866391"/>
                  <a:pt x="51356" y="716375"/>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246826512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solidFill>
                  <a:schemeClr val="bg1"/>
                </a:solidFill>
                <a:latin typeface="Segoe UI" panose="020B0502040204020203" pitchFamily="34" charset="0"/>
                <a:cs typeface="Segoe UI" panose="020B0502040204020203" pitchFamily="34" charset="0"/>
              </a:rPr>
              <a:t>Place &amp;</a:t>
            </a:r>
            <a:r>
              <a:rPr lang="en-GB" sz="1050" b="1">
                <a:solidFill>
                  <a:schemeClr val="bg1"/>
                </a:solidFill>
                <a:latin typeface="Segoe UI" panose="020B0502040204020203" pitchFamily="34" charset="0"/>
                <a:cs typeface="Segoe UI" panose="020B0502040204020203" pitchFamily="34" charset="0"/>
              </a:rPr>
              <a:t> Environment</a:t>
            </a:r>
          </a:p>
        </p:txBody>
      </p:sp>
      <p:sp>
        <p:nvSpPr>
          <p:cNvPr id="115" name="Hexagon 114">
            <a:extLst>
              <a:ext uri="{FF2B5EF4-FFF2-40B4-BE49-F238E27FC236}">
                <a16:creationId xmlns:a16="http://schemas.microsoft.com/office/drawing/2014/main" id="{AE9F3775-0C7C-2271-5616-09BF5C4AB26A}"/>
              </a:ext>
            </a:extLst>
          </p:cNvPr>
          <p:cNvSpPr/>
          <p:nvPr/>
        </p:nvSpPr>
        <p:spPr>
          <a:xfrm>
            <a:off x="6487818" y="4013817"/>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81728" y="350923"/>
                  <a:pt x="224310" y="183385"/>
                  <a:pt x="260942" y="0"/>
                </a:cubicBezTo>
                <a:cubicBezTo>
                  <a:pt x="461188" y="15505"/>
                  <a:pt x="873519" y="54187"/>
                  <a:pt x="949828" y="0"/>
                </a:cubicBezTo>
                <a:cubicBezTo>
                  <a:pt x="1020651" y="140601"/>
                  <a:pt x="1105899" y="400811"/>
                  <a:pt x="1210770" y="521884"/>
                </a:cubicBezTo>
                <a:cubicBezTo>
                  <a:pt x="1151364" y="659171"/>
                  <a:pt x="1015733" y="996623"/>
                  <a:pt x="949828" y="1043767"/>
                </a:cubicBezTo>
                <a:cubicBezTo>
                  <a:pt x="836827" y="1018496"/>
                  <a:pt x="385470" y="1074952"/>
                  <a:pt x="260942" y="1043767"/>
                </a:cubicBezTo>
                <a:cubicBezTo>
                  <a:pt x="224278" y="882571"/>
                  <a:pt x="92454" y="637836"/>
                  <a:pt x="0" y="521884"/>
                </a:cubicBezTo>
                <a:close/>
              </a:path>
              <a:path w="1210770" h="1043767" stroke="0" extrusionOk="0">
                <a:moveTo>
                  <a:pt x="0" y="521884"/>
                </a:moveTo>
                <a:cubicBezTo>
                  <a:pt x="41015" y="383670"/>
                  <a:pt x="174042" y="157889"/>
                  <a:pt x="260942" y="0"/>
                </a:cubicBezTo>
                <a:cubicBezTo>
                  <a:pt x="451675" y="4947"/>
                  <a:pt x="700007" y="-47168"/>
                  <a:pt x="949828" y="0"/>
                </a:cubicBezTo>
                <a:cubicBezTo>
                  <a:pt x="1099251" y="235544"/>
                  <a:pt x="1057943" y="299412"/>
                  <a:pt x="1210770" y="521884"/>
                </a:cubicBezTo>
                <a:cubicBezTo>
                  <a:pt x="1119895" y="677612"/>
                  <a:pt x="997885" y="931692"/>
                  <a:pt x="949828" y="1043767"/>
                </a:cubicBezTo>
                <a:cubicBezTo>
                  <a:pt x="620240" y="1028725"/>
                  <a:pt x="377717" y="1009806"/>
                  <a:pt x="260942" y="1043767"/>
                </a:cubicBezTo>
                <a:cubicBezTo>
                  <a:pt x="118459" y="862891"/>
                  <a:pt x="116559" y="694133"/>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548402060">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solidFill>
                  <a:schemeClr val="bg1"/>
                </a:solidFill>
                <a:latin typeface="Segoe UI" panose="020B0502040204020203" pitchFamily="34" charset="0"/>
                <a:cs typeface="Segoe UI" panose="020B0502040204020203" pitchFamily="34" charset="0"/>
              </a:rPr>
              <a:t>Digital Support</a:t>
            </a:r>
          </a:p>
        </p:txBody>
      </p:sp>
      <p:sp>
        <p:nvSpPr>
          <p:cNvPr id="116" name="Hexagon 115">
            <a:extLst>
              <a:ext uri="{FF2B5EF4-FFF2-40B4-BE49-F238E27FC236}">
                <a16:creationId xmlns:a16="http://schemas.microsoft.com/office/drawing/2014/main" id="{7271E990-4369-F1CA-4A64-3F9D676F2DB6}"/>
              </a:ext>
            </a:extLst>
          </p:cNvPr>
          <p:cNvSpPr/>
          <p:nvPr/>
        </p:nvSpPr>
        <p:spPr>
          <a:xfrm>
            <a:off x="6487818" y="2891265"/>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54735" y="304154"/>
                  <a:pt x="189019" y="205439"/>
                  <a:pt x="260942" y="0"/>
                </a:cubicBezTo>
                <a:cubicBezTo>
                  <a:pt x="440813" y="-6136"/>
                  <a:pt x="865736" y="5756"/>
                  <a:pt x="949828" y="0"/>
                </a:cubicBezTo>
                <a:cubicBezTo>
                  <a:pt x="1082233" y="176969"/>
                  <a:pt x="1188365" y="360602"/>
                  <a:pt x="1210770" y="521884"/>
                </a:cubicBezTo>
                <a:cubicBezTo>
                  <a:pt x="1129495" y="780857"/>
                  <a:pt x="952377" y="957727"/>
                  <a:pt x="949828" y="1043767"/>
                </a:cubicBezTo>
                <a:cubicBezTo>
                  <a:pt x="693692" y="1059103"/>
                  <a:pt x="601638" y="1064707"/>
                  <a:pt x="260942" y="1043767"/>
                </a:cubicBezTo>
                <a:cubicBezTo>
                  <a:pt x="200604" y="874233"/>
                  <a:pt x="15832" y="635593"/>
                  <a:pt x="0" y="521884"/>
                </a:cubicBezTo>
                <a:close/>
              </a:path>
              <a:path w="1210770" h="1043767" stroke="0" extrusionOk="0">
                <a:moveTo>
                  <a:pt x="0" y="521884"/>
                </a:moveTo>
                <a:cubicBezTo>
                  <a:pt x="25981" y="436947"/>
                  <a:pt x="236208" y="88092"/>
                  <a:pt x="260942" y="0"/>
                </a:cubicBezTo>
                <a:cubicBezTo>
                  <a:pt x="363406" y="19899"/>
                  <a:pt x="625070" y="-17952"/>
                  <a:pt x="949828" y="0"/>
                </a:cubicBezTo>
                <a:cubicBezTo>
                  <a:pt x="1033504" y="85187"/>
                  <a:pt x="1073941" y="314223"/>
                  <a:pt x="1210770" y="521884"/>
                </a:cubicBezTo>
                <a:cubicBezTo>
                  <a:pt x="1133058" y="652369"/>
                  <a:pt x="984105" y="967732"/>
                  <a:pt x="949828" y="1043767"/>
                </a:cubicBezTo>
                <a:cubicBezTo>
                  <a:pt x="675003" y="1027543"/>
                  <a:pt x="425868" y="1073160"/>
                  <a:pt x="260942" y="1043767"/>
                </a:cubicBezTo>
                <a:cubicBezTo>
                  <a:pt x="131225" y="826574"/>
                  <a:pt x="44349" y="572079"/>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391525500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solidFill>
                  <a:schemeClr val="bg1"/>
                </a:solidFill>
                <a:latin typeface="Segoe UI" panose="020B0502040204020203" pitchFamily="34" charset="0"/>
                <a:cs typeface="Segoe UI" panose="020B0502040204020203" pitchFamily="34" charset="0"/>
              </a:rPr>
              <a:t>Voluntary, Faith and Community groups</a:t>
            </a:r>
          </a:p>
        </p:txBody>
      </p:sp>
      <p:sp>
        <p:nvSpPr>
          <p:cNvPr id="117" name="Hexagon 116">
            <a:extLst>
              <a:ext uri="{FF2B5EF4-FFF2-40B4-BE49-F238E27FC236}">
                <a16:creationId xmlns:a16="http://schemas.microsoft.com/office/drawing/2014/main" id="{F120E9BD-2BF3-B1E8-3FAF-6B5AC028A164}"/>
              </a:ext>
            </a:extLst>
          </p:cNvPr>
          <p:cNvSpPr/>
          <p:nvPr/>
        </p:nvSpPr>
        <p:spPr>
          <a:xfrm>
            <a:off x="6487818" y="1768713"/>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04471" y="276956"/>
                  <a:pt x="264726" y="92683"/>
                  <a:pt x="260942" y="0"/>
                </a:cubicBezTo>
                <a:cubicBezTo>
                  <a:pt x="471332" y="57232"/>
                  <a:pt x="799343" y="18171"/>
                  <a:pt x="949828" y="0"/>
                </a:cubicBezTo>
                <a:cubicBezTo>
                  <a:pt x="1060810" y="233966"/>
                  <a:pt x="1112157" y="388546"/>
                  <a:pt x="1210770" y="521884"/>
                </a:cubicBezTo>
                <a:cubicBezTo>
                  <a:pt x="1053864" y="720899"/>
                  <a:pt x="1086193" y="801793"/>
                  <a:pt x="949828" y="1043767"/>
                </a:cubicBezTo>
                <a:cubicBezTo>
                  <a:pt x="643037" y="1001697"/>
                  <a:pt x="578985" y="1066252"/>
                  <a:pt x="260942" y="1043767"/>
                </a:cubicBezTo>
                <a:cubicBezTo>
                  <a:pt x="159238" y="892074"/>
                  <a:pt x="103560" y="794620"/>
                  <a:pt x="0" y="521884"/>
                </a:cubicBezTo>
                <a:close/>
              </a:path>
              <a:path w="1210770" h="1043767" stroke="0" extrusionOk="0">
                <a:moveTo>
                  <a:pt x="0" y="521884"/>
                </a:moveTo>
                <a:cubicBezTo>
                  <a:pt x="53164" y="431489"/>
                  <a:pt x="126723" y="233214"/>
                  <a:pt x="260942" y="0"/>
                </a:cubicBezTo>
                <a:cubicBezTo>
                  <a:pt x="405938" y="-18687"/>
                  <a:pt x="656285" y="54077"/>
                  <a:pt x="949828" y="0"/>
                </a:cubicBezTo>
                <a:cubicBezTo>
                  <a:pt x="1067471" y="216932"/>
                  <a:pt x="1146583" y="466176"/>
                  <a:pt x="1210770" y="521884"/>
                </a:cubicBezTo>
                <a:cubicBezTo>
                  <a:pt x="1086728" y="772918"/>
                  <a:pt x="1039107" y="807356"/>
                  <a:pt x="949828" y="1043767"/>
                </a:cubicBezTo>
                <a:cubicBezTo>
                  <a:pt x="877827" y="1095365"/>
                  <a:pt x="381977" y="1035255"/>
                  <a:pt x="260942" y="1043767"/>
                </a:cubicBezTo>
                <a:cubicBezTo>
                  <a:pt x="183295" y="828629"/>
                  <a:pt x="31486" y="699773"/>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234070023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Youth Services</a:t>
            </a:r>
          </a:p>
        </p:txBody>
      </p:sp>
      <p:sp>
        <p:nvSpPr>
          <p:cNvPr id="118" name="Hexagon 117">
            <a:extLst>
              <a:ext uri="{FF2B5EF4-FFF2-40B4-BE49-F238E27FC236}">
                <a16:creationId xmlns:a16="http://schemas.microsoft.com/office/drawing/2014/main" id="{A97F3A53-350A-263E-4A1D-EB7EC874734E}"/>
              </a:ext>
            </a:extLst>
          </p:cNvPr>
          <p:cNvSpPr/>
          <p:nvPr/>
        </p:nvSpPr>
        <p:spPr>
          <a:xfrm>
            <a:off x="7515957" y="2328799"/>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44072" y="408496"/>
                  <a:pt x="175490" y="146346"/>
                  <a:pt x="260942" y="0"/>
                </a:cubicBezTo>
                <a:cubicBezTo>
                  <a:pt x="518087" y="-55831"/>
                  <a:pt x="769528" y="5387"/>
                  <a:pt x="949828" y="0"/>
                </a:cubicBezTo>
                <a:cubicBezTo>
                  <a:pt x="971752" y="91584"/>
                  <a:pt x="1206419" y="410377"/>
                  <a:pt x="1210770" y="521884"/>
                </a:cubicBezTo>
                <a:cubicBezTo>
                  <a:pt x="1091191" y="772524"/>
                  <a:pt x="1102660" y="812863"/>
                  <a:pt x="949828" y="1043767"/>
                </a:cubicBezTo>
                <a:cubicBezTo>
                  <a:pt x="640109" y="1047148"/>
                  <a:pt x="473944" y="1086706"/>
                  <a:pt x="260942" y="1043767"/>
                </a:cubicBezTo>
                <a:cubicBezTo>
                  <a:pt x="258810" y="963280"/>
                  <a:pt x="142178" y="735615"/>
                  <a:pt x="0" y="521884"/>
                </a:cubicBezTo>
                <a:close/>
              </a:path>
              <a:path w="1210770" h="1043767" stroke="0" extrusionOk="0">
                <a:moveTo>
                  <a:pt x="0" y="521884"/>
                </a:moveTo>
                <a:cubicBezTo>
                  <a:pt x="99202" y="409017"/>
                  <a:pt x="146788" y="150260"/>
                  <a:pt x="260942" y="0"/>
                </a:cubicBezTo>
                <a:cubicBezTo>
                  <a:pt x="336387" y="-34083"/>
                  <a:pt x="786909" y="-23899"/>
                  <a:pt x="949828" y="0"/>
                </a:cubicBezTo>
                <a:cubicBezTo>
                  <a:pt x="977654" y="57840"/>
                  <a:pt x="1129465" y="274746"/>
                  <a:pt x="1210770" y="521884"/>
                </a:cubicBezTo>
                <a:cubicBezTo>
                  <a:pt x="1092401" y="700915"/>
                  <a:pt x="1021201" y="938138"/>
                  <a:pt x="949828" y="1043767"/>
                </a:cubicBezTo>
                <a:cubicBezTo>
                  <a:pt x="631604" y="1008762"/>
                  <a:pt x="558679" y="1028548"/>
                  <a:pt x="260942" y="1043767"/>
                </a:cubicBezTo>
                <a:cubicBezTo>
                  <a:pt x="203646" y="910487"/>
                  <a:pt x="27447" y="594358"/>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69389930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School &amp; Post-16 Education</a:t>
            </a:r>
          </a:p>
        </p:txBody>
      </p:sp>
      <p:sp>
        <p:nvSpPr>
          <p:cNvPr id="119" name="Hexagon 118">
            <a:extLst>
              <a:ext uri="{FF2B5EF4-FFF2-40B4-BE49-F238E27FC236}">
                <a16:creationId xmlns:a16="http://schemas.microsoft.com/office/drawing/2014/main" id="{19AC7D52-DB0F-721D-FB63-0C265A03529E}"/>
              </a:ext>
            </a:extLst>
          </p:cNvPr>
          <p:cNvSpPr/>
          <p:nvPr/>
        </p:nvSpPr>
        <p:spPr>
          <a:xfrm>
            <a:off x="7515957" y="3448416"/>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72438" y="329673"/>
                  <a:pt x="180324" y="155117"/>
                  <a:pt x="260942" y="0"/>
                </a:cubicBezTo>
                <a:cubicBezTo>
                  <a:pt x="603183" y="-12443"/>
                  <a:pt x="767477" y="13052"/>
                  <a:pt x="949828" y="0"/>
                </a:cubicBezTo>
                <a:cubicBezTo>
                  <a:pt x="1089890" y="164491"/>
                  <a:pt x="1182855" y="420151"/>
                  <a:pt x="1210770" y="521884"/>
                </a:cubicBezTo>
                <a:cubicBezTo>
                  <a:pt x="1122524" y="604699"/>
                  <a:pt x="995321" y="960371"/>
                  <a:pt x="949828" y="1043767"/>
                </a:cubicBezTo>
                <a:cubicBezTo>
                  <a:pt x="614951" y="1049608"/>
                  <a:pt x="423136" y="1042532"/>
                  <a:pt x="260942" y="1043767"/>
                </a:cubicBezTo>
                <a:cubicBezTo>
                  <a:pt x="192796" y="860391"/>
                  <a:pt x="46952" y="657133"/>
                  <a:pt x="0" y="521884"/>
                </a:cubicBezTo>
                <a:close/>
              </a:path>
              <a:path w="1210770" h="1043767" stroke="0" extrusionOk="0">
                <a:moveTo>
                  <a:pt x="0" y="521884"/>
                </a:moveTo>
                <a:cubicBezTo>
                  <a:pt x="21675" y="372403"/>
                  <a:pt x="239090" y="54701"/>
                  <a:pt x="260942" y="0"/>
                </a:cubicBezTo>
                <a:cubicBezTo>
                  <a:pt x="403312" y="-46476"/>
                  <a:pt x="868051" y="-7939"/>
                  <a:pt x="949828" y="0"/>
                </a:cubicBezTo>
                <a:cubicBezTo>
                  <a:pt x="1024334" y="147273"/>
                  <a:pt x="1161494" y="405549"/>
                  <a:pt x="1210770" y="521884"/>
                </a:cubicBezTo>
                <a:cubicBezTo>
                  <a:pt x="1128652" y="731670"/>
                  <a:pt x="1035405" y="796164"/>
                  <a:pt x="949828" y="1043767"/>
                </a:cubicBezTo>
                <a:cubicBezTo>
                  <a:pt x="611064" y="993655"/>
                  <a:pt x="509097" y="1075467"/>
                  <a:pt x="260942" y="1043767"/>
                </a:cubicBezTo>
                <a:cubicBezTo>
                  <a:pt x="202676" y="908535"/>
                  <a:pt x="101510" y="608763"/>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123588519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Nursery</a:t>
            </a:r>
          </a:p>
        </p:txBody>
      </p:sp>
      <p:sp>
        <p:nvSpPr>
          <p:cNvPr id="120" name="Hexagon 119">
            <a:extLst>
              <a:ext uri="{FF2B5EF4-FFF2-40B4-BE49-F238E27FC236}">
                <a16:creationId xmlns:a16="http://schemas.microsoft.com/office/drawing/2014/main" id="{F36920E1-5484-9BCE-EB1D-636CF7D32244}"/>
              </a:ext>
            </a:extLst>
          </p:cNvPr>
          <p:cNvSpPr/>
          <p:nvPr/>
        </p:nvSpPr>
        <p:spPr>
          <a:xfrm>
            <a:off x="7515957" y="4568034"/>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88521" y="442899"/>
                  <a:pt x="232212" y="63624"/>
                  <a:pt x="260942" y="0"/>
                </a:cubicBezTo>
                <a:cubicBezTo>
                  <a:pt x="445787" y="59663"/>
                  <a:pt x="737298" y="-13476"/>
                  <a:pt x="949828" y="0"/>
                </a:cubicBezTo>
                <a:cubicBezTo>
                  <a:pt x="978441" y="91328"/>
                  <a:pt x="1078641" y="336387"/>
                  <a:pt x="1210770" y="521884"/>
                </a:cubicBezTo>
                <a:cubicBezTo>
                  <a:pt x="1048399" y="744318"/>
                  <a:pt x="956713" y="981586"/>
                  <a:pt x="949828" y="1043767"/>
                </a:cubicBezTo>
                <a:cubicBezTo>
                  <a:pt x="724772" y="1044380"/>
                  <a:pt x="443809" y="1048416"/>
                  <a:pt x="260942" y="1043767"/>
                </a:cubicBezTo>
                <a:cubicBezTo>
                  <a:pt x="138788" y="888024"/>
                  <a:pt x="119957" y="763207"/>
                  <a:pt x="0" y="521884"/>
                </a:cubicBezTo>
                <a:close/>
              </a:path>
              <a:path w="1210770" h="1043767" stroke="0" extrusionOk="0">
                <a:moveTo>
                  <a:pt x="0" y="521884"/>
                </a:moveTo>
                <a:cubicBezTo>
                  <a:pt x="66001" y="438765"/>
                  <a:pt x="227401" y="67969"/>
                  <a:pt x="260942" y="0"/>
                </a:cubicBezTo>
                <a:cubicBezTo>
                  <a:pt x="575902" y="46544"/>
                  <a:pt x="869895" y="-15876"/>
                  <a:pt x="949828" y="0"/>
                </a:cubicBezTo>
                <a:cubicBezTo>
                  <a:pt x="986331" y="109320"/>
                  <a:pt x="1082639" y="273377"/>
                  <a:pt x="1210770" y="521884"/>
                </a:cubicBezTo>
                <a:cubicBezTo>
                  <a:pt x="1145509" y="744429"/>
                  <a:pt x="1077782" y="826019"/>
                  <a:pt x="949828" y="1043767"/>
                </a:cubicBezTo>
                <a:cubicBezTo>
                  <a:pt x="795746" y="1079671"/>
                  <a:pt x="345286" y="1051500"/>
                  <a:pt x="260942" y="1043767"/>
                </a:cubicBezTo>
                <a:cubicBezTo>
                  <a:pt x="176733" y="774526"/>
                  <a:pt x="93889" y="640776"/>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146845175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PCN Neighbour-hood team</a:t>
            </a:r>
          </a:p>
        </p:txBody>
      </p:sp>
      <p:sp>
        <p:nvSpPr>
          <p:cNvPr id="121" name="Hexagon 120">
            <a:extLst>
              <a:ext uri="{FF2B5EF4-FFF2-40B4-BE49-F238E27FC236}">
                <a16:creationId xmlns:a16="http://schemas.microsoft.com/office/drawing/2014/main" id="{5BF57132-74CA-C460-D411-26DCFAEF78F0}"/>
              </a:ext>
            </a:extLst>
          </p:cNvPr>
          <p:cNvSpPr/>
          <p:nvPr/>
        </p:nvSpPr>
        <p:spPr>
          <a:xfrm>
            <a:off x="6487818" y="5136370"/>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09719" y="322167"/>
                  <a:pt x="116543" y="252375"/>
                  <a:pt x="260942" y="0"/>
                </a:cubicBezTo>
                <a:cubicBezTo>
                  <a:pt x="599355" y="8210"/>
                  <a:pt x="706122" y="-61267"/>
                  <a:pt x="949828" y="0"/>
                </a:cubicBezTo>
                <a:cubicBezTo>
                  <a:pt x="1007103" y="161121"/>
                  <a:pt x="1144950" y="468843"/>
                  <a:pt x="1210770" y="521884"/>
                </a:cubicBezTo>
                <a:cubicBezTo>
                  <a:pt x="1182629" y="585778"/>
                  <a:pt x="1088218" y="796753"/>
                  <a:pt x="949828" y="1043767"/>
                </a:cubicBezTo>
                <a:cubicBezTo>
                  <a:pt x="768315" y="1023132"/>
                  <a:pt x="480808" y="1082649"/>
                  <a:pt x="260942" y="1043767"/>
                </a:cubicBezTo>
                <a:cubicBezTo>
                  <a:pt x="84588" y="806716"/>
                  <a:pt x="104434" y="727710"/>
                  <a:pt x="0" y="521884"/>
                </a:cubicBezTo>
                <a:close/>
              </a:path>
              <a:path w="1210770" h="1043767" stroke="0" extrusionOk="0">
                <a:moveTo>
                  <a:pt x="0" y="521884"/>
                </a:moveTo>
                <a:cubicBezTo>
                  <a:pt x="68521" y="368725"/>
                  <a:pt x="191205" y="117119"/>
                  <a:pt x="260942" y="0"/>
                </a:cubicBezTo>
                <a:cubicBezTo>
                  <a:pt x="602364" y="61339"/>
                  <a:pt x="819368" y="-33433"/>
                  <a:pt x="949828" y="0"/>
                </a:cubicBezTo>
                <a:cubicBezTo>
                  <a:pt x="953681" y="103350"/>
                  <a:pt x="1090790" y="345917"/>
                  <a:pt x="1210770" y="521884"/>
                </a:cubicBezTo>
                <a:cubicBezTo>
                  <a:pt x="1132070" y="764385"/>
                  <a:pt x="1018972" y="837971"/>
                  <a:pt x="949828" y="1043767"/>
                </a:cubicBezTo>
                <a:cubicBezTo>
                  <a:pt x="697034" y="1088333"/>
                  <a:pt x="542332" y="1006912"/>
                  <a:pt x="260942" y="1043767"/>
                </a:cubicBezTo>
                <a:cubicBezTo>
                  <a:pt x="99605" y="828317"/>
                  <a:pt x="134227" y="764633"/>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24281441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Pharmacy</a:t>
            </a:r>
          </a:p>
        </p:txBody>
      </p:sp>
      <p:sp>
        <p:nvSpPr>
          <p:cNvPr id="122" name="Hexagon 121">
            <a:extLst>
              <a:ext uri="{FF2B5EF4-FFF2-40B4-BE49-F238E27FC236}">
                <a16:creationId xmlns:a16="http://schemas.microsoft.com/office/drawing/2014/main" id="{2390CDA7-7927-3B66-9D14-E621BAD56F97}"/>
              </a:ext>
            </a:extLst>
          </p:cNvPr>
          <p:cNvSpPr/>
          <p:nvPr/>
        </p:nvSpPr>
        <p:spPr>
          <a:xfrm>
            <a:off x="10548066" y="2882779"/>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11383" y="317637"/>
                  <a:pt x="140486" y="204409"/>
                  <a:pt x="261296" y="0"/>
                </a:cubicBezTo>
                <a:cubicBezTo>
                  <a:pt x="514099" y="54175"/>
                  <a:pt x="702734" y="-13620"/>
                  <a:pt x="949475" y="0"/>
                </a:cubicBezTo>
                <a:cubicBezTo>
                  <a:pt x="1024557" y="115590"/>
                  <a:pt x="1180893" y="357048"/>
                  <a:pt x="1210770" y="522591"/>
                </a:cubicBezTo>
                <a:cubicBezTo>
                  <a:pt x="1137383" y="619294"/>
                  <a:pt x="1072685" y="866084"/>
                  <a:pt x="949475" y="1045182"/>
                </a:cubicBezTo>
                <a:cubicBezTo>
                  <a:pt x="780010" y="1094200"/>
                  <a:pt x="533213" y="1029243"/>
                  <a:pt x="261296" y="1045182"/>
                </a:cubicBezTo>
                <a:cubicBezTo>
                  <a:pt x="202475" y="893392"/>
                  <a:pt x="18524" y="611366"/>
                  <a:pt x="0" y="522591"/>
                </a:cubicBezTo>
                <a:close/>
              </a:path>
              <a:path w="1210770" h="1045182" stroke="0" extrusionOk="0">
                <a:moveTo>
                  <a:pt x="0" y="522591"/>
                </a:moveTo>
                <a:cubicBezTo>
                  <a:pt x="82077" y="389505"/>
                  <a:pt x="232666" y="137361"/>
                  <a:pt x="261296" y="0"/>
                </a:cubicBezTo>
                <a:cubicBezTo>
                  <a:pt x="593953" y="22909"/>
                  <a:pt x="828005" y="-56787"/>
                  <a:pt x="949475" y="0"/>
                </a:cubicBezTo>
                <a:cubicBezTo>
                  <a:pt x="1018963" y="97211"/>
                  <a:pt x="1162418" y="403773"/>
                  <a:pt x="1210770" y="522591"/>
                </a:cubicBezTo>
                <a:cubicBezTo>
                  <a:pt x="1109892" y="798658"/>
                  <a:pt x="977536" y="935538"/>
                  <a:pt x="949475" y="1045182"/>
                </a:cubicBezTo>
                <a:cubicBezTo>
                  <a:pt x="871795" y="1004314"/>
                  <a:pt x="354170" y="983882"/>
                  <a:pt x="261296" y="1045182"/>
                </a:cubicBezTo>
                <a:cubicBezTo>
                  <a:pt x="189534" y="896011"/>
                  <a:pt x="29171" y="682936"/>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96840171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latin typeface="Segoe UI" panose="020B0502040204020203" pitchFamily="34" charset="0"/>
                <a:cs typeface="Segoe UI" panose="020B0502040204020203" pitchFamily="34" charset="0"/>
              </a:rPr>
              <a:t>Alternative Provision</a:t>
            </a:r>
          </a:p>
        </p:txBody>
      </p:sp>
      <p:sp>
        <p:nvSpPr>
          <p:cNvPr id="123" name="Hexagon 122">
            <a:extLst>
              <a:ext uri="{FF2B5EF4-FFF2-40B4-BE49-F238E27FC236}">
                <a16:creationId xmlns:a16="http://schemas.microsoft.com/office/drawing/2014/main" id="{58B12A03-7550-25FB-FCA4-A82BF2D3E1FB}"/>
              </a:ext>
            </a:extLst>
          </p:cNvPr>
          <p:cNvSpPr/>
          <p:nvPr/>
        </p:nvSpPr>
        <p:spPr>
          <a:xfrm>
            <a:off x="8530062" y="176800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92296" y="285680"/>
                  <a:pt x="212182" y="204340"/>
                  <a:pt x="261296" y="0"/>
                </a:cubicBezTo>
                <a:cubicBezTo>
                  <a:pt x="544009" y="12934"/>
                  <a:pt x="766965" y="-36418"/>
                  <a:pt x="949475" y="0"/>
                </a:cubicBezTo>
                <a:cubicBezTo>
                  <a:pt x="1056619" y="158841"/>
                  <a:pt x="1091679" y="269073"/>
                  <a:pt x="1210770" y="522591"/>
                </a:cubicBezTo>
                <a:cubicBezTo>
                  <a:pt x="1146779" y="564769"/>
                  <a:pt x="975258" y="952910"/>
                  <a:pt x="949475" y="1045182"/>
                </a:cubicBezTo>
                <a:cubicBezTo>
                  <a:pt x="708766" y="1024824"/>
                  <a:pt x="418214" y="1041201"/>
                  <a:pt x="261296" y="1045182"/>
                </a:cubicBezTo>
                <a:cubicBezTo>
                  <a:pt x="157128" y="904044"/>
                  <a:pt x="-5802" y="617749"/>
                  <a:pt x="0" y="522591"/>
                </a:cubicBezTo>
                <a:close/>
              </a:path>
              <a:path w="1210770" h="1045182" stroke="0" extrusionOk="0">
                <a:moveTo>
                  <a:pt x="0" y="522591"/>
                </a:moveTo>
                <a:cubicBezTo>
                  <a:pt x="74520" y="290696"/>
                  <a:pt x="184396" y="233169"/>
                  <a:pt x="261296" y="0"/>
                </a:cubicBezTo>
                <a:cubicBezTo>
                  <a:pt x="561858" y="-10557"/>
                  <a:pt x="871716" y="41379"/>
                  <a:pt x="949475" y="0"/>
                </a:cubicBezTo>
                <a:cubicBezTo>
                  <a:pt x="950187" y="116357"/>
                  <a:pt x="1044984" y="299292"/>
                  <a:pt x="1210770" y="522591"/>
                </a:cubicBezTo>
                <a:cubicBezTo>
                  <a:pt x="1111872" y="657452"/>
                  <a:pt x="1062244" y="786928"/>
                  <a:pt x="949475" y="1045182"/>
                </a:cubicBezTo>
                <a:cubicBezTo>
                  <a:pt x="835938" y="1004484"/>
                  <a:pt x="559355" y="1076465"/>
                  <a:pt x="261296" y="1045182"/>
                </a:cubicBezTo>
                <a:cubicBezTo>
                  <a:pt x="156825" y="899312"/>
                  <a:pt x="563" y="627567"/>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42027574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Housing</a:t>
            </a:r>
          </a:p>
        </p:txBody>
      </p:sp>
      <p:sp>
        <p:nvSpPr>
          <p:cNvPr id="124" name="Hexagon 123">
            <a:extLst>
              <a:ext uri="{FF2B5EF4-FFF2-40B4-BE49-F238E27FC236}">
                <a16:creationId xmlns:a16="http://schemas.microsoft.com/office/drawing/2014/main" id="{6C861952-2EB6-2DC1-5345-DA99DDF62E5E}"/>
              </a:ext>
            </a:extLst>
          </p:cNvPr>
          <p:cNvSpPr/>
          <p:nvPr/>
        </p:nvSpPr>
        <p:spPr>
          <a:xfrm>
            <a:off x="8530062" y="2882779"/>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75463" y="287588"/>
                  <a:pt x="174134" y="169607"/>
                  <a:pt x="261296" y="0"/>
                </a:cubicBezTo>
                <a:cubicBezTo>
                  <a:pt x="589964" y="-9574"/>
                  <a:pt x="712945" y="40105"/>
                  <a:pt x="949475" y="0"/>
                </a:cubicBezTo>
                <a:cubicBezTo>
                  <a:pt x="1088203" y="245812"/>
                  <a:pt x="1145426" y="347014"/>
                  <a:pt x="1210770" y="522591"/>
                </a:cubicBezTo>
                <a:cubicBezTo>
                  <a:pt x="1166306" y="651715"/>
                  <a:pt x="1010587" y="972134"/>
                  <a:pt x="949475" y="1045182"/>
                </a:cubicBezTo>
                <a:cubicBezTo>
                  <a:pt x="716455" y="1023889"/>
                  <a:pt x="390647" y="1029437"/>
                  <a:pt x="261296" y="1045182"/>
                </a:cubicBezTo>
                <a:cubicBezTo>
                  <a:pt x="230534" y="979904"/>
                  <a:pt x="128057" y="711572"/>
                  <a:pt x="0" y="522591"/>
                </a:cubicBezTo>
                <a:close/>
              </a:path>
              <a:path w="1210770" h="1045182" stroke="0" extrusionOk="0">
                <a:moveTo>
                  <a:pt x="0" y="522591"/>
                </a:moveTo>
                <a:cubicBezTo>
                  <a:pt x="151438" y="271881"/>
                  <a:pt x="153277" y="177301"/>
                  <a:pt x="261296" y="0"/>
                </a:cubicBezTo>
                <a:cubicBezTo>
                  <a:pt x="424088" y="-48204"/>
                  <a:pt x="866403" y="39942"/>
                  <a:pt x="949475" y="0"/>
                </a:cubicBezTo>
                <a:cubicBezTo>
                  <a:pt x="1021797" y="159214"/>
                  <a:pt x="1138669" y="339969"/>
                  <a:pt x="1210770" y="522591"/>
                </a:cubicBezTo>
                <a:cubicBezTo>
                  <a:pt x="1114454" y="786206"/>
                  <a:pt x="962364" y="915692"/>
                  <a:pt x="949475" y="1045182"/>
                </a:cubicBezTo>
                <a:cubicBezTo>
                  <a:pt x="686043" y="1011774"/>
                  <a:pt x="480405" y="1042668"/>
                  <a:pt x="261296" y="1045182"/>
                </a:cubicBezTo>
                <a:cubicBezTo>
                  <a:pt x="117858" y="863732"/>
                  <a:pt x="83826" y="793201"/>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67838468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CAFCASS</a:t>
            </a:r>
          </a:p>
        </p:txBody>
      </p:sp>
      <p:sp>
        <p:nvSpPr>
          <p:cNvPr id="125" name="Hexagon 124">
            <a:extLst>
              <a:ext uri="{FF2B5EF4-FFF2-40B4-BE49-F238E27FC236}">
                <a16:creationId xmlns:a16="http://schemas.microsoft.com/office/drawing/2014/main" id="{D9A8589D-AFCA-72D7-E9C5-224BC8C6BA25}"/>
              </a:ext>
            </a:extLst>
          </p:cNvPr>
          <p:cNvSpPr/>
          <p:nvPr/>
        </p:nvSpPr>
        <p:spPr>
          <a:xfrm>
            <a:off x="8530062" y="401124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73599" y="435771"/>
                  <a:pt x="125799" y="188513"/>
                  <a:pt x="261296" y="0"/>
                </a:cubicBezTo>
                <a:cubicBezTo>
                  <a:pt x="372660" y="7840"/>
                  <a:pt x="658397" y="23282"/>
                  <a:pt x="949475" y="0"/>
                </a:cubicBezTo>
                <a:cubicBezTo>
                  <a:pt x="975909" y="110507"/>
                  <a:pt x="1128037" y="286422"/>
                  <a:pt x="1210770" y="522591"/>
                </a:cubicBezTo>
                <a:cubicBezTo>
                  <a:pt x="1155522" y="729762"/>
                  <a:pt x="957021" y="918761"/>
                  <a:pt x="949475" y="1045182"/>
                </a:cubicBezTo>
                <a:cubicBezTo>
                  <a:pt x="770627" y="1014672"/>
                  <a:pt x="475596" y="1018509"/>
                  <a:pt x="261296" y="1045182"/>
                </a:cubicBezTo>
                <a:cubicBezTo>
                  <a:pt x="146478" y="808487"/>
                  <a:pt x="140566" y="688508"/>
                  <a:pt x="0" y="522591"/>
                </a:cubicBezTo>
                <a:close/>
              </a:path>
              <a:path w="1210770" h="1045182" stroke="0" extrusionOk="0">
                <a:moveTo>
                  <a:pt x="0" y="522591"/>
                </a:moveTo>
                <a:cubicBezTo>
                  <a:pt x="118389" y="259135"/>
                  <a:pt x="161378" y="248965"/>
                  <a:pt x="261296" y="0"/>
                </a:cubicBezTo>
                <a:cubicBezTo>
                  <a:pt x="338081" y="104"/>
                  <a:pt x="821945" y="-53568"/>
                  <a:pt x="949475" y="0"/>
                </a:cubicBezTo>
                <a:cubicBezTo>
                  <a:pt x="1014521" y="64412"/>
                  <a:pt x="1104711" y="397521"/>
                  <a:pt x="1210770" y="522591"/>
                </a:cubicBezTo>
                <a:cubicBezTo>
                  <a:pt x="1113530" y="602954"/>
                  <a:pt x="998782" y="970933"/>
                  <a:pt x="949475" y="1045182"/>
                </a:cubicBezTo>
                <a:cubicBezTo>
                  <a:pt x="839306" y="1089966"/>
                  <a:pt x="474916" y="984698"/>
                  <a:pt x="261296" y="1045182"/>
                </a:cubicBezTo>
                <a:cubicBezTo>
                  <a:pt x="186846" y="795955"/>
                  <a:pt x="39543" y="651636"/>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216989944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latin typeface="Segoe UI" panose="020B0502040204020203" pitchFamily="34" charset="0"/>
                <a:cs typeface="Segoe UI" panose="020B0502040204020203" pitchFamily="34" charset="0"/>
              </a:rPr>
              <a:t>Drug &amp; Alcohol Misuse</a:t>
            </a:r>
          </a:p>
        </p:txBody>
      </p:sp>
      <p:sp>
        <p:nvSpPr>
          <p:cNvPr id="126" name="Hexagon 125">
            <a:extLst>
              <a:ext uri="{FF2B5EF4-FFF2-40B4-BE49-F238E27FC236}">
                <a16:creationId xmlns:a16="http://schemas.microsoft.com/office/drawing/2014/main" id="{59A2C73B-25E1-7410-C426-8EECE18FC984}"/>
              </a:ext>
            </a:extLst>
          </p:cNvPr>
          <p:cNvSpPr/>
          <p:nvPr/>
        </p:nvSpPr>
        <p:spPr>
          <a:xfrm>
            <a:off x="8530062" y="5135662"/>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0712" y="451502"/>
                  <a:pt x="166976" y="188998"/>
                  <a:pt x="261296" y="0"/>
                </a:cubicBezTo>
                <a:cubicBezTo>
                  <a:pt x="566278" y="51549"/>
                  <a:pt x="760067" y="26617"/>
                  <a:pt x="949475" y="0"/>
                </a:cubicBezTo>
                <a:cubicBezTo>
                  <a:pt x="1073148" y="224294"/>
                  <a:pt x="1144219" y="458508"/>
                  <a:pt x="1210770" y="522591"/>
                </a:cubicBezTo>
                <a:cubicBezTo>
                  <a:pt x="1120336" y="751254"/>
                  <a:pt x="1026650" y="816225"/>
                  <a:pt x="949475" y="1045182"/>
                </a:cubicBezTo>
                <a:cubicBezTo>
                  <a:pt x="606025" y="1066029"/>
                  <a:pt x="485724" y="1054426"/>
                  <a:pt x="261296" y="1045182"/>
                </a:cubicBezTo>
                <a:cubicBezTo>
                  <a:pt x="162773" y="839597"/>
                  <a:pt x="47475" y="664147"/>
                  <a:pt x="0" y="522591"/>
                </a:cubicBezTo>
                <a:close/>
              </a:path>
              <a:path w="1210770" h="1045182" stroke="0" extrusionOk="0">
                <a:moveTo>
                  <a:pt x="0" y="522591"/>
                </a:moveTo>
                <a:cubicBezTo>
                  <a:pt x="71048" y="277308"/>
                  <a:pt x="151616" y="193144"/>
                  <a:pt x="261296" y="0"/>
                </a:cubicBezTo>
                <a:cubicBezTo>
                  <a:pt x="601257" y="18001"/>
                  <a:pt x="638387" y="25313"/>
                  <a:pt x="949475" y="0"/>
                </a:cubicBezTo>
                <a:cubicBezTo>
                  <a:pt x="1102640" y="210661"/>
                  <a:pt x="1089712" y="339937"/>
                  <a:pt x="1210770" y="522591"/>
                </a:cubicBezTo>
                <a:cubicBezTo>
                  <a:pt x="1059099" y="749399"/>
                  <a:pt x="1039456" y="908728"/>
                  <a:pt x="949475" y="1045182"/>
                </a:cubicBezTo>
                <a:cubicBezTo>
                  <a:pt x="620882" y="1104668"/>
                  <a:pt x="431842" y="1073259"/>
                  <a:pt x="261296" y="1045182"/>
                </a:cubicBezTo>
                <a:cubicBezTo>
                  <a:pt x="195714" y="827917"/>
                  <a:pt x="75499" y="638631"/>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91354684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Fire &amp; Rescue</a:t>
            </a:r>
          </a:p>
        </p:txBody>
      </p:sp>
      <p:sp>
        <p:nvSpPr>
          <p:cNvPr id="127" name="Hexagon 126">
            <a:extLst>
              <a:ext uri="{FF2B5EF4-FFF2-40B4-BE49-F238E27FC236}">
                <a16:creationId xmlns:a16="http://schemas.microsoft.com/office/drawing/2014/main" id="{FC2F81B2-14F7-0D9B-A961-6F22D17905F5}"/>
              </a:ext>
            </a:extLst>
          </p:cNvPr>
          <p:cNvSpPr/>
          <p:nvPr/>
        </p:nvSpPr>
        <p:spPr>
          <a:xfrm>
            <a:off x="10548066" y="401124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39840" y="348275"/>
                  <a:pt x="190349" y="112973"/>
                  <a:pt x="261296" y="0"/>
                </a:cubicBezTo>
                <a:cubicBezTo>
                  <a:pt x="578708" y="169"/>
                  <a:pt x="835167" y="-6351"/>
                  <a:pt x="949475" y="0"/>
                </a:cubicBezTo>
                <a:cubicBezTo>
                  <a:pt x="1065958" y="143951"/>
                  <a:pt x="1116562" y="370167"/>
                  <a:pt x="1210770" y="522591"/>
                </a:cubicBezTo>
                <a:cubicBezTo>
                  <a:pt x="1164388" y="687093"/>
                  <a:pt x="1032809" y="841661"/>
                  <a:pt x="949475" y="1045182"/>
                </a:cubicBezTo>
                <a:cubicBezTo>
                  <a:pt x="776827" y="1076599"/>
                  <a:pt x="349741" y="1002877"/>
                  <a:pt x="261296" y="1045182"/>
                </a:cubicBezTo>
                <a:cubicBezTo>
                  <a:pt x="151753" y="891283"/>
                  <a:pt x="88445" y="624351"/>
                  <a:pt x="0" y="522591"/>
                </a:cubicBezTo>
                <a:close/>
              </a:path>
              <a:path w="1210770" h="1045182" stroke="0" extrusionOk="0">
                <a:moveTo>
                  <a:pt x="0" y="522591"/>
                </a:moveTo>
                <a:cubicBezTo>
                  <a:pt x="82867" y="418830"/>
                  <a:pt x="157657" y="207670"/>
                  <a:pt x="261296" y="0"/>
                </a:cubicBezTo>
                <a:cubicBezTo>
                  <a:pt x="448393" y="-14144"/>
                  <a:pt x="841651" y="55209"/>
                  <a:pt x="949475" y="0"/>
                </a:cubicBezTo>
                <a:cubicBezTo>
                  <a:pt x="1054926" y="214870"/>
                  <a:pt x="1160947" y="401460"/>
                  <a:pt x="1210770" y="522591"/>
                </a:cubicBezTo>
                <a:cubicBezTo>
                  <a:pt x="1137742" y="558900"/>
                  <a:pt x="1051158" y="796470"/>
                  <a:pt x="949475" y="1045182"/>
                </a:cubicBezTo>
                <a:cubicBezTo>
                  <a:pt x="715341" y="1040067"/>
                  <a:pt x="506244" y="988761"/>
                  <a:pt x="261296" y="1045182"/>
                </a:cubicBezTo>
                <a:cubicBezTo>
                  <a:pt x="167561" y="949411"/>
                  <a:pt x="74988" y="621896"/>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43987829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Residential &amp; Nursing Care</a:t>
            </a:r>
          </a:p>
        </p:txBody>
      </p:sp>
      <p:sp>
        <p:nvSpPr>
          <p:cNvPr id="128" name="Hexagon 127">
            <a:extLst>
              <a:ext uri="{FF2B5EF4-FFF2-40B4-BE49-F238E27FC236}">
                <a16:creationId xmlns:a16="http://schemas.microsoft.com/office/drawing/2014/main" id="{40307307-8BFB-DE2C-3F73-37B32C9429DE}"/>
              </a:ext>
            </a:extLst>
          </p:cNvPr>
          <p:cNvSpPr/>
          <p:nvPr/>
        </p:nvSpPr>
        <p:spPr>
          <a:xfrm>
            <a:off x="9546822" y="2320752"/>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24337" y="455622"/>
                  <a:pt x="172781" y="82222"/>
                  <a:pt x="261296" y="0"/>
                </a:cubicBezTo>
                <a:cubicBezTo>
                  <a:pt x="577578" y="35732"/>
                  <a:pt x="716985" y="33187"/>
                  <a:pt x="949475" y="0"/>
                </a:cubicBezTo>
                <a:cubicBezTo>
                  <a:pt x="1112294" y="213528"/>
                  <a:pt x="1149372" y="422900"/>
                  <a:pt x="1210770" y="522591"/>
                </a:cubicBezTo>
                <a:cubicBezTo>
                  <a:pt x="1147631" y="660363"/>
                  <a:pt x="972266" y="942843"/>
                  <a:pt x="949475" y="1045182"/>
                </a:cubicBezTo>
                <a:cubicBezTo>
                  <a:pt x="677051" y="1027612"/>
                  <a:pt x="388944" y="1074509"/>
                  <a:pt x="261296" y="1045182"/>
                </a:cubicBezTo>
                <a:cubicBezTo>
                  <a:pt x="185684" y="875683"/>
                  <a:pt x="54804" y="636687"/>
                  <a:pt x="0" y="522591"/>
                </a:cubicBezTo>
                <a:close/>
              </a:path>
              <a:path w="1210770" h="1045182" stroke="0" extrusionOk="0">
                <a:moveTo>
                  <a:pt x="0" y="522591"/>
                </a:moveTo>
                <a:cubicBezTo>
                  <a:pt x="38482" y="470470"/>
                  <a:pt x="185647" y="123348"/>
                  <a:pt x="261296" y="0"/>
                </a:cubicBezTo>
                <a:cubicBezTo>
                  <a:pt x="381699" y="60172"/>
                  <a:pt x="704193" y="-39697"/>
                  <a:pt x="949475" y="0"/>
                </a:cubicBezTo>
                <a:cubicBezTo>
                  <a:pt x="1042785" y="155792"/>
                  <a:pt x="1079903" y="342833"/>
                  <a:pt x="1210770" y="522591"/>
                </a:cubicBezTo>
                <a:cubicBezTo>
                  <a:pt x="1038567" y="757285"/>
                  <a:pt x="980950" y="896263"/>
                  <a:pt x="949475" y="1045182"/>
                </a:cubicBezTo>
                <a:cubicBezTo>
                  <a:pt x="773046" y="1044726"/>
                  <a:pt x="575497" y="995825"/>
                  <a:pt x="261296" y="1045182"/>
                </a:cubicBezTo>
                <a:cubicBezTo>
                  <a:pt x="241435" y="930139"/>
                  <a:pt x="115768" y="761854"/>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2533448610">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Probation</a:t>
            </a:r>
          </a:p>
        </p:txBody>
      </p:sp>
      <p:sp>
        <p:nvSpPr>
          <p:cNvPr id="129" name="Hexagon 128">
            <a:extLst>
              <a:ext uri="{FF2B5EF4-FFF2-40B4-BE49-F238E27FC236}">
                <a16:creationId xmlns:a16="http://schemas.microsoft.com/office/drawing/2014/main" id="{1CC051B1-1598-FF88-3299-AE4879B70337}"/>
              </a:ext>
            </a:extLst>
          </p:cNvPr>
          <p:cNvSpPr/>
          <p:nvPr/>
        </p:nvSpPr>
        <p:spPr>
          <a:xfrm>
            <a:off x="9546822" y="3448999"/>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36030" y="436227"/>
                  <a:pt x="234498" y="139067"/>
                  <a:pt x="261296" y="0"/>
                </a:cubicBezTo>
                <a:cubicBezTo>
                  <a:pt x="540924" y="17257"/>
                  <a:pt x="776861" y="-61698"/>
                  <a:pt x="949475" y="0"/>
                </a:cubicBezTo>
                <a:cubicBezTo>
                  <a:pt x="1044922" y="208726"/>
                  <a:pt x="1068209" y="279627"/>
                  <a:pt x="1210770" y="522591"/>
                </a:cubicBezTo>
                <a:cubicBezTo>
                  <a:pt x="1113357" y="675871"/>
                  <a:pt x="972911" y="967169"/>
                  <a:pt x="949475" y="1045182"/>
                </a:cubicBezTo>
                <a:cubicBezTo>
                  <a:pt x="837641" y="1075594"/>
                  <a:pt x="580871" y="1023788"/>
                  <a:pt x="261296" y="1045182"/>
                </a:cubicBezTo>
                <a:cubicBezTo>
                  <a:pt x="193947" y="955270"/>
                  <a:pt x="38918" y="612669"/>
                  <a:pt x="0" y="522591"/>
                </a:cubicBezTo>
                <a:close/>
              </a:path>
              <a:path w="1210770" h="1045182" stroke="0" extrusionOk="0">
                <a:moveTo>
                  <a:pt x="0" y="522591"/>
                </a:moveTo>
                <a:cubicBezTo>
                  <a:pt x="148745" y="277478"/>
                  <a:pt x="89677" y="228820"/>
                  <a:pt x="261296" y="0"/>
                </a:cubicBezTo>
                <a:cubicBezTo>
                  <a:pt x="395801" y="-54174"/>
                  <a:pt x="670973" y="-42884"/>
                  <a:pt x="949475" y="0"/>
                </a:cubicBezTo>
                <a:cubicBezTo>
                  <a:pt x="1073592" y="253022"/>
                  <a:pt x="1194476" y="396476"/>
                  <a:pt x="1210770" y="522591"/>
                </a:cubicBezTo>
                <a:cubicBezTo>
                  <a:pt x="1149202" y="652596"/>
                  <a:pt x="990045" y="876517"/>
                  <a:pt x="949475" y="1045182"/>
                </a:cubicBezTo>
                <a:cubicBezTo>
                  <a:pt x="672592" y="1084574"/>
                  <a:pt x="497135" y="1003849"/>
                  <a:pt x="261296" y="1045182"/>
                </a:cubicBezTo>
                <a:cubicBezTo>
                  <a:pt x="182033" y="834077"/>
                  <a:pt x="90303" y="649807"/>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95367414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Police</a:t>
            </a:r>
          </a:p>
        </p:txBody>
      </p:sp>
      <p:sp>
        <p:nvSpPr>
          <p:cNvPr id="130" name="Hexagon 129">
            <a:extLst>
              <a:ext uri="{FF2B5EF4-FFF2-40B4-BE49-F238E27FC236}">
                <a16:creationId xmlns:a16="http://schemas.microsoft.com/office/drawing/2014/main" id="{084E0A16-1637-4BD7-C325-7B7020FC6C9D}"/>
              </a:ext>
            </a:extLst>
          </p:cNvPr>
          <p:cNvSpPr/>
          <p:nvPr/>
        </p:nvSpPr>
        <p:spPr>
          <a:xfrm>
            <a:off x="9546822" y="4577266"/>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63128" y="368843"/>
                  <a:pt x="185387" y="201778"/>
                  <a:pt x="261296" y="0"/>
                </a:cubicBezTo>
                <a:cubicBezTo>
                  <a:pt x="368248" y="47975"/>
                  <a:pt x="824494" y="-6755"/>
                  <a:pt x="949475" y="0"/>
                </a:cubicBezTo>
                <a:cubicBezTo>
                  <a:pt x="944739" y="107669"/>
                  <a:pt x="1138008" y="387328"/>
                  <a:pt x="1210770" y="522591"/>
                </a:cubicBezTo>
                <a:cubicBezTo>
                  <a:pt x="1059669" y="734806"/>
                  <a:pt x="1008303" y="980117"/>
                  <a:pt x="949475" y="1045182"/>
                </a:cubicBezTo>
                <a:cubicBezTo>
                  <a:pt x="845379" y="1076497"/>
                  <a:pt x="379044" y="995230"/>
                  <a:pt x="261296" y="1045182"/>
                </a:cubicBezTo>
                <a:cubicBezTo>
                  <a:pt x="182167" y="934483"/>
                  <a:pt x="60935" y="709726"/>
                  <a:pt x="0" y="522591"/>
                </a:cubicBezTo>
                <a:close/>
              </a:path>
              <a:path w="1210770" h="1045182" stroke="0" extrusionOk="0">
                <a:moveTo>
                  <a:pt x="0" y="522591"/>
                </a:moveTo>
                <a:cubicBezTo>
                  <a:pt x="109078" y="380430"/>
                  <a:pt x="121488" y="227345"/>
                  <a:pt x="261296" y="0"/>
                </a:cubicBezTo>
                <a:cubicBezTo>
                  <a:pt x="560765" y="-9925"/>
                  <a:pt x="646934" y="-27763"/>
                  <a:pt x="949475" y="0"/>
                </a:cubicBezTo>
                <a:cubicBezTo>
                  <a:pt x="1059440" y="130295"/>
                  <a:pt x="1100384" y="319846"/>
                  <a:pt x="1210770" y="522591"/>
                </a:cubicBezTo>
                <a:cubicBezTo>
                  <a:pt x="1167215" y="599162"/>
                  <a:pt x="1043544" y="789436"/>
                  <a:pt x="949475" y="1045182"/>
                </a:cubicBezTo>
                <a:cubicBezTo>
                  <a:pt x="669330" y="1000050"/>
                  <a:pt x="393498" y="1103185"/>
                  <a:pt x="261296" y="1045182"/>
                </a:cubicBezTo>
                <a:cubicBezTo>
                  <a:pt x="142575" y="902073"/>
                  <a:pt x="99186" y="619526"/>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253281015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Prison</a:t>
            </a:r>
          </a:p>
        </p:txBody>
      </p:sp>
      <p:sp>
        <p:nvSpPr>
          <p:cNvPr id="131" name="Hexagon 130">
            <a:extLst>
              <a:ext uri="{FF2B5EF4-FFF2-40B4-BE49-F238E27FC236}">
                <a16:creationId xmlns:a16="http://schemas.microsoft.com/office/drawing/2014/main" id="{0A70FC62-2CC6-86D9-44AE-18D8460EBA6F}"/>
              </a:ext>
            </a:extLst>
          </p:cNvPr>
          <p:cNvSpPr/>
          <p:nvPr/>
        </p:nvSpPr>
        <p:spPr>
          <a:xfrm>
            <a:off x="7515957" y="1209182"/>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69223" y="290477"/>
                  <a:pt x="136622" y="195664"/>
                  <a:pt x="260942" y="0"/>
                </a:cubicBezTo>
                <a:cubicBezTo>
                  <a:pt x="420749" y="5432"/>
                  <a:pt x="816931" y="44593"/>
                  <a:pt x="949828" y="0"/>
                </a:cubicBezTo>
                <a:cubicBezTo>
                  <a:pt x="1008628" y="94444"/>
                  <a:pt x="1057383" y="306403"/>
                  <a:pt x="1210770" y="521884"/>
                </a:cubicBezTo>
                <a:cubicBezTo>
                  <a:pt x="1164430" y="586670"/>
                  <a:pt x="1055881" y="946973"/>
                  <a:pt x="949828" y="1043767"/>
                </a:cubicBezTo>
                <a:cubicBezTo>
                  <a:pt x="759295" y="984013"/>
                  <a:pt x="432859" y="1066562"/>
                  <a:pt x="260942" y="1043767"/>
                </a:cubicBezTo>
                <a:cubicBezTo>
                  <a:pt x="240061" y="925509"/>
                  <a:pt x="65446" y="661634"/>
                  <a:pt x="0" y="521884"/>
                </a:cubicBezTo>
                <a:close/>
              </a:path>
              <a:path w="1210770" h="1043767" stroke="0" extrusionOk="0">
                <a:moveTo>
                  <a:pt x="0" y="521884"/>
                </a:moveTo>
                <a:cubicBezTo>
                  <a:pt x="88487" y="454375"/>
                  <a:pt x="146113" y="165455"/>
                  <a:pt x="260942" y="0"/>
                </a:cubicBezTo>
                <a:cubicBezTo>
                  <a:pt x="559959" y="48161"/>
                  <a:pt x="607012" y="-49833"/>
                  <a:pt x="949828" y="0"/>
                </a:cubicBezTo>
                <a:cubicBezTo>
                  <a:pt x="1032806" y="101676"/>
                  <a:pt x="1179012" y="382717"/>
                  <a:pt x="1210770" y="521884"/>
                </a:cubicBezTo>
                <a:cubicBezTo>
                  <a:pt x="1048541" y="747672"/>
                  <a:pt x="999188" y="902129"/>
                  <a:pt x="949828" y="1043767"/>
                </a:cubicBezTo>
                <a:cubicBezTo>
                  <a:pt x="699551" y="1015327"/>
                  <a:pt x="572746" y="1075399"/>
                  <a:pt x="260942" y="1043767"/>
                </a:cubicBezTo>
                <a:cubicBezTo>
                  <a:pt x="185019" y="892151"/>
                  <a:pt x="4786" y="643791"/>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17580309">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Village Agent</a:t>
            </a:r>
          </a:p>
        </p:txBody>
      </p:sp>
      <p:sp>
        <p:nvSpPr>
          <p:cNvPr id="132" name="Hexagon 131">
            <a:extLst>
              <a:ext uri="{FF2B5EF4-FFF2-40B4-BE49-F238E27FC236}">
                <a16:creationId xmlns:a16="http://schemas.microsoft.com/office/drawing/2014/main" id="{753D978E-F12C-32D4-0E1A-2122CA3F67E3}"/>
              </a:ext>
            </a:extLst>
          </p:cNvPr>
          <p:cNvSpPr/>
          <p:nvPr/>
        </p:nvSpPr>
        <p:spPr>
          <a:xfrm>
            <a:off x="5470306" y="1209182"/>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40805" y="427405"/>
                  <a:pt x="252444" y="129720"/>
                  <a:pt x="260942" y="0"/>
                </a:cubicBezTo>
                <a:cubicBezTo>
                  <a:pt x="416383" y="39972"/>
                  <a:pt x="827673" y="-35908"/>
                  <a:pt x="949828" y="0"/>
                </a:cubicBezTo>
                <a:cubicBezTo>
                  <a:pt x="1009278" y="143838"/>
                  <a:pt x="1155249" y="385862"/>
                  <a:pt x="1210770" y="521884"/>
                </a:cubicBezTo>
                <a:cubicBezTo>
                  <a:pt x="1132720" y="574031"/>
                  <a:pt x="978419" y="984919"/>
                  <a:pt x="949828" y="1043767"/>
                </a:cubicBezTo>
                <a:cubicBezTo>
                  <a:pt x="708874" y="1040401"/>
                  <a:pt x="541144" y="1011137"/>
                  <a:pt x="260942" y="1043767"/>
                </a:cubicBezTo>
                <a:cubicBezTo>
                  <a:pt x="144174" y="848661"/>
                  <a:pt x="94362" y="620158"/>
                  <a:pt x="0" y="521884"/>
                </a:cubicBezTo>
                <a:close/>
              </a:path>
              <a:path w="1210770" h="1043767" stroke="0" extrusionOk="0">
                <a:moveTo>
                  <a:pt x="0" y="521884"/>
                </a:moveTo>
                <a:cubicBezTo>
                  <a:pt x="-3335" y="450811"/>
                  <a:pt x="234355" y="51983"/>
                  <a:pt x="260942" y="0"/>
                </a:cubicBezTo>
                <a:cubicBezTo>
                  <a:pt x="512526" y="-55499"/>
                  <a:pt x="655259" y="58333"/>
                  <a:pt x="949828" y="0"/>
                </a:cubicBezTo>
                <a:cubicBezTo>
                  <a:pt x="989439" y="88040"/>
                  <a:pt x="1171450" y="422895"/>
                  <a:pt x="1210770" y="521884"/>
                </a:cubicBezTo>
                <a:cubicBezTo>
                  <a:pt x="1129154" y="761158"/>
                  <a:pt x="977496" y="900742"/>
                  <a:pt x="949828" y="1043767"/>
                </a:cubicBezTo>
                <a:cubicBezTo>
                  <a:pt x="832567" y="1044151"/>
                  <a:pt x="572004" y="1091867"/>
                  <a:pt x="260942" y="1043767"/>
                </a:cubicBezTo>
                <a:cubicBezTo>
                  <a:pt x="113133" y="853446"/>
                  <a:pt x="137142" y="747330"/>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2990206476">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Arts &amp; Culture</a:t>
            </a:r>
          </a:p>
        </p:txBody>
      </p:sp>
      <p:sp>
        <p:nvSpPr>
          <p:cNvPr id="133" name="TextBox 48">
            <a:extLst>
              <a:ext uri="{FF2B5EF4-FFF2-40B4-BE49-F238E27FC236}">
                <a16:creationId xmlns:a16="http://schemas.microsoft.com/office/drawing/2014/main" id="{00F3BAA4-C7FC-1FF9-253B-AE398A4B210C}"/>
              </a:ext>
            </a:extLst>
          </p:cNvPr>
          <p:cNvSpPr txBox="1"/>
          <p:nvPr/>
        </p:nvSpPr>
        <p:spPr>
          <a:xfrm>
            <a:off x="-87273" y="85706"/>
            <a:ext cx="4509440" cy="584775"/>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a:solidFill>
                  <a:srgbClr val="19233E"/>
                </a:solidFill>
                <a:latin typeface="Museo Sans Rounded 900" panose="02000000000000000000" pitchFamily="50" charset="0"/>
                <a:cs typeface="Shree Devanagari 714" panose="02000600000000000000" pitchFamily="2" charset="0"/>
              </a:rPr>
              <a:t>The early help system</a:t>
            </a:r>
          </a:p>
        </p:txBody>
      </p:sp>
      <p:sp>
        <p:nvSpPr>
          <p:cNvPr id="134" name="TextBox 133">
            <a:extLst>
              <a:ext uri="{FF2B5EF4-FFF2-40B4-BE49-F238E27FC236}">
                <a16:creationId xmlns:a16="http://schemas.microsoft.com/office/drawing/2014/main" id="{8E268059-2B1C-C889-F7C7-3C4BAFABB92F}"/>
              </a:ext>
            </a:extLst>
          </p:cNvPr>
          <p:cNvSpPr txBox="1"/>
          <p:nvPr/>
        </p:nvSpPr>
        <p:spPr>
          <a:xfrm>
            <a:off x="96231" y="5535855"/>
            <a:ext cx="2071216" cy="1200329"/>
          </a:xfrm>
          <a:prstGeom prst="rect">
            <a:avLst/>
          </a:prstGeom>
          <a:noFill/>
          <a:effectLst/>
        </p:spPr>
        <p:txBody>
          <a:bodyPr wrap="square" rtlCol="0">
            <a:spAutoFit/>
          </a:bodyPr>
          <a:lstStyle/>
          <a:p>
            <a:r>
              <a:rPr lang="en-GB" b="1">
                <a:solidFill>
                  <a:srgbClr val="1A162E"/>
                </a:solidFill>
              </a:rPr>
              <a:t>Key:</a:t>
            </a:r>
          </a:p>
          <a:p>
            <a:r>
              <a:rPr lang="en-GB" b="1">
                <a:solidFill>
                  <a:srgbClr val="CD6543"/>
                </a:solidFill>
              </a:rPr>
              <a:t>Community</a:t>
            </a:r>
          </a:p>
          <a:p>
            <a:r>
              <a:rPr lang="en-GB" b="1">
                <a:solidFill>
                  <a:srgbClr val="427BBF"/>
                </a:solidFill>
              </a:rPr>
              <a:t>Universal</a:t>
            </a:r>
          </a:p>
          <a:p>
            <a:r>
              <a:rPr lang="en-GB" b="1">
                <a:solidFill>
                  <a:srgbClr val="DC4C65"/>
                </a:solidFill>
              </a:rPr>
              <a:t>Acute &amp; Targeted</a:t>
            </a:r>
          </a:p>
        </p:txBody>
      </p:sp>
      <p:sp>
        <p:nvSpPr>
          <p:cNvPr id="135" name="Hexagon 134">
            <a:extLst>
              <a:ext uri="{FF2B5EF4-FFF2-40B4-BE49-F238E27FC236}">
                <a16:creationId xmlns:a16="http://schemas.microsoft.com/office/drawing/2014/main" id="{26300DB1-8A9B-3036-1198-216374C314D1}"/>
              </a:ext>
            </a:extLst>
          </p:cNvPr>
          <p:cNvSpPr/>
          <p:nvPr/>
        </p:nvSpPr>
        <p:spPr>
          <a:xfrm>
            <a:off x="365519" y="2882779"/>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11966" y="376416"/>
                  <a:pt x="191252" y="162782"/>
                  <a:pt x="261296" y="0"/>
                </a:cubicBezTo>
                <a:cubicBezTo>
                  <a:pt x="461773" y="-48131"/>
                  <a:pt x="780450" y="-7529"/>
                  <a:pt x="949475" y="0"/>
                </a:cubicBezTo>
                <a:cubicBezTo>
                  <a:pt x="1032742" y="241687"/>
                  <a:pt x="1128634" y="393036"/>
                  <a:pt x="1210770" y="522591"/>
                </a:cubicBezTo>
                <a:cubicBezTo>
                  <a:pt x="1171385" y="587901"/>
                  <a:pt x="1010309" y="818518"/>
                  <a:pt x="949475" y="1045182"/>
                </a:cubicBezTo>
                <a:cubicBezTo>
                  <a:pt x="770471" y="1037601"/>
                  <a:pt x="354762" y="1088696"/>
                  <a:pt x="261296" y="1045182"/>
                </a:cubicBezTo>
                <a:cubicBezTo>
                  <a:pt x="145058" y="894733"/>
                  <a:pt x="53887" y="618803"/>
                  <a:pt x="0" y="522591"/>
                </a:cubicBezTo>
                <a:close/>
              </a:path>
              <a:path w="1210770" h="1045182" stroke="0" extrusionOk="0">
                <a:moveTo>
                  <a:pt x="0" y="522591"/>
                </a:moveTo>
                <a:cubicBezTo>
                  <a:pt x="99371" y="282117"/>
                  <a:pt x="140496" y="209041"/>
                  <a:pt x="261296" y="0"/>
                </a:cubicBezTo>
                <a:cubicBezTo>
                  <a:pt x="518169" y="-58380"/>
                  <a:pt x="734636" y="-27471"/>
                  <a:pt x="949475" y="0"/>
                </a:cubicBezTo>
                <a:cubicBezTo>
                  <a:pt x="1014806" y="122329"/>
                  <a:pt x="1086172" y="280241"/>
                  <a:pt x="1210770" y="522591"/>
                </a:cubicBezTo>
                <a:cubicBezTo>
                  <a:pt x="1082247" y="696368"/>
                  <a:pt x="972313" y="906223"/>
                  <a:pt x="949475" y="1045182"/>
                </a:cubicBezTo>
                <a:cubicBezTo>
                  <a:pt x="634736" y="1096531"/>
                  <a:pt x="394649" y="1095165"/>
                  <a:pt x="261296" y="1045182"/>
                </a:cubicBezTo>
                <a:cubicBezTo>
                  <a:pt x="105614" y="801800"/>
                  <a:pt x="100791" y="647078"/>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1678108822">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SWAST</a:t>
            </a:r>
            <a:r>
              <a:rPr lang="en-GB" sz="1050" b="1">
                <a:latin typeface="Segoe UI" panose="020B0502040204020203" pitchFamily="34" charset="0"/>
                <a:cs typeface="Segoe UI" panose="020B0502040204020203" pitchFamily="34" charset="0"/>
              </a:rPr>
              <a:t> </a:t>
            </a:r>
            <a:r>
              <a:rPr lang="en-GB" sz="1100" b="1">
                <a:latin typeface="Segoe UI" panose="020B0502040204020203" pitchFamily="34" charset="0"/>
                <a:cs typeface="Segoe UI" panose="020B0502040204020203" pitchFamily="34" charset="0"/>
              </a:rPr>
              <a:t>Ambulance</a:t>
            </a:r>
          </a:p>
        </p:txBody>
      </p:sp>
      <p:sp>
        <p:nvSpPr>
          <p:cNvPr id="136" name="Hexagon 135">
            <a:extLst>
              <a:ext uri="{FF2B5EF4-FFF2-40B4-BE49-F238E27FC236}">
                <a16:creationId xmlns:a16="http://schemas.microsoft.com/office/drawing/2014/main" id="{80E08302-F975-AE14-A07C-C5209A250004}"/>
              </a:ext>
            </a:extLst>
          </p:cNvPr>
          <p:cNvSpPr/>
          <p:nvPr/>
        </p:nvSpPr>
        <p:spPr>
          <a:xfrm>
            <a:off x="6487818" y="656435"/>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2862" y="442454"/>
                  <a:pt x="216042" y="84204"/>
                  <a:pt x="260942" y="0"/>
                </a:cubicBezTo>
                <a:cubicBezTo>
                  <a:pt x="450244" y="-28716"/>
                  <a:pt x="730511" y="-34838"/>
                  <a:pt x="949828" y="0"/>
                </a:cubicBezTo>
                <a:cubicBezTo>
                  <a:pt x="1121681" y="239562"/>
                  <a:pt x="1153901" y="323399"/>
                  <a:pt x="1210770" y="521884"/>
                </a:cubicBezTo>
                <a:cubicBezTo>
                  <a:pt x="1157917" y="597220"/>
                  <a:pt x="1078772" y="821882"/>
                  <a:pt x="949828" y="1043767"/>
                </a:cubicBezTo>
                <a:cubicBezTo>
                  <a:pt x="606879" y="987335"/>
                  <a:pt x="513276" y="997296"/>
                  <a:pt x="260942" y="1043767"/>
                </a:cubicBezTo>
                <a:cubicBezTo>
                  <a:pt x="216515" y="906174"/>
                  <a:pt x="99238" y="740057"/>
                  <a:pt x="0" y="521884"/>
                </a:cubicBezTo>
                <a:close/>
              </a:path>
              <a:path w="1210770" h="1043767" stroke="0" extrusionOk="0">
                <a:moveTo>
                  <a:pt x="0" y="521884"/>
                </a:moveTo>
                <a:cubicBezTo>
                  <a:pt x="70882" y="425230"/>
                  <a:pt x="115737" y="185227"/>
                  <a:pt x="260942" y="0"/>
                </a:cubicBezTo>
                <a:cubicBezTo>
                  <a:pt x="482707" y="716"/>
                  <a:pt x="681040" y="-41518"/>
                  <a:pt x="949828" y="0"/>
                </a:cubicBezTo>
                <a:cubicBezTo>
                  <a:pt x="1026776" y="187993"/>
                  <a:pt x="1187640" y="436755"/>
                  <a:pt x="1210770" y="521884"/>
                </a:cubicBezTo>
                <a:cubicBezTo>
                  <a:pt x="1160706" y="638790"/>
                  <a:pt x="996953" y="844667"/>
                  <a:pt x="949828" y="1043767"/>
                </a:cubicBezTo>
                <a:cubicBezTo>
                  <a:pt x="688196" y="1033531"/>
                  <a:pt x="573371" y="1040699"/>
                  <a:pt x="260942" y="1043767"/>
                </a:cubicBezTo>
                <a:cubicBezTo>
                  <a:pt x="182275" y="979843"/>
                  <a:pt x="13668" y="618274"/>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86030588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Sports &amp; Leisure</a:t>
            </a:r>
            <a:endParaRPr lang="en-GB" sz="1600" b="1">
              <a:latin typeface="Segoe UI" panose="020B0502040204020203" pitchFamily="34" charset="0"/>
              <a:cs typeface="Segoe UI" panose="020B0502040204020203" pitchFamily="34" charset="0"/>
            </a:endParaRPr>
          </a:p>
        </p:txBody>
      </p:sp>
      <p:sp>
        <p:nvSpPr>
          <p:cNvPr id="137" name="Hexagon 136">
            <a:extLst>
              <a:ext uri="{FF2B5EF4-FFF2-40B4-BE49-F238E27FC236}">
                <a16:creationId xmlns:a16="http://schemas.microsoft.com/office/drawing/2014/main" id="{E1363E07-B01C-3851-ED33-FF3FA7DDF9A1}"/>
              </a:ext>
            </a:extLst>
          </p:cNvPr>
          <p:cNvSpPr/>
          <p:nvPr/>
        </p:nvSpPr>
        <p:spPr>
          <a:xfrm>
            <a:off x="4447836" y="513495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38939" y="288182"/>
                  <a:pt x="190773" y="172782"/>
                  <a:pt x="261296" y="0"/>
                </a:cubicBezTo>
                <a:cubicBezTo>
                  <a:pt x="556316" y="-13963"/>
                  <a:pt x="785207" y="53994"/>
                  <a:pt x="949475" y="0"/>
                </a:cubicBezTo>
                <a:cubicBezTo>
                  <a:pt x="1043555" y="248990"/>
                  <a:pt x="1052084" y="321683"/>
                  <a:pt x="1210770" y="522591"/>
                </a:cubicBezTo>
                <a:cubicBezTo>
                  <a:pt x="1223164" y="600308"/>
                  <a:pt x="986989" y="969711"/>
                  <a:pt x="949475" y="1045182"/>
                </a:cubicBezTo>
                <a:cubicBezTo>
                  <a:pt x="875235" y="1045072"/>
                  <a:pt x="340706" y="1033685"/>
                  <a:pt x="261296" y="1045182"/>
                </a:cubicBezTo>
                <a:cubicBezTo>
                  <a:pt x="220677" y="998176"/>
                  <a:pt x="40212" y="693949"/>
                  <a:pt x="0" y="522591"/>
                </a:cubicBezTo>
                <a:close/>
              </a:path>
              <a:path w="1210770" h="1045182" stroke="0" extrusionOk="0">
                <a:moveTo>
                  <a:pt x="0" y="522591"/>
                </a:moveTo>
                <a:cubicBezTo>
                  <a:pt x="100639" y="407248"/>
                  <a:pt x="148540" y="237927"/>
                  <a:pt x="261296" y="0"/>
                </a:cubicBezTo>
                <a:cubicBezTo>
                  <a:pt x="469215" y="-45293"/>
                  <a:pt x="838788" y="-35030"/>
                  <a:pt x="949475" y="0"/>
                </a:cubicBezTo>
                <a:cubicBezTo>
                  <a:pt x="989389" y="138085"/>
                  <a:pt x="1128436" y="338770"/>
                  <a:pt x="1210770" y="522591"/>
                </a:cubicBezTo>
                <a:cubicBezTo>
                  <a:pt x="1187284" y="642853"/>
                  <a:pt x="965567" y="955660"/>
                  <a:pt x="949475" y="1045182"/>
                </a:cubicBezTo>
                <a:cubicBezTo>
                  <a:pt x="755572" y="1027926"/>
                  <a:pt x="431032" y="998201"/>
                  <a:pt x="261296" y="1045182"/>
                </a:cubicBezTo>
                <a:cubicBezTo>
                  <a:pt x="138520" y="801974"/>
                  <a:pt x="75123" y="656890"/>
                  <a:pt x="0" y="522591"/>
                </a:cubicBezTo>
                <a:close/>
              </a:path>
            </a:pathLst>
          </a:custGeom>
          <a:solidFill>
            <a:srgbClr val="427BBF"/>
          </a:solidFill>
          <a:ln w="9525">
            <a:solidFill>
              <a:schemeClr val="tx1"/>
            </a:solidFill>
            <a:extLst>
              <a:ext uri="{C807C97D-BFC1-408E-A445-0C87EB9F89A2}">
                <ask:lineSketchStyleProps xmlns:ask="http://schemas.microsoft.com/office/drawing/2018/sketchyshapes" sd="138379021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Home care</a:t>
            </a:r>
          </a:p>
        </p:txBody>
      </p:sp>
      <p:sp>
        <p:nvSpPr>
          <p:cNvPr id="138" name="TextBox 137">
            <a:extLst>
              <a:ext uri="{FF2B5EF4-FFF2-40B4-BE49-F238E27FC236}">
                <a16:creationId xmlns:a16="http://schemas.microsoft.com/office/drawing/2014/main" id="{DE28FB4F-500B-7D48-4BB6-BB1EF14289AD}"/>
              </a:ext>
            </a:extLst>
          </p:cNvPr>
          <p:cNvSpPr txBox="1"/>
          <p:nvPr/>
        </p:nvSpPr>
        <p:spPr>
          <a:xfrm>
            <a:off x="8663481" y="154141"/>
            <a:ext cx="3432965" cy="1323439"/>
          </a:xfrm>
          <a:prstGeom prst="rect">
            <a:avLst/>
          </a:prstGeom>
          <a:noFill/>
          <a:effectLst/>
        </p:spPr>
        <p:txBody>
          <a:bodyPr wrap="square" rtlCol="0">
            <a:spAutoFit/>
          </a:bodyPr>
          <a:lstStyle/>
          <a:p>
            <a:pPr algn="ctr"/>
            <a:r>
              <a:rPr lang="en-GB" sz="1600" b="1">
                <a:solidFill>
                  <a:srgbClr val="19233E"/>
                </a:solidFill>
                <a:effectLst/>
                <a:ea typeface="Calibri" panose="020F0502020204030204" pitchFamily="34" charset="0"/>
                <a:cs typeface="Arial" panose="020B0604020202020204" pitchFamily="34" charset="0"/>
              </a:rPr>
              <a:t>Early Help is the total support that improves a family or resident’s resilience and outcomes or reduces the chance of a problem getting worse</a:t>
            </a:r>
            <a:endParaRPr lang="en-GB" sz="1600" b="1">
              <a:solidFill>
                <a:srgbClr val="19233E"/>
              </a:solidFill>
            </a:endParaRPr>
          </a:p>
        </p:txBody>
      </p:sp>
      <p:sp>
        <p:nvSpPr>
          <p:cNvPr id="139" name="Slide Number Placeholder 3">
            <a:extLst>
              <a:ext uri="{FF2B5EF4-FFF2-40B4-BE49-F238E27FC236}">
                <a16:creationId xmlns:a16="http://schemas.microsoft.com/office/drawing/2014/main" id="{CAE16806-19F3-3FCC-2C69-AE7C4F7EAEDC}"/>
              </a:ext>
            </a:extLst>
          </p:cNvPr>
          <p:cNvSpPr txBox="1">
            <a:spLocks/>
          </p:cNvSpPr>
          <p:nvPr/>
        </p:nvSpPr>
        <p:spPr>
          <a:xfrm>
            <a:off x="10304539" y="6280150"/>
            <a:ext cx="1138060" cy="365125"/>
          </a:xfrm>
          <a:custGeom>
            <a:avLst/>
            <a:gdLst>
              <a:gd name="connsiteX0" fmla="*/ 0 w 1138060"/>
              <a:gd name="connsiteY0" fmla="*/ 0 h 365125"/>
              <a:gd name="connsiteX1" fmla="*/ 1138060 w 1138060"/>
              <a:gd name="connsiteY1" fmla="*/ 0 h 365125"/>
              <a:gd name="connsiteX2" fmla="*/ 1138060 w 1138060"/>
              <a:gd name="connsiteY2" fmla="*/ 365125 h 365125"/>
              <a:gd name="connsiteX3" fmla="*/ 0 w 1138060"/>
              <a:gd name="connsiteY3" fmla="*/ 365125 h 365125"/>
              <a:gd name="connsiteX4" fmla="*/ 0 w 113806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060" h="365125" fill="none" extrusionOk="0">
                <a:moveTo>
                  <a:pt x="0" y="0"/>
                </a:moveTo>
                <a:cubicBezTo>
                  <a:pt x="423586" y="-92372"/>
                  <a:pt x="801058" y="-84298"/>
                  <a:pt x="1138060" y="0"/>
                </a:cubicBezTo>
                <a:cubicBezTo>
                  <a:pt x="1129465" y="167007"/>
                  <a:pt x="1143337" y="317653"/>
                  <a:pt x="1138060" y="365125"/>
                </a:cubicBezTo>
                <a:cubicBezTo>
                  <a:pt x="819315" y="296764"/>
                  <a:pt x="538866" y="311567"/>
                  <a:pt x="0" y="365125"/>
                </a:cubicBezTo>
                <a:cubicBezTo>
                  <a:pt x="21632" y="277079"/>
                  <a:pt x="27311" y="42483"/>
                  <a:pt x="0" y="0"/>
                </a:cubicBezTo>
                <a:close/>
              </a:path>
              <a:path w="1138060" h="365125" stroke="0" extrusionOk="0">
                <a:moveTo>
                  <a:pt x="0" y="0"/>
                </a:moveTo>
                <a:cubicBezTo>
                  <a:pt x="251050" y="85046"/>
                  <a:pt x="738486" y="69633"/>
                  <a:pt x="1138060" y="0"/>
                </a:cubicBezTo>
                <a:cubicBezTo>
                  <a:pt x="1157561" y="180768"/>
                  <a:pt x="1129429" y="244270"/>
                  <a:pt x="1138060" y="365125"/>
                </a:cubicBezTo>
                <a:cubicBezTo>
                  <a:pt x="997662" y="280904"/>
                  <a:pt x="179365" y="425751"/>
                  <a:pt x="0" y="365125"/>
                </a:cubicBezTo>
                <a:cubicBezTo>
                  <a:pt x="32846" y="191265"/>
                  <a:pt x="-4948" y="53885"/>
                  <a:pt x="0" y="0"/>
                </a:cubicBezTo>
                <a:close/>
              </a:path>
            </a:pathLst>
          </a:custGeom>
          <a:ln w="9525">
            <a:noFill/>
            <a:extLst>
              <a:ext uri="{C807C97D-BFC1-408E-A445-0C87EB9F89A2}">
                <ask:lineSketchStyleProps xmlns:ask="http://schemas.microsoft.com/office/drawing/2018/sketchyshapes" sd="2923896298">
                  <a:prstGeom prst="rect">
                    <a:avLst/>
                  </a:prstGeom>
                  <ask:type>
                    <ask:lineSketchCurved/>
                  </ask:type>
                </ask:lineSketchStyleProps>
              </a:ext>
            </a:extLst>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b="1">
              <a:solidFill>
                <a:srgbClr val="19233E"/>
              </a:solidFill>
            </a:endParaRPr>
          </a:p>
        </p:txBody>
      </p:sp>
      <p:pic>
        <p:nvPicPr>
          <p:cNvPr id="140" name="Picture 139">
            <a:extLst>
              <a:ext uri="{FF2B5EF4-FFF2-40B4-BE49-F238E27FC236}">
                <a16:creationId xmlns:a16="http://schemas.microsoft.com/office/drawing/2014/main" id="{CAC199DD-26BB-DBAE-350E-4AC53FE81F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31839" y="3623835"/>
            <a:ext cx="1053614" cy="611096"/>
          </a:xfrm>
          <a:prstGeom prst="rect">
            <a:avLst/>
          </a:prstGeom>
          <a:effectLst/>
        </p:spPr>
      </p:pic>
      <p:sp>
        <p:nvSpPr>
          <p:cNvPr id="141" name="Hexagon 140">
            <a:extLst>
              <a:ext uri="{FF2B5EF4-FFF2-40B4-BE49-F238E27FC236}">
                <a16:creationId xmlns:a16="http://schemas.microsoft.com/office/drawing/2014/main" id="{57AB49FE-BA06-2DB5-0A7F-9C1442AEAF50}"/>
              </a:ext>
            </a:extLst>
          </p:cNvPr>
          <p:cNvSpPr/>
          <p:nvPr/>
        </p:nvSpPr>
        <p:spPr>
          <a:xfrm>
            <a:off x="5470306" y="86312"/>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77502" y="314708"/>
                  <a:pt x="153318" y="251838"/>
                  <a:pt x="260942" y="0"/>
                </a:cubicBezTo>
                <a:cubicBezTo>
                  <a:pt x="527038" y="38275"/>
                  <a:pt x="655817" y="3995"/>
                  <a:pt x="949828" y="0"/>
                </a:cubicBezTo>
                <a:cubicBezTo>
                  <a:pt x="1027226" y="261030"/>
                  <a:pt x="1207622" y="424211"/>
                  <a:pt x="1210770" y="521884"/>
                </a:cubicBezTo>
                <a:cubicBezTo>
                  <a:pt x="1083914" y="770967"/>
                  <a:pt x="1092506" y="798094"/>
                  <a:pt x="949828" y="1043767"/>
                </a:cubicBezTo>
                <a:cubicBezTo>
                  <a:pt x="699942" y="1016019"/>
                  <a:pt x="463453" y="1076558"/>
                  <a:pt x="260942" y="1043767"/>
                </a:cubicBezTo>
                <a:cubicBezTo>
                  <a:pt x="180583" y="966874"/>
                  <a:pt x="52742" y="686331"/>
                  <a:pt x="0" y="521884"/>
                </a:cubicBezTo>
                <a:close/>
              </a:path>
              <a:path w="1210770" h="1043767" stroke="0" extrusionOk="0">
                <a:moveTo>
                  <a:pt x="0" y="521884"/>
                </a:moveTo>
                <a:cubicBezTo>
                  <a:pt x="111547" y="391463"/>
                  <a:pt x="190362" y="206105"/>
                  <a:pt x="260942" y="0"/>
                </a:cubicBezTo>
                <a:cubicBezTo>
                  <a:pt x="384551" y="43695"/>
                  <a:pt x="787119" y="49582"/>
                  <a:pt x="949828" y="0"/>
                </a:cubicBezTo>
                <a:cubicBezTo>
                  <a:pt x="1031006" y="154587"/>
                  <a:pt x="1112490" y="376505"/>
                  <a:pt x="1210770" y="521884"/>
                </a:cubicBezTo>
                <a:cubicBezTo>
                  <a:pt x="1063250" y="769073"/>
                  <a:pt x="1039483" y="899120"/>
                  <a:pt x="949828" y="1043767"/>
                </a:cubicBezTo>
                <a:cubicBezTo>
                  <a:pt x="873687" y="1030162"/>
                  <a:pt x="594582" y="1087376"/>
                  <a:pt x="260942" y="1043767"/>
                </a:cubicBezTo>
                <a:cubicBezTo>
                  <a:pt x="110442" y="820953"/>
                  <a:pt x="101976" y="674471"/>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160777529">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i="0" u="none" strike="noStrike">
                <a:solidFill>
                  <a:srgbClr val="FFFFFF"/>
                </a:solidFill>
                <a:effectLst/>
                <a:latin typeface="Segoe UI" panose="020B0502040204020203" pitchFamily="34" charset="0"/>
              </a:rPr>
              <a:t>Parent, </a:t>
            </a:r>
          </a:p>
          <a:p>
            <a:pPr algn="ctr"/>
            <a:r>
              <a:rPr lang="en-GB" sz="1200" b="1" i="0" u="none" strike="noStrike">
                <a:solidFill>
                  <a:srgbClr val="FFFFFF"/>
                </a:solidFill>
                <a:effectLst/>
                <a:latin typeface="Segoe UI" panose="020B0502040204020203" pitchFamily="34" charset="0"/>
              </a:rPr>
              <a:t>Family </a:t>
            </a:r>
          </a:p>
          <a:p>
            <a:pPr algn="ctr"/>
            <a:r>
              <a:rPr lang="en-GB" sz="1200" b="1" i="0" u="none" strike="noStrike">
                <a:solidFill>
                  <a:srgbClr val="FFFFFF"/>
                </a:solidFill>
                <a:effectLst/>
                <a:latin typeface="Segoe UI" panose="020B0502040204020203" pitchFamily="34" charset="0"/>
              </a:rPr>
              <a:t>Support </a:t>
            </a:r>
          </a:p>
          <a:p>
            <a:pPr algn="ctr"/>
            <a:r>
              <a:rPr lang="en-GB" sz="1200" b="1" i="0" u="none" strike="noStrike">
                <a:solidFill>
                  <a:srgbClr val="FFFFFF"/>
                </a:solidFill>
                <a:effectLst/>
                <a:latin typeface="Segoe UI" panose="020B0502040204020203" pitchFamily="34" charset="0"/>
              </a:rPr>
              <a:t>Advisors</a:t>
            </a:r>
            <a:r>
              <a:rPr lang="en-GB" sz="1200" b="0" i="0">
                <a:solidFill>
                  <a:srgbClr val="FFFFFF"/>
                </a:solidFill>
                <a:effectLst/>
                <a:latin typeface="Segoe UI" panose="020B0502040204020203" pitchFamily="34" charset="0"/>
              </a:rPr>
              <a:t>​</a:t>
            </a:r>
            <a:endParaRPr lang="en-GB" sz="1000" b="1">
              <a:latin typeface="Segoe UI" panose="020B0502040204020203" pitchFamily="34" charset="0"/>
              <a:cs typeface="Segoe UI" panose="020B0502040204020203" pitchFamily="34" charset="0"/>
            </a:endParaRPr>
          </a:p>
        </p:txBody>
      </p:sp>
      <p:sp>
        <p:nvSpPr>
          <p:cNvPr id="142" name="Hexagon 141">
            <a:extLst>
              <a:ext uri="{FF2B5EF4-FFF2-40B4-BE49-F238E27FC236}">
                <a16:creationId xmlns:a16="http://schemas.microsoft.com/office/drawing/2014/main" id="{720C0DC9-8317-DB58-5581-296C468D569B}"/>
              </a:ext>
            </a:extLst>
          </p:cNvPr>
          <p:cNvSpPr/>
          <p:nvPr/>
        </p:nvSpPr>
        <p:spPr>
          <a:xfrm>
            <a:off x="5470306" y="5700855"/>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77502" y="314708"/>
                  <a:pt x="153318" y="251838"/>
                  <a:pt x="260942" y="0"/>
                </a:cubicBezTo>
                <a:cubicBezTo>
                  <a:pt x="527038" y="38275"/>
                  <a:pt x="655817" y="3995"/>
                  <a:pt x="949828" y="0"/>
                </a:cubicBezTo>
                <a:cubicBezTo>
                  <a:pt x="1027226" y="261030"/>
                  <a:pt x="1207622" y="424211"/>
                  <a:pt x="1210770" y="521884"/>
                </a:cubicBezTo>
                <a:cubicBezTo>
                  <a:pt x="1083914" y="770967"/>
                  <a:pt x="1092506" y="798094"/>
                  <a:pt x="949828" y="1043767"/>
                </a:cubicBezTo>
                <a:cubicBezTo>
                  <a:pt x="699942" y="1016019"/>
                  <a:pt x="463453" y="1076558"/>
                  <a:pt x="260942" y="1043767"/>
                </a:cubicBezTo>
                <a:cubicBezTo>
                  <a:pt x="180583" y="966874"/>
                  <a:pt x="52742" y="686331"/>
                  <a:pt x="0" y="521884"/>
                </a:cubicBezTo>
                <a:close/>
              </a:path>
              <a:path w="1210770" h="1043767" stroke="0" extrusionOk="0">
                <a:moveTo>
                  <a:pt x="0" y="521884"/>
                </a:moveTo>
                <a:cubicBezTo>
                  <a:pt x="111547" y="391463"/>
                  <a:pt x="190362" y="206105"/>
                  <a:pt x="260942" y="0"/>
                </a:cubicBezTo>
                <a:cubicBezTo>
                  <a:pt x="384551" y="43695"/>
                  <a:pt x="787119" y="49582"/>
                  <a:pt x="949828" y="0"/>
                </a:cubicBezTo>
                <a:cubicBezTo>
                  <a:pt x="1031006" y="154587"/>
                  <a:pt x="1112490" y="376505"/>
                  <a:pt x="1210770" y="521884"/>
                </a:cubicBezTo>
                <a:cubicBezTo>
                  <a:pt x="1063250" y="769073"/>
                  <a:pt x="1039483" y="899120"/>
                  <a:pt x="949828" y="1043767"/>
                </a:cubicBezTo>
                <a:cubicBezTo>
                  <a:pt x="873687" y="1030162"/>
                  <a:pt x="594582" y="1087376"/>
                  <a:pt x="260942" y="1043767"/>
                </a:cubicBezTo>
                <a:cubicBezTo>
                  <a:pt x="110442" y="820953"/>
                  <a:pt x="101976" y="674471"/>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160777529">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i="0" u="none" strike="noStrike">
                <a:solidFill>
                  <a:srgbClr val="FFFFFF"/>
                </a:solidFill>
                <a:effectLst/>
                <a:latin typeface="Segoe UI" panose="020B0502040204020203" pitchFamily="34" charset="0"/>
              </a:rPr>
              <a:t>One Team</a:t>
            </a:r>
            <a:r>
              <a:rPr lang="en-GB" sz="1400" b="0" i="0">
                <a:solidFill>
                  <a:srgbClr val="FFFFFF"/>
                </a:solidFill>
                <a:effectLst/>
                <a:latin typeface="Segoe UI" panose="020B0502040204020203" pitchFamily="34" charset="0"/>
              </a:rPr>
              <a:t>​</a:t>
            </a:r>
            <a:endParaRPr lang="en-GB" sz="1050" b="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44347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FC72857-3777-2C0E-2413-6185179AF902}"/>
              </a:ext>
            </a:extLst>
          </p:cNvPr>
          <p:cNvSpPr/>
          <p:nvPr/>
        </p:nvSpPr>
        <p:spPr>
          <a:xfrm>
            <a:off x="143339" y="6117299"/>
            <a:ext cx="2784309" cy="576064"/>
          </a:xfrm>
          <a:prstGeom prst="rect">
            <a:avLst/>
          </a:prstGeom>
          <a:solidFill>
            <a:srgbClr val="192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2400">
              <a:solidFill>
                <a:srgbClr val="FFFFFF"/>
              </a:solidFill>
              <a:latin typeface="Arial"/>
            </a:endParaRPr>
          </a:p>
        </p:txBody>
      </p:sp>
      <p:sp>
        <p:nvSpPr>
          <p:cNvPr id="2" name="Content Placeholder 4">
            <a:extLst>
              <a:ext uri="{FF2B5EF4-FFF2-40B4-BE49-F238E27FC236}">
                <a16:creationId xmlns:a16="http://schemas.microsoft.com/office/drawing/2014/main" id="{E0029F91-CDCA-4341-5327-9CC3036F9BEB}"/>
              </a:ext>
            </a:extLst>
          </p:cNvPr>
          <p:cNvSpPr>
            <a:spLocks noGrp="1"/>
          </p:cNvSpPr>
          <p:nvPr>
            <p:ph idx="1"/>
          </p:nvPr>
        </p:nvSpPr>
        <p:spPr>
          <a:xfrm>
            <a:off x="609602" y="1124745"/>
            <a:ext cx="8819212" cy="4992555"/>
          </a:xfrm>
        </p:spPr>
        <p:txBody>
          <a:bodyPr>
            <a:noAutofit/>
          </a:bodyPr>
          <a:lstStyle/>
          <a:p>
            <a:pPr marL="609585" indent="-609585">
              <a:buClr>
                <a:schemeClr val="accent2">
                  <a:lumMod val="40000"/>
                  <a:lumOff val="60000"/>
                </a:schemeClr>
              </a:buClr>
              <a:buSzPct val="150000"/>
              <a:buFont typeface="+mj-lt"/>
              <a:buAutoNum type="arabicPeriod"/>
            </a:pPr>
            <a:endParaRPr lang="en-GB" sz="2400">
              <a:solidFill>
                <a:srgbClr val="19233E"/>
              </a:solidFill>
              <a:ea typeface="Shree Devanagari 714" charset="0"/>
              <a:cs typeface="Shree Devanagari 714" charset="0"/>
            </a:endParaRPr>
          </a:p>
          <a:p>
            <a:pPr>
              <a:buClr>
                <a:schemeClr val="tx1"/>
              </a:buClr>
            </a:pPr>
            <a:r>
              <a:rPr lang="en-GB" sz="2400">
                <a:solidFill>
                  <a:srgbClr val="19233E"/>
                </a:solidFill>
                <a:ea typeface="Shree Devanagari 714" charset="0"/>
                <a:cs typeface="Shree Devanagari 714" panose="02000600000000000000" pitchFamily="2" charset="0"/>
              </a:rPr>
              <a:t>Dr </a:t>
            </a:r>
            <a:r>
              <a:rPr lang="en-GB" sz="2400" err="1">
                <a:solidFill>
                  <a:srgbClr val="19233E"/>
                </a:solidFill>
                <a:ea typeface="Shree Devanagari 714" charset="0"/>
                <a:cs typeface="Shree Devanagari 714" panose="02000600000000000000" pitchFamily="2" charset="0"/>
              </a:rPr>
              <a:t>Ackoff’s</a:t>
            </a:r>
            <a:r>
              <a:rPr lang="en-GB" sz="2400">
                <a:solidFill>
                  <a:srgbClr val="19233E"/>
                </a:solidFill>
                <a:ea typeface="Shree Devanagari 714" charset="0"/>
                <a:cs typeface="Shree Devanagari 714" panose="02000600000000000000" pitchFamily="2" charset="0"/>
              </a:rPr>
              <a:t> example of a car</a:t>
            </a:r>
          </a:p>
          <a:p>
            <a:pPr>
              <a:buClr>
                <a:schemeClr val="tx1"/>
              </a:buClr>
            </a:pPr>
            <a:r>
              <a:rPr lang="en-GB" sz="2400">
                <a:solidFill>
                  <a:srgbClr val="19233E"/>
                </a:solidFill>
                <a:ea typeface="Shree Devanagari 714" charset="0"/>
                <a:cs typeface="Shree Devanagari 714" panose="02000600000000000000" pitchFamily="2" charset="0"/>
              </a:rPr>
              <a:t>Let’s build the best car in the world.  Take the best brakes, best controls, best tyres, best gearbox, etc and put it together.  </a:t>
            </a:r>
          </a:p>
          <a:p>
            <a:pPr>
              <a:buClr>
                <a:schemeClr val="tx1"/>
              </a:buClr>
            </a:pPr>
            <a:r>
              <a:rPr lang="en-GB" sz="2400">
                <a:solidFill>
                  <a:srgbClr val="19233E"/>
                </a:solidFill>
                <a:ea typeface="Shree Devanagari 714" charset="0"/>
                <a:cs typeface="Shree Devanagari 714" panose="02000600000000000000" pitchFamily="2" charset="0"/>
              </a:rPr>
              <a:t>Is this the best car?  Does it even work?</a:t>
            </a:r>
          </a:p>
          <a:p>
            <a:pPr>
              <a:buClr>
                <a:schemeClr val="tx1"/>
              </a:buClr>
            </a:pPr>
            <a:endParaRPr lang="en-GB" sz="2400">
              <a:solidFill>
                <a:srgbClr val="19233E"/>
              </a:solidFill>
              <a:ea typeface="Shree Devanagari 714" charset="0"/>
              <a:cs typeface="Shree Devanagari 714" panose="02000600000000000000" pitchFamily="2" charset="0"/>
            </a:endParaRPr>
          </a:p>
          <a:p>
            <a:pPr>
              <a:buClr>
                <a:schemeClr val="tx1"/>
              </a:buClr>
            </a:pPr>
            <a:r>
              <a:rPr lang="en-GB" sz="2400">
                <a:solidFill>
                  <a:srgbClr val="19233E"/>
                </a:solidFill>
                <a:ea typeface="Shree Devanagari 714" charset="0"/>
                <a:cs typeface="Shree Devanagari 714" panose="02000600000000000000" pitchFamily="2" charset="0"/>
              </a:rPr>
              <a:t>How do we manage services </a:t>
            </a:r>
            <a:r>
              <a:rPr lang="en-GB" sz="2400" i="1">
                <a:solidFill>
                  <a:srgbClr val="19233E"/>
                </a:solidFill>
                <a:ea typeface="Shree Devanagari 714" charset="0"/>
                <a:cs typeface="Shree Devanagari 714" panose="02000600000000000000" pitchFamily="2" charset="0"/>
              </a:rPr>
              <a:t>vs</a:t>
            </a:r>
            <a:r>
              <a:rPr lang="en-GB" sz="2400">
                <a:solidFill>
                  <a:srgbClr val="19233E"/>
                </a:solidFill>
                <a:ea typeface="Shree Devanagari 714" charset="0"/>
                <a:cs typeface="Shree Devanagari 714" panose="02000600000000000000" pitchFamily="2" charset="0"/>
              </a:rPr>
              <a:t> the system?</a:t>
            </a:r>
          </a:p>
          <a:p>
            <a:pPr>
              <a:buClr>
                <a:schemeClr val="tx1"/>
              </a:buClr>
            </a:pPr>
            <a:r>
              <a:rPr lang="en-GB" sz="2400">
                <a:solidFill>
                  <a:srgbClr val="19233E"/>
                </a:solidFill>
                <a:ea typeface="Shree Devanagari 714" charset="0"/>
                <a:cs typeface="Shree Devanagari 714" panose="02000600000000000000" pitchFamily="2" charset="0"/>
              </a:rPr>
              <a:t>It can be counter-intuitive, but…</a:t>
            </a:r>
            <a:br>
              <a:rPr lang="en-GB" sz="2400">
                <a:solidFill>
                  <a:srgbClr val="19233E"/>
                </a:solidFill>
                <a:ea typeface="Shree Devanagari 714" charset="0"/>
                <a:cs typeface="Shree Devanagari 714" panose="02000600000000000000" pitchFamily="2" charset="0"/>
              </a:rPr>
            </a:br>
            <a:br>
              <a:rPr lang="en-GB" sz="2400">
                <a:solidFill>
                  <a:srgbClr val="19233E"/>
                </a:solidFill>
                <a:ea typeface="Shree Devanagari 714" charset="0"/>
                <a:cs typeface="Shree Devanagari 714" panose="02000600000000000000" pitchFamily="2" charset="0"/>
              </a:rPr>
            </a:br>
            <a:r>
              <a:rPr lang="en-GB" sz="2700" b="1">
                <a:solidFill>
                  <a:srgbClr val="19233E"/>
                </a:solidFill>
                <a:ea typeface="Shree Devanagari 714" charset="0"/>
                <a:cs typeface="Shree Devanagari 714" panose="02000600000000000000" pitchFamily="2" charset="0"/>
              </a:rPr>
              <a:t>The system makes as much of </a:t>
            </a:r>
            <a:br>
              <a:rPr lang="en-GB" sz="2700" b="1">
                <a:solidFill>
                  <a:srgbClr val="19233E"/>
                </a:solidFill>
                <a:ea typeface="Shree Devanagari 714" charset="0"/>
                <a:cs typeface="Shree Devanagari 714" panose="02000600000000000000" pitchFamily="2" charset="0"/>
              </a:rPr>
            </a:br>
            <a:r>
              <a:rPr lang="en-GB" sz="2700" b="1">
                <a:solidFill>
                  <a:srgbClr val="19233E"/>
                </a:solidFill>
                <a:ea typeface="Shree Devanagari 714" charset="0"/>
                <a:cs typeface="Shree Devanagari 714" panose="02000600000000000000" pitchFamily="2" charset="0"/>
              </a:rPr>
              <a:t>a difference as individual services</a:t>
            </a:r>
          </a:p>
          <a:p>
            <a:pPr marL="685783" indent="-685783">
              <a:buClr>
                <a:schemeClr val="accent2">
                  <a:lumMod val="40000"/>
                  <a:lumOff val="60000"/>
                </a:schemeClr>
              </a:buClr>
              <a:buFont typeface="+mj-lt"/>
              <a:buAutoNum type="arabicPeriod"/>
            </a:pPr>
            <a:endParaRPr lang="en-GB" sz="2400">
              <a:solidFill>
                <a:srgbClr val="19233E"/>
              </a:solidFill>
              <a:ea typeface="Shree Devanagari 714" charset="0"/>
              <a:cs typeface="Shree Devanagari 714" charset="0"/>
            </a:endParaRPr>
          </a:p>
        </p:txBody>
      </p:sp>
      <p:pic>
        <p:nvPicPr>
          <p:cNvPr id="9" name="Picture 8" descr="A black and white logo of a car&#10;&#10;Description automatically generated">
            <a:extLst>
              <a:ext uri="{FF2B5EF4-FFF2-40B4-BE49-F238E27FC236}">
                <a16:creationId xmlns:a16="http://schemas.microsoft.com/office/drawing/2014/main" id="{53111701-C335-AEAC-F94E-92550EA7FCC0}"/>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flipH="1">
            <a:off x="6985415" y="4269427"/>
            <a:ext cx="5063245" cy="1795408"/>
          </a:xfrm>
          <a:prstGeom prst="rect">
            <a:avLst/>
          </a:prstGeom>
        </p:spPr>
      </p:pic>
      <p:sp>
        <p:nvSpPr>
          <p:cNvPr id="3" name="TextBox 2">
            <a:extLst>
              <a:ext uri="{FF2B5EF4-FFF2-40B4-BE49-F238E27FC236}">
                <a16:creationId xmlns:a16="http://schemas.microsoft.com/office/drawing/2014/main" id="{D3287584-CD4B-36BA-60BF-ACED05C6B200}"/>
              </a:ext>
            </a:extLst>
          </p:cNvPr>
          <p:cNvSpPr txBox="1"/>
          <p:nvPr/>
        </p:nvSpPr>
        <p:spPr>
          <a:xfrm>
            <a:off x="181794" y="139700"/>
            <a:ext cx="8169725"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Why talk about systems?</a:t>
            </a:r>
            <a:endParaRPr lang="en-US" sz="4400">
              <a:solidFill>
                <a:srgbClr val="011E41"/>
              </a:solidFill>
              <a:latin typeface="Museo Sans Rounded 900" panose="02000000000000000000" pitchFamily="50" charset="0"/>
            </a:endParaRPr>
          </a:p>
        </p:txBody>
      </p:sp>
    </p:spTree>
    <p:extLst>
      <p:ext uri="{BB962C8B-B14F-4D97-AF65-F5344CB8AC3E}">
        <p14:creationId xmlns:p14="http://schemas.microsoft.com/office/powerpoint/2010/main" val="4083736789"/>
      </p:ext>
    </p:extLst>
  </p:cSld>
  <p:clrMapOvr>
    <a:masterClrMapping/>
  </p:clrMapOvr>
</p:sld>
</file>

<file path=ppt/theme/theme1.xml><?xml version="1.0" encoding="utf-8"?>
<a:theme xmlns:a="http://schemas.openxmlformats.org/drawingml/2006/main" name="Office Theme">
  <a:themeElements>
    <a:clrScheme name="SEND">
      <a:dk1>
        <a:srgbClr val="1A162E"/>
      </a:dk1>
      <a:lt1>
        <a:srgbClr val="FFFFFF"/>
      </a:lt1>
      <a:dk2>
        <a:srgbClr val="4C2A86"/>
      </a:dk2>
      <a:lt2>
        <a:srgbClr val="FFFFFF"/>
      </a:lt2>
      <a:accent1>
        <a:srgbClr val="DB316C"/>
      </a:accent1>
      <a:accent2>
        <a:srgbClr val="047F92"/>
      </a:accent2>
      <a:accent3>
        <a:srgbClr val="DD6134"/>
      </a:accent3>
      <a:accent4>
        <a:srgbClr val="618D2B"/>
      </a:accent4>
      <a:accent5>
        <a:srgbClr val="13395F"/>
      </a:accent5>
      <a:accent6>
        <a:srgbClr val="573755"/>
      </a:accent6>
      <a:hlink>
        <a:srgbClr val="047F92"/>
      </a:hlink>
      <a:folHlink>
        <a:srgbClr val="DB316C"/>
      </a:folHlink>
    </a:clrScheme>
    <a:fontScheme name="SEND">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7b6b569b-509a-467d-b105-d97728d3fc1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55e903f-dc0d-4747-87b2-dcbbc97c723a">
      <Terms xmlns="http://schemas.microsoft.com/office/infopath/2007/PartnerControls"/>
    </lcf76f155ced4ddcb4097134ff3c332f>
    <TaxCatchAll xmlns="fec1666d-84f8-4499-a0a7-a2c38ba56b1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4559E68B51AD374E98AFCAA2C8991FD0" ma:contentTypeVersion="12" ma:contentTypeDescription="Create a new document." ma:contentTypeScope="" ma:versionID="281c7ab341e3f3d3d520e67e4a8c78c7">
  <xsd:schema xmlns:xsd="http://www.w3.org/2001/XMLSchema" xmlns:xs="http://www.w3.org/2001/XMLSchema" xmlns:p="http://schemas.microsoft.com/office/2006/metadata/properties" xmlns:ns2="f55e903f-dc0d-4747-87b2-dcbbc97c723a" xmlns:ns3="fec1666d-84f8-4499-a0a7-a2c38ba56b1c" targetNamespace="http://schemas.microsoft.com/office/2006/metadata/properties" ma:root="true" ma:fieldsID="bca42bb4fdd5021fa862b020fb0a9c6f" ns2:_="" ns3:_="">
    <xsd:import namespace="f55e903f-dc0d-4747-87b2-dcbbc97c723a"/>
    <xsd:import namespace="fec1666d-84f8-4499-a0a7-a2c38ba56b1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5e903f-dc0d-4747-87b2-dcbbc97c72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b6b569b-509a-467d-b105-d97728d3fc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c1666d-84f8-4499-a0a7-a2c38ba56b1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e5de265-de1c-4fdb-990a-e1f4ad1fe3e5}" ma:internalName="TaxCatchAll" ma:showField="CatchAllData" ma:web="fec1666d-84f8-4499-a0a7-a2c38ba56b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EF057E-36D4-4586-808D-38155AB19E35}">
  <ds:schemaRefs>
    <ds:schemaRef ds:uri="Microsoft.SharePoint.Taxonomy.ContentTypeSync"/>
  </ds:schemaRefs>
</ds:datastoreItem>
</file>

<file path=customXml/itemProps2.xml><?xml version="1.0" encoding="utf-8"?>
<ds:datastoreItem xmlns:ds="http://schemas.openxmlformats.org/officeDocument/2006/customXml" ds:itemID="{20ED21DB-46C6-454E-9182-8160AA749EEA}">
  <ds:schemaRefs>
    <ds:schemaRef ds:uri="http://schemas.openxmlformats.org/package/2006/metadata/core-properties"/>
    <ds:schemaRef ds:uri="http://purl.org/dc/dcmitype/"/>
    <ds:schemaRef ds:uri="http://purl.org/dc/terms/"/>
    <ds:schemaRef ds:uri="http://purl.org/dc/elements/1.1/"/>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3e24bc36-2db9-4dd4-83ef-e2c9c598d6d6"/>
    <ds:schemaRef ds:uri="a897b629-378a-4d53-9dd6-c878f38e2db0"/>
    <ds:schemaRef ds:uri="2f2c12e0-0353-4c50-8343-b8f3c178bd36"/>
  </ds:schemaRefs>
</ds:datastoreItem>
</file>

<file path=customXml/itemProps3.xml><?xml version="1.0" encoding="utf-8"?>
<ds:datastoreItem xmlns:ds="http://schemas.openxmlformats.org/officeDocument/2006/customXml" ds:itemID="{6162A258-2A54-4BBF-977F-E9DDC6820831}">
  <ds:schemaRefs>
    <ds:schemaRef ds:uri="http://schemas.microsoft.com/sharepoint/v3/contenttype/forms"/>
  </ds:schemaRefs>
</ds:datastoreItem>
</file>

<file path=customXml/itemProps4.xml><?xml version="1.0" encoding="utf-8"?>
<ds:datastoreItem xmlns:ds="http://schemas.openxmlformats.org/officeDocument/2006/customXml" ds:itemID="{0EBB86C6-433C-4A2F-9173-F5C28B327E8C}"/>
</file>

<file path=docMetadata/LabelInfo.xml><?xml version="1.0" encoding="utf-8"?>
<clbl:labelList xmlns:clbl="http://schemas.microsoft.com/office/2020/mipLabelMetadata">
  <clbl:label id="{7d396678-c698-4451-b9ab-bac3c3310917}" enabled="1" method="Privileged" siteId="{b524f606-f77a-4aa2-8da2-fe70343b0cce}" removed="0"/>
</clbl:labelList>
</file>

<file path=docProps/app.xml><?xml version="1.0" encoding="utf-8"?>
<Properties xmlns="http://schemas.openxmlformats.org/officeDocument/2006/extended-properties" xmlns:vt="http://schemas.openxmlformats.org/officeDocument/2006/docPropsVTypes">
  <Template/>
  <TotalTime>0</TotalTime>
  <Words>3567</Words>
  <Application>Microsoft Office PowerPoint</Application>
  <PresentationFormat>Widescreen</PresentationFormat>
  <Paragraphs>349</Paragraphs>
  <Slides>25</Slides>
  <Notes>24</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Importance of communities...</vt:lpstr>
      <vt:lpstr>Cost-of-living crisis for residents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Wellings</dc:creator>
  <cp:lastModifiedBy>Laura Annandale</cp:lastModifiedBy>
  <cp:revision>4</cp:revision>
  <dcterms:created xsi:type="dcterms:W3CDTF">2022-11-01T18:06:03Z</dcterms:created>
  <dcterms:modified xsi:type="dcterms:W3CDTF">2024-01-22T16:20:59Z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0x0101004559E68B51AD374E98AFCAA2C8991FD0</vt:lpwstr>
  </property>
  <property fmtid="{D5CDD505-2E9C-101B-9397-08002B2CF9AE}" pid="3" name="MediaServiceImageTags">
    <vt:lpwstr/>
  </property>
</Properties>
</file>